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4" r:id="rId2"/>
    <p:sldId id="258" r:id="rId3"/>
    <p:sldId id="277" r:id="rId4"/>
    <p:sldId id="278" r:id="rId5"/>
    <p:sldId id="261" r:id="rId6"/>
    <p:sldId id="275" r:id="rId7"/>
    <p:sldId id="279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5C79B-57AD-4DC9-A9A6-47F6C46B52EA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37EFF-A725-4E2C-B5C1-88821583026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91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86812E-E4A6-4ED1-8771-95BE844D0250}" type="datetimeFigureOut">
              <a:rPr lang="fr-FR" smtClean="0"/>
              <a:pPr/>
              <a:t>09/05/2020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253F89-D9BA-4960-9675-C70A977C0E34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548680"/>
            <a:ext cx="7851648" cy="3024336"/>
          </a:xfrm>
        </p:spPr>
        <p:txBody>
          <a:bodyPr>
            <a:normAutofit fontScale="90000"/>
          </a:bodyPr>
          <a:lstStyle/>
          <a:p>
            <a:r>
              <a:rPr lang="fr-FR" dirty="0"/>
              <a:t>Règles aménagées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Championnats jeunes 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Occitanie 2017-2020</a:t>
            </a:r>
          </a:p>
          <a:p>
            <a:pPr algn="ctr"/>
            <a:r>
              <a:rPr lang="fr-FR" sz="2800" dirty="0"/>
              <a:t>Catégorie – de </a:t>
            </a:r>
            <a:r>
              <a:rPr lang="fr-FR" sz="2800" dirty="0" smtClean="0"/>
              <a:t>15 </a:t>
            </a:r>
            <a:r>
              <a:rPr lang="fr-FR" sz="2800" dirty="0"/>
              <a:t>ans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1417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" y="714356"/>
          <a:ext cx="9143998" cy="6143643"/>
        </p:xfrm>
        <a:graphic>
          <a:graphicData uri="http://schemas.openxmlformats.org/drawingml/2006/table">
            <a:tbl>
              <a:tblPr/>
              <a:tblGrid>
                <a:gridCol w="9617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10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772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53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845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23356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3222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Calibri"/>
                          <a:ea typeface="Calibri"/>
                          <a:cs typeface="Times New Roman"/>
                        </a:rPr>
                        <a:t>MOINS DE 13 ANS (U13)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i="1">
                          <a:latin typeface="Calibri"/>
                          <a:ea typeface="Calibri"/>
                          <a:cs typeface="Times New Roman"/>
                        </a:rPr>
                        <a:t>DECOUVERTE DU JEU AU POSTE ET DES COLLABORATIONS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8971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868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Calibri"/>
                          <a:cs typeface="Times New Roman"/>
                        </a:rPr>
                        <a:t>Tiers-tps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Calibri"/>
                          <a:cs typeface="Times New Roman"/>
                        </a:rPr>
                        <a:t>Effectif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Calibri"/>
                          <a:cs typeface="Times New Roman"/>
                        </a:rPr>
                        <a:t>Engagement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Calibri"/>
                          <a:cs typeface="Times New Roman"/>
                        </a:rPr>
                        <a:t>Forme défensive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Règles </a:t>
                      </a:r>
                      <a:r>
                        <a:rPr lang="fr-FR" sz="1600" baseline="0" dirty="0">
                          <a:latin typeface="Calibri"/>
                          <a:ea typeface="Calibri"/>
                          <a:cs typeface="Times New Roman"/>
                        </a:rPr>
                        <a:t>particulière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Calibri"/>
                          <a:cs typeface="Times New Roman"/>
                        </a:rPr>
                        <a:t>Intentions de jeu à développer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9673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libri"/>
                          <a:ea typeface="Calibri"/>
                          <a:cs typeface="Times New Roman"/>
                        </a:rPr>
                        <a:t>Période </a:t>
                      </a: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6 </a:t>
                      </a:r>
                      <a:r>
                        <a:rPr lang="fr-FR" sz="1600" dirty="0" smtClean="0"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Centre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6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Tout sauf 0-6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baseline="0" dirty="0" smtClean="0">
                          <a:latin typeface="Calibri"/>
                          <a:ea typeface="Calibri"/>
                          <a:cs typeface="Times New Roman"/>
                        </a:rPr>
                        <a:t>La prise en strict autorisée</a:t>
                      </a:r>
                      <a:endParaRPr lang="fr-FR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libri"/>
                          <a:ea typeface="Calibri"/>
                          <a:cs typeface="Times New Roman"/>
                        </a:rPr>
                        <a:t>Nous sommes à l’évaluation de la formation</a:t>
                      </a:r>
                      <a:r>
                        <a:rPr lang="fr-FR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initiale qui a débuté avant la moins de 11 ans jusqu'à la limite de la catégorie plus de 16 ans, catégorie adulte, visant a rentabiliser les compétences acquises</a:t>
                      </a: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2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fr-FR" sz="16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Défense alignée </a:t>
                      </a:r>
                    </a:p>
                    <a:p>
                      <a:pPr algn="ctr"/>
                      <a:r>
                        <a:rPr kumimoji="0" lang="fr-FR" sz="16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0-6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28588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Période 2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17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fr-FR" sz="16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Libre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983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Période 3</a:t>
                      </a: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3" marR="454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Quelques explications… 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</p:nvPr>
        </p:nvGraphicFramePr>
        <p:xfrm>
          <a:off x="0" y="1159161"/>
          <a:ext cx="9144000" cy="5723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33"/>
                <a:gridCol w="6953267"/>
              </a:tblGrid>
              <a:tr h="4591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Citons la règle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Expliquons la règle</a:t>
                      </a:r>
                    </a:p>
                  </a:txBody>
                  <a:tcPr/>
                </a:tc>
              </a:tr>
              <a:tr h="2558453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Pourquoi trois périodes</a:t>
                      </a:r>
                      <a:r>
                        <a:rPr lang="fr-FR" sz="1600" baseline="0" dirty="0" smtClean="0"/>
                        <a:t> de jeu ? </a:t>
                      </a:r>
                      <a:endParaRPr lang="fr-FR" sz="1600" dirty="0" smtClean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aseline="0" dirty="0" smtClean="0"/>
                        <a:t>C’est la finalisation culturel de la formation initiale. Les pratiquants ont un aperçu de l’ensemble de l’activité (sur la dialectique  et les système sauf sur la 3-2-1 ) et se dirige vers la concrétisation des compétences acquises. </a:t>
                      </a:r>
                    </a:p>
                    <a:p>
                      <a:r>
                        <a:rPr lang="fr-FR" sz="1600" b="1" baseline="0" dirty="0" smtClean="0"/>
                        <a:t>1</a:t>
                      </a:r>
                      <a:r>
                        <a:rPr lang="fr-FR" sz="1600" b="1" baseline="30000" dirty="0" smtClean="0"/>
                        <a:t>er</a:t>
                      </a:r>
                      <a:r>
                        <a:rPr lang="fr-FR" sz="1600" b="1" baseline="0" dirty="0" smtClean="0"/>
                        <a:t> tps de jeu : </a:t>
                      </a:r>
                      <a:r>
                        <a:rPr lang="fr-FR" sz="1600" b="0" baseline="0" dirty="0" smtClean="0"/>
                        <a:t>Continuité des repères et indices </a:t>
                      </a:r>
                      <a:r>
                        <a:rPr lang="fr-FR" sz="1600" baseline="0" dirty="0" smtClean="0"/>
                        <a:t>du jeu  vu depuis la - 11 ans. c’est la poursuite et  la stabilité des apprentissages. </a:t>
                      </a:r>
                    </a:p>
                    <a:p>
                      <a:r>
                        <a:rPr lang="fr-FR" sz="1600" b="1" baseline="0" dirty="0" smtClean="0"/>
                        <a:t>2</a:t>
                      </a:r>
                      <a:r>
                        <a:rPr lang="fr-FR" sz="1600" b="1" baseline="30000" dirty="0" smtClean="0"/>
                        <a:t>nd</a:t>
                      </a:r>
                      <a:r>
                        <a:rPr lang="fr-FR" sz="1600" b="1" baseline="0" dirty="0" smtClean="0"/>
                        <a:t> tps de jeu: </a:t>
                      </a:r>
                      <a:r>
                        <a:rPr lang="fr-FR" sz="1600" baseline="0" dirty="0" smtClean="0"/>
                        <a:t>défense aligné de type 0-6 ou poursuite du travail entamé en – de 13 ans.</a:t>
                      </a:r>
                    </a:p>
                    <a:p>
                      <a:r>
                        <a:rPr lang="fr-FR" sz="1600" b="1" baseline="0" dirty="0" smtClean="0"/>
                        <a:t>3</a:t>
                      </a:r>
                      <a:r>
                        <a:rPr lang="fr-FR" sz="1600" b="1" baseline="30000" dirty="0" smtClean="0"/>
                        <a:t>e</a:t>
                      </a:r>
                      <a:r>
                        <a:rPr lang="fr-FR" sz="1600" b="1" baseline="0" dirty="0" smtClean="0"/>
                        <a:t> tps de jeu : </a:t>
                      </a:r>
                      <a:r>
                        <a:rPr lang="fr-FR" sz="1600" b="0" baseline="0" dirty="0" smtClean="0"/>
                        <a:t>Libre:  C’est  la dynamique de projet . L entraineur doit prendre en compte les compétences des joueurs (</a:t>
                      </a:r>
                      <a:r>
                        <a:rPr lang="fr-FR" sz="1600" b="0" baseline="0" dirty="0" err="1" smtClean="0"/>
                        <a:t>euses</a:t>
                      </a:r>
                      <a:r>
                        <a:rPr lang="fr-FR" sz="1600" b="0" baseline="0" dirty="0" smtClean="0"/>
                        <a:t>) et proposer le dispositif et système afin de les impliquer dans le projet de jeu correspondant.</a:t>
                      </a:r>
                      <a:endParaRPr lang="fr-FR" sz="1600" dirty="0" smtClean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6+1 joueurs (</a:t>
                      </a:r>
                      <a:r>
                        <a:rPr lang="fr-FR" sz="1600" dirty="0" err="1" smtClean="0"/>
                        <a:t>euses</a:t>
                      </a:r>
                      <a:r>
                        <a:rPr lang="fr-FR" sz="1600" dirty="0" smtClean="0"/>
                        <a:t>) et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Engagement au centre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aseline="0" dirty="0" smtClean="0"/>
                        <a:t>Cf.  l’ aménagement des moins de 13 ans . </a:t>
                      </a:r>
                    </a:p>
                  </a:txBody>
                  <a:tcPr/>
                </a:tc>
              </a:tr>
              <a:tr h="6353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Formes de jeu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Nous sommes dans la démarche de projet: Connaitre les</a:t>
                      </a:r>
                      <a:r>
                        <a:rPr lang="fr-FR" sz="1600" baseline="0" dirty="0" smtClean="0"/>
                        <a:t> compétences de ses joueurs(</a:t>
                      </a:r>
                      <a:r>
                        <a:rPr lang="fr-FR" sz="1600" baseline="0" dirty="0" err="1" smtClean="0"/>
                        <a:t>euses</a:t>
                      </a:r>
                      <a:r>
                        <a:rPr lang="fr-FR" sz="1600" baseline="0" dirty="0" smtClean="0"/>
                        <a:t>) et les rendre cohérente dans le type de jeu proposé</a:t>
                      </a:r>
                      <a:endParaRPr lang="fr-FR" sz="1600" dirty="0" smtClean="0"/>
                    </a:p>
                  </a:txBody>
                  <a:tcPr/>
                </a:tc>
              </a:tr>
              <a:tr h="4527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fr-FR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Règle particulière</a:t>
                      </a:r>
                    </a:p>
                    <a:p>
                      <a:endParaRPr kumimoji="0" lang="fr-FR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La strict est autorisé</a:t>
                      </a:r>
                      <a:r>
                        <a:rPr lang="fr-FR" sz="1600" dirty="0" smtClean="0"/>
                        <a:t>. Les compétences</a:t>
                      </a:r>
                      <a:r>
                        <a:rPr lang="fr-FR" sz="1600" baseline="0" dirty="0" smtClean="0"/>
                        <a:t>  acquisses permet  à tous de s’affronter (projet contre projet) en liant principes du jeu et système de jeu et objectif à atteindre : Gagner pour l’attaque, récupérer la balle ou protéger son but pour l’ acte défensif. La strict est une difficulté supplémentaire  facilitant l’ alternance et l’adaptabilité.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fr-FR" sz="4000" dirty="0"/>
              <a:t>Pourquoi un nouvelle aménagement de règles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12568"/>
          </a:xfrm>
        </p:spPr>
        <p:txBody>
          <a:bodyPr>
            <a:normAutofit/>
          </a:bodyPr>
          <a:lstStyle/>
          <a:p>
            <a:r>
              <a:rPr lang="fr-FR" dirty="0"/>
              <a:t>Pour approfondir le travail spécifique au poste et augmenter les formes collaboratives  plus fine en lien avec les compétences motrices et culturel du joueur et le projet de l’ équipe. </a:t>
            </a:r>
          </a:p>
          <a:p>
            <a:pPr>
              <a:buNone/>
            </a:pPr>
            <a:endParaRPr lang="fr-FR" sz="1300" dirty="0"/>
          </a:p>
          <a:p>
            <a:r>
              <a:rPr lang="fr-FR" dirty="0"/>
              <a:t>Pour favoriser la collaboration  par la mise en place de stratégie collective adaptée tout en tenant compte des rapport de force et dans un soucis de dialectique permanent. </a:t>
            </a:r>
            <a:endParaRPr lang="fr-FR" sz="1300" dirty="0"/>
          </a:p>
          <a:p>
            <a:r>
              <a:rPr lang="fr-FR" dirty="0"/>
              <a:t>Pour favoriser le jeu en intention développer par le joueur (</a:t>
            </a:r>
            <a:r>
              <a:rPr lang="fr-FR" dirty="0" err="1"/>
              <a:t>euse</a:t>
            </a:r>
            <a:r>
              <a:rPr lang="fr-FR" dirty="0"/>
              <a:t>) et tenant compte de sa maturité tant humaine que dans le jeu . </a:t>
            </a:r>
          </a:p>
        </p:txBody>
      </p:sp>
    </p:spTree>
    <p:extLst>
      <p:ext uri="{BB962C8B-B14F-4D97-AF65-F5344CB8AC3E}">
        <p14:creationId xmlns:p14="http://schemas.microsoft.com/office/powerpoint/2010/main" val="1516228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 proposer à l’entrainement?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389120"/>
          </a:xfrm>
        </p:spPr>
        <p:txBody>
          <a:bodyPr/>
          <a:lstStyle/>
          <a:p>
            <a:pPr marL="514350" indent="-514350">
              <a:buFont typeface="Wingdings" pitchFamily="2" charset="2"/>
              <a:buChar char="Ø"/>
            </a:pPr>
            <a:r>
              <a:rPr lang="fr-FR" dirty="0" smtClean="0"/>
              <a:t>Poursuivre le développement  </a:t>
            </a:r>
            <a:r>
              <a:rPr lang="fr-FR" dirty="0"/>
              <a:t>moteur général et spécifiques </a:t>
            </a:r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Font typeface="Wingdings" pitchFamily="2" charset="2"/>
              <a:buChar char="Ø"/>
            </a:pPr>
            <a:r>
              <a:rPr lang="fr-FR" dirty="0" smtClean="0"/>
              <a:t>Donner du sens pour </a:t>
            </a:r>
            <a:r>
              <a:rPr lang="fr-FR" dirty="0"/>
              <a:t>mettre le rapport de force en ma faveur</a:t>
            </a:r>
          </a:p>
          <a:p>
            <a:pPr marL="514350" indent="-514350">
              <a:buNone/>
            </a:pPr>
            <a:endParaRPr lang="fr-FR" dirty="0"/>
          </a:p>
          <a:p>
            <a:pPr marL="514350" indent="-514350"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dirty="0" smtClean="0"/>
              <a:t>S’impliquer dans une démarche de projet</a:t>
            </a:r>
            <a:endParaRPr lang="fr-FR" dirty="0"/>
          </a:p>
          <a:p>
            <a:pPr marL="514350" indent="-514350">
              <a:buAutoNum type="arabicPeriod"/>
            </a:pPr>
            <a:endParaRPr lang="fr-FR" dirty="0"/>
          </a:p>
          <a:p>
            <a:pPr marL="514350" indent="-514350">
              <a:buFont typeface="Wingdings" pitchFamily="2" charset="2"/>
              <a:buChar char="Ø"/>
            </a:pPr>
            <a:r>
              <a:rPr lang="fr-FR" dirty="0" smtClean="0"/>
              <a:t>Automatiser ses compétences et poursuivre ses apprentissages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1165BA9-C552-455E-92C0-0B183978C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3210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DIALECTIQUE </a:t>
            </a:r>
          </a:p>
        </p:txBody>
      </p:sp>
    </p:spTree>
    <p:extLst>
      <p:ext uri="{BB962C8B-B14F-4D97-AF65-F5344CB8AC3E}">
        <p14:creationId xmlns:p14="http://schemas.microsoft.com/office/powerpoint/2010/main" val="2311474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extLst>
              <a:ext uri="{FF2B5EF4-FFF2-40B4-BE49-F238E27FC236}">
                <a16:creationId xmlns="" xmlns:a16="http://schemas.microsoft.com/office/drawing/2014/main" id="{B31012DF-6ED1-485E-84E0-DD48B72C9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5025" y="142875"/>
            <a:ext cx="4800600" cy="6858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dirty="0"/>
              <a:t>La défense 3-2-1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dirty="0"/>
              <a:t>De zone yougoslave</a:t>
            </a:r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1600200" y="1676400"/>
            <a:ext cx="1066800" cy="16002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Points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forts</a:t>
            </a:r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6324600" y="1828800"/>
            <a:ext cx="1143000" cy="18288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Points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faibles</a:t>
            </a:r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3962400" y="4419600"/>
            <a:ext cx="1524000" cy="18288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Comment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L’attaquer ?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228600" y="838200"/>
            <a:ext cx="13716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Des intentions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De zone 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2895600" y="1981200"/>
            <a:ext cx="1295400" cy="4572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Secteur central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renforcé</a:t>
            </a: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2667000" y="3505200"/>
            <a:ext cx="1143000" cy="3048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GB à l’aile</a:t>
            </a:r>
          </a:p>
        </p:txBody>
      </p:sp>
      <p:sp>
        <p:nvSpPr>
          <p:cNvPr id="39945" name="Rectangle 14"/>
          <p:cNvSpPr>
            <a:spLocks noChangeArrowheads="1"/>
          </p:cNvSpPr>
          <p:nvPr/>
        </p:nvSpPr>
        <p:spPr bwMode="auto">
          <a:xfrm>
            <a:off x="7696200" y="1066800"/>
            <a:ext cx="1143000" cy="7620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Maintien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Du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Dispositif</a:t>
            </a:r>
          </a:p>
        </p:txBody>
      </p:sp>
      <p:sp>
        <p:nvSpPr>
          <p:cNvPr id="39946" name="Rectangle 15"/>
          <p:cNvSpPr>
            <a:spLocks noChangeArrowheads="1"/>
          </p:cNvSpPr>
          <p:nvPr/>
        </p:nvSpPr>
        <p:spPr bwMode="auto">
          <a:xfrm>
            <a:off x="5562600" y="1219200"/>
            <a:ext cx="1143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L’externe</a:t>
            </a:r>
          </a:p>
        </p:txBody>
      </p:sp>
      <p:sp>
        <p:nvSpPr>
          <p:cNvPr id="39947" name="Rectangle 16"/>
          <p:cNvSpPr>
            <a:spLocks noChangeArrowheads="1"/>
          </p:cNvSpPr>
          <p:nvPr/>
        </p:nvSpPr>
        <p:spPr bwMode="auto">
          <a:xfrm>
            <a:off x="8001000" y="2438400"/>
            <a:ext cx="914400" cy="5334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Le jeu à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2 dedans</a:t>
            </a:r>
          </a:p>
        </p:txBody>
      </p:sp>
      <p:sp>
        <p:nvSpPr>
          <p:cNvPr id="39948" name="Rectangle 17"/>
          <p:cNvSpPr>
            <a:spLocks noChangeArrowheads="1"/>
          </p:cNvSpPr>
          <p:nvPr/>
        </p:nvSpPr>
        <p:spPr bwMode="auto">
          <a:xfrm>
            <a:off x="4876800" y="2362200"/>
            <a:ext cx="1219200" cy="5334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Renversement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Croisé</a:t>
            </a:r>
          </a:p>
        </p:txBody>
      </p:sp>
      <p:sp>
        <p:nvSpPr>
          <p:cNvPr id="39949" name="Rectangle 22"/>
          <p:cNvSpPr>
            <a:spLocks noChangeArrowheads="1"/>
          </p:cNvSpPr>
          <p:nvPr/>
        </p:nvSpPr>
        <p:spPr bwMode="auto">
          <a:xfrm>
            <a:off x="381000" y="4572000"/>
            <a:ext cx="3124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Encercler/ contourner : 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le jeu dans L’externe</a:t>
            </a:r>
          </a:p>
        </p:txBody>
      </p:sp>
      <p:sp>
        <p:nvSpPr>
          <p:cNvPr id="39950" name="Rectangle 23"/>
          <p:cNvSpPr>
            <a:spLocks noChangeArrowheads="1"/>
          </p:cNvSpPr>
          <p:nvPr/>
        </p:nvSpPr>
        <p:spPr bwMode="auto">
          <a:xfrm>
            <a:off x="6172200" y="4343400"/>
            <a:ext cx="2667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Qualité des échanges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Varié /rapide/ réseau</a:t>
            </a:r>
          </a:p>
        </p:txBody>
      </p:sp>
      <p:sp>
        <p:nvSpPr>
          <p:cNvPr id="39951" name="Rectangle 24"/>
          <p:cNvSpPr>
            <a:spLocks noChangeArrowheads="1"/>
          </p:cNvSpPr>
          <p:nvPr/>
        </p:nvSpPr>
        <p:spPr bwMode="auto">
          <a:xfrm>
            <a:off x="457200" y="5410200"/>
            <a:ext cx="2743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Attaquer/ renverser: tirer/ décaler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Avec accélération du ballon  </a:t>
            </a:r>
          </a:p>
        </p:txBody>
      </p:sp>
      <p:sp>
        <p:nvSpPr>
          <p:cNvPr id="39952" name="Rectangle 25"/>
          <p:cNvSpPr>
            <a:spLocks noChangeArrowheads="1"/>
          </p:cNvSpPr>
          <p:nvPr/>
        </p:nvSpPr>
        <p:spPr bwMode="auto">
          <a:xfrm>
            <a:off x="5029200" y="6324600"/>
            <a:ext cx="3733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Jeu à 2 pivots: redonner de la profondeur </a:t>
            </a:r>
          </a:p>
        </p:txBody>
      </p:sp>
      <p:sp>
        <p:nvSpPr>
          <p:cNvPr id="39953" name="Rectangle 26"/>
          <p:cNvSpPr>
            <a:spLocks noChangeArrowheads="1"/>
          </p:cNvSpPr>
          <p:nvPr/>
        </p:nvSpPr>
        <p:spPr bwMode="auto">
          <a:xfrm>
            <a:off x="6019800" y="5334000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Contourner le losange</a:t>
            </a:r>
          </a:p>
        </p:txBody>
      </p:sp>
      <p:sp>
        <p:nvSpPr>
          <p:cNvPr id="39954" name="Rectangle 35"/>
          <p:cNvSpPr>
            <a:spLocks noChangeArrowheads="1"/>
          </p:cNvSpPr>
          <p:nvPr/>
        </p:nvSpPr>
        <p:spPr bwMode="auto">
          <a:xfrm>
            <a:off x="5486400" y="3733800"/>
            <a:ext cx="1600200" cy="2286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Réseau d’échange</a:t>
            </a:r>
          </a:p>
        </p:txBody>
      </p:sp>
      <p:sp>
        <p:nvSpPr>
          <p:cNvPr id="39955" name="Rectangle 37"/>
          <p:cNvSpPr>
            <a:spLocks noChangeArrowheads="1"/>
          </p:cNvSpPr>
          <p:nvPr/>
        </p:nvSpPr>
        <p:spPr bwMode="auto">
          <a:xfrm>
            <a:off x="228600" y="2895600"/>
            <a:ext cx="990600" cy="1143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Limite le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tir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des</a:t>
            </a:r>
          </a:p>
          <a:p>
            <a:pPr algn="ctr" eaLnBrk="1" hangingPunct="1"/>
            <a:r>
              <a:rPr lang="fr-FR" altLang="fr-FR" sz="1600">
                <a:latin typeface="Times New Roman" charset="0"/>
              </a:rPr>
              <a:t>arrières  </a:t>
            </a:r>
          </a:p>
        </p:txBody>
      </p:sp>
      <p:sp>
        <p:nvSpPr>
          <p:cNvPr id="39956" name="Rectangle 39"/>
          <p:cNvSpPr>
            <a:spLocks noChangeArrowheads="1"/>
          </p:cNvSpPr>
          <p:nvPr/>
        </p:nvSpPr>
        <p:spPr bwMode="auto">
          <a:xfrm>
            <a:off x="3048000" y="2819400"/>
            <a:ext cx="1143000" cy="3048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Entraide</a:t>
            </a:r>
          </a:p>
        </p:txBody>
      </p:sp>
      <p:sp>
        <p:nvSpPr>
          <p:cNvPr id="39957" name="Rectangle 41"/>
          <p:cNvSpPr>
            <a:spLocks noChangeArrowheads="1"/>
          </p:cNvSpPr>
          <p:nvPr/>
        </p:nvSpPr>
        <p:spPr bwMode="auto">
          <a:xfrm>
            <a:off x="1371600" y="6248400"/>
            <a:ext cx="2514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fr-FR" altLang="fr-FR" sz="1600">
                <a:latin typeface="Times New Roman" charset="0"/>
              </a:rPr>
              <a:t>Fixer/renverser: tirer / décaler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573</Words>
  <Application>Microsoft Office PowerPoint</Application>
  <PresentationFormat>Affichage à l'écran (4:3)</PresentationFormat>
  <Paragraphs>100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Calibri</vt:lpstr>
      <vt:lpstr>Constantia</vt:lpstr>
      <vt:lpstr>Times New Roman</vt:lpstr>
      <vt:lpstr>Wingdings</vt:lpstr>
      <vt:lpstr>Wingdings 2</vt:lpstr>
      <vt:lpstr>Débit</vt:lpstr>
      <vt:lpstr>Règles aménagées  Championnats jeunes  </vt:lpstr>
      <vt:lpstr>Présentation PowerPoint</vt:lpstr>
      <vt:lpstr>Quelques explications… </vt:lpstr>
      <vt:lpstr>Pourquoi un nouvelle aménagement de règles ?</vt:lpstr>
      <vt:lpstr>Que proposer à l’entrainement? </vt:lpstr>
      <vt:lpstr>DIALECTIQUE 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Championnats jeunes  Règlement 2014-2017</dc:title>
  <dc:creator>Philippe Colson</dc:creator>
  <cp:lastModifiedBy>berthy</cp:lastModifiedBy>
  <cp:revision>47</cp:revision>
  <dcterms:created xsi:type="dcterms:W3CDTF">2020-04-27T08:50:23Z</dcterms:created>
  <dcterms:modified xsi:type="dcterms:W3CDTF">2020-05-09T01:20:43Z</dcterms:modified>
</cp:coreProperties>
</file>