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4" r:id="rId2"/>
    <p:sldId id="258" r:id="rId3"/>
    <p:sldId id="277" r:id="rId4"/>
    <p:sldId id="278" r:id="rId5"/>
    <p:sldId id="257" r:id="rId6"/>
    <p:sldId id="261" r:id="rId7"/>
    <p:sldId id="275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5C79B-57AD-4DC9-A9A6-47F6C46B52EA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37EFF-A725-4E2C-B5C1-88821583026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8915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86812E-E4A6-4ED1-8771-95BE844D025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548680"/>
            <a:ext cx="7851648" cy="3024336"/>
          </a:xfrm>
        </p:spPr>
        <p:txBody>
          <a:bodyPr>
            <a:normAutofit fontScale="90000"/>
          </a:bodyPr>
          <a:lstStyle/>
          <a:p>
            <a:r>
              <a:rPr lang="fr-FR" dirty="0"/>
              <a:t>Règles aménagées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Championnats jeunes 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Occitanie 2017-2020</a:t>
            </a:r>
          </a:p>
          <a:p>
            <a:pPr algn="ctr"/>
            <a:r>
              <a:rPr lang="fr-FR" sz="2800" dirty="0"/>
              <a:t>Catégorie – de 13 ans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1417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026">
            <a:extLst>
              <a:ext uri="{FF2B5EF4-FFF2-40B4-BE49-F238E27FC236}">
                <a16:creationId xmlns="" xmlns:a16="http://schemas.microsoft.com/office/drawing/2014/main" id="{9F06F0C4-1926-4169-88B3-2DCE50440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400" y="127000"/>
            <a:ext cx="5181600" cy="4572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dirty="0"/>
              <a:t>La défense 1-5</a:t>
            </a:r>
          </a:p>
        </p:txBody>
      </p:sp>
      <p:sp>
        <p:nvSpPr>
          <p:cNvPr id="36867" name="AutoShape 1027"/>
          <p:cNvSpPr>
            <a:spLocks noChangeArrowheads="1"/>
          </p:cNvSpPr>
          <p:nvPr/>
        </p:nvSpPr>
        <p:spPr bwMode="auto">
          <a:xfrm>
            <a:off x="228600" y="1524000"/>
            <a:ext cx="1447800" cy="16002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Points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forts</a:t>
            </a:r>
          </a:p>
        </p:txBody>
      </p:sp>
      <p:sp>
        <p:nvSpPr>
          <p:cNvPr id="36868" name="AutoShape 1028"/>
          <p:cNvSpPr>
            <a:spLocks noChangeArrowheads="1"/>
          </p:cNvSpPr>
          <p:nvPr/>
        </p:nvSpPr>
        <p:spPr bwMode="auto">
          <a:xfrm>
            <a:off x="6248400" y="1447800"/>
            <a:ext cx="1447800" cy="16002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Points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faibles</a:t>
            </a:r>
          </a:p>
        </p:txBody>
      </p:sp>
      <p:sp>
        <p:nvSpPr>
          <p:cNvPr id="36869" name="AutoShape 1029"/>
          <p:cNvSpPr>
            <a:spLocks noChangeArrowheads="1"/>
          </p:cNvSpPr>
          <p:nvPr/>
        </p:nvSpPr>
        <p:spPr bwMode="auto">
          <a:xfrm>
            <a:off x="3429000" y="4191000"/>
            <a:ext cx="1676400" cy="16002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Comment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L’attaquer ? </a:t>
            </a:r>
          </a:p>
        </p:txBody>
      </p:sp>
      <p:sp>
        <p:nvSpPr>
          <p:cNvPr id="36870" name="Rectangle 1030"/>
          <p:cNvSpPr>
            <a:spLocks noChangeArrowheads="1"/>
          </p:cNvSpPr>
          <p:nvPr/>
        </p:nvSpPr>
        <p:spPr bwMode="auto">
          <a:xfrm>
            <a:off x="304800" y="685800"/>
            <a:ext cx="1371600" cy="4572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Secteur central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fort</a:t>
            </a:r>
          </a:p>
        </p:txBody>
      </p:sp>
      <p:sp>
        <p:nvSpPr>
          <p:cNvPr id="36871" name="Rectangle 1031"/>
          <p:cNvSpPr>
            <a:spLocks noChangeArrowheads="1"/>
          </p:cNvSpPr>
          <p:nvPr/>
        </p:nvSpPr>
        <p:spPr bwMode="auto">
          <a:xfrm>
            <a:off x="2209800" y="1828800"/>
            <a:ext cx="990600" cy="6858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Jeu sur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trajectoire</a:t>
            </a:r>
          </a:p>
        </p:txBody>
      </p:sp>
      <p:sp>
        <p:nvSpPr>
          <p:cNvPr id="36872" name="Rectangle 1032"/>
          <p:cNvSpPr>
            <a:spLocks noChangeArrowheads="1"/>
          </p:cNvSpPr>
          <p:nvPr/>
        </p:nvSpPr>
        <p:spPr bwMode="auto">
          <a:xfrm>
            <a:off x="228600" y="3505200"/>
            <a:ext cx="1371600" cy="3048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Décalé (RF)</a:t>
            </a:r>
          </a:p>
        </p:txBody>
      </p:sp>
      <p:sp>
        <p:nvSpPr>
          <p:cNvPr id="36873" name="Rectangle 1037"/>
          <p:cNvSpPr>
            <a:spLocks noChangeArrowheads="1"/>
          </p:cNvSpPr>
          <p:nvPr/>
        </p:nvSpPr>
        <p:spPr bwMode="auto">
          <a:xfrm>
            <a:off x="4419600" y="990600"/>
            <a:ext cx="1143000" cy="7620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Jeu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dans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l’externe</a:t>
            </a:r>
          </a:p>
        </p:txBody>
      </p:sp>
      <p:sp>
        <p:nvSpPr>
          <p:cNvPr id="36874" name="Rectangle 1039"/>
          <p:cNvSpPr>
            <a:spLocks noChangeArrowheads="1"/>
          </p:cNvSpPr>
          <p:nvPr/>
        </p:nvSpPr>
        <p:spPr bwMode="auto">
          <a:xfrm>
            <a:off x="7391400" y="914400"/>
            <a:ext cx="1447800" cy="3810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Gestion du Pivot</a:t>
            </a:r>
          </a:p>
        </p:txBody>
      </p:sp>
      <p:sp>
        <p:nvSpPr>
          <p:cNvPr id="36875" name="Rectangle 1040"/>
          <p:cNvSpPr>
            <a:spLocks noChangeArrowheads="1"/>
          </p:cNvSpPr>
          <p:nvPr/>
        </p:nvSpPr>
        <p:spPr bwMode="auto">
          <a:xfrm>
            <a:off x="914400" y="4419600"/>
            <a:ext cx="1905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 typeface="Wingdings 3" pitchFamily="18" charset="2"/>
              <a:buNone/>
            </a:pPr>
            <a:r>
              <a:rPr lang="fr-FR" altLang="fr-FR" sz="1600">
                <a:latin typeface="Times New Roman" charset="0"/>
              </a:rPr>
              <a:t>Calquer la défense</a:t>
            </a:r>
          </a:p>
        </p:txBody>
      </p:sp>
      <p:sp>
        <p:nvSpPr>
          <p:cNvPr id="36876" name="Rectangle 1041"/>
          <p:cNvSpPr>
            <a:spLocks noChangeArrowheads="1"/>
          </p:cNvSpPr>
          <p:nvPr/>
        </p:nvSpPr>
        <p:spPr bwMode="auto">
          <a:xfrm>
            <a:off x="4876800" y="3581400"/>
            <a:ext cx="3048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Déséquilibrer / déformer  la défense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Jouer en 2-4</a:t>
            </a:r>
          </a:p>
        </p:txBody>
      </p:sp>
      <p:sp>
        <p:nvSpPr>
          <p:cNvPr id="36877" name="Rectangle 1042"/>
          <p:cNvSpPr>
            <a:spLocks noChangeArrowheads="1"/>
          </p:cNvSpPr>
          <p:nvPr/>
        </p:nvSpPr>
        <p:spPr bwMode="auto">
          <a:xfrm>
            <a:off x="5486400" y="4724400"/>
            <a:ext cx="3124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Alterner le mouvement des joueurs </a:t>
            </a:r>
          </a:p>
        </p:txBody>
      </p:sp>
      <p:sp>
        <p:nvSpPr>
          <p:cNvPr id="36878" name="Rectangle 1043"/>
          <p:cNvSpPr>
            <a:spLocks noChangeArrowheads="1"/>
          </p:cNvSpPr>
          <p:nvPr/>
        </p:nvSpPr>
        <p:spPr bwMode="auto">
          <a:xfrm>
            <a:off x="1143000" y="4953000"/>
            <a:ext cx="1371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Jouer dans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L’externe</a:t>
            </a:r>
          </a:p>
        </p:txBody>
      </p:sp>
      <p:sp>
        <p:nvSpPr>
          <p:cNvPr id="36879" name="Rectangle 1059"/>
          <p:cNvSpPr>
            <a:spLocks noChangeArrowheads="1"/>
          </p:cNvSpPr>
          <p:nvPr/>
        </p:nvSpPr>
        <p:spPr bwMode="auto">
          <a:xfrm>
            <a:off x="1905000" y="6172200"/>
            <a:ext cx="5105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Jeu à 4 autour et  2 pivots : 1 dedans qui fixe et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1 devant qui donne de la profondeur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3">
            <a:extLst>
              <a:ext uri="{FF2B5EF4-FFF2-40B4-BE49-F238E27FC236}">
                <a16:creationId xmlns="" xmlns:a16="http://schemas.microsoft.com/office/drawing/2014/main" id="{03AEA042-B70C-4658-8D5B-0CC6D7EBA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38113"/>
            <a:ext cx="3124200" cy="4572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/>
              <a:t>La défense 2-4</a:t>
            </a:r>
          </a:p>
        </p:txBody>
      </p:sp>
      <p:sp>
        <p:nvSpPr>
          <p:cNvPr id="37891" name="AutoShape 4"/>
          <p:cNvSpPr>
            <a:spLocks noChangeArrowheads="1"/>
          </p:cNvSpPr>
          <p:nvPr/>
        </p:nvSpPr>
        <p:spPr bwMode="auto">
          <a:xfrm>
            <a:off x="228600" y="1524000"/>
            <a:ext cx="1066800" cy="16002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Points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forts</a:t>
            </a:r>
          </a:p>
        </p:txBody>
      </p:sp>
      <p:sp>
        <p:nvSpPr>
          <p:cNvPr id="37892" name="AutoShape 5"/>
          <p:cNvSpPr>
            <a:spLocks noChangeArrowheads="1"/>
          </p:cNvSpPr>
          <p:nvPr/>
        </p:nvSpPr>
        <p:spPr bwMode="auto">
          <a:xfrm>
            <a:off x="6477000" y="1295400"/>
            <a:ext cx="1066800" cy="16002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Points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faibles</a:t>
            </a:r>
          </a:p>
        </p:txBody>
      </p:sp>
      <p:sp>
        <p:nvSpPr>
          <p:cNvPr id="37893" name="AutoShape 6"/>
          <p:cNvSpPr>
            <a:spLocks noChangeArrowheads="1"/>
          </p:cNvSpPr>
          <p:nvPr/>
        </p:nvSpPr>
        <p:spPr bwMode="auto">
          <a:xfrm>
            <a:off x="4038600" y="3962400"/>
            <a:ext cx="1524000" cy="14478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Comment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L’attaquer ?</a:t>
            </a:r>
          </a:p>
        </p:txBody>
      </p:sp>
      <p:sp>
        <p:nvSpPr>
          <p:cNvPr id="37894" name="Rectangle 7"/>
          <p:cNvSpPr>
            <a:spLocks noChangeArrowheads="1"/>
          </p:cNvSpPr>
          <p:nvPr/>
        </p:nvSpPr>
        <p:spPr bwMode="auto">
          <a:xfrm>
            <a:off x="304800" y="533400"/>
            <a:ext cx="2362200" cy="6858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Rôle des joueurs hauts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gênant les arrières</a:t>
            </a:r>
          </a:p>
        </p:txBody>
      </p:sp>
      <p:sp>
        <p:nvSpPr>
          <p:cNvPr id="37895" name="Rectangle 8"/>
          <p:cNvSpPr>
            <a:spLocks noChangeArrowheads="1"/>
          </p:cNvSpPr>
          <p:nvPr/>
        </p:nvSpPr>
        <p:spPr bwMode="auto">
          <a:xfrm>
            <a:off x="1676400" y="1676400"/>
            <a:ext cx="1905000" cy="9144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Rôle des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 joueurs bas: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Couvrir/ protection du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Secteur central</a:t>
            </a:r>
          </a:p>
        </p:txBody>
      </p:sp>
      <p:sp>
        <p:nvSpPr>
          <p:cNvPr id="37896" name="Rectangle 9"/>
          <p:cNvSpPr>
            <a:spLocks noChangeArrowheads="1"/>
          </p:cNvSpPr>
          <p:nvPr/>
        </p:nvSpPr>
        <p:spPr bwMode="auto">
          <a:xfrm>
            <a:off x="304800" y="3352800"/>
            <a:ext cx="1600200" cy="3048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Défense de  zone</a:t>
            </a:r>
          </a:p>
        </p:txBody>
      </p:sp>
      <p:sp>
        <p:nvSpPr>
          <p:cNvPr id="37897" name="Rectangle 13"/>
          <p:cNvSpPr>
            <a:spLocks noChangeArrowheads="1"/>
          </p:cNvSpPr>
          <p:nvPr/>
        </p:nvSpPr>
        <p:spPr bwMode="auto">
          <a:xfrm>
            <a:off x="4724400" y="914400"/>
            <a:ext cx="1295400" cy="6096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L’externe: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écartement</a:t>
            </a:r>
          </a:p>
        </p:txBody>
      </p:sp>
      <p:sp>
        <p:nvSpPr>
          <p:cNvPr id="37898" name="Rectangle 14"/>
          <p:cNvSpPr>
            <a:spLocks noChangeArrowheads="1"/>
          </p:cNvSpPr>
          <p:nvPr/>
        </p:nvSpPr>
        <p:spPr bwMode="auto">
          <a:xfrm>
            <a:off x="7086600" y="457200"/>
            <a:ext cx="1447800" cy="5334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Le jeu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Dans les couloirs</a:t>
            </a:r>
          </a:p>
        </p:txBody>
      </p:sp>
      <p:sp>
        <p:nvSpPr>
          <p:cNvPr id="37899" name="Rectangle 15"/>
          <p:cNvSpPr>
            <a:spLocks noChangeArrowheads="1"/>
          </p:cNvSpPr>
          <p:nvPr/>
        </p:nvSpPr>
        <p:spPr bwMode="auto">
          <a:xfrm>
            <a:off x="4495800" y="2209800"/>
            <a:ext cx="16002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Usure des arr. Lat</a:t>
            </a:r>
          </a:p>
        </p:txBody>
      </p:sp>
      <p:sp>
        <p:nvSpPr>
          <p:cNvPr id="37900" name="Rectangle 16"/>
          <p:cNvSpPr>
            <a:spLocks noChangeArrowheads="1"/>
          </p:cNvSpPr>
          <p:nvPr/>
        </p:nvSpPr>
        <p:spPr bwMode="auto">
          <a:xfrm>
            <a:off x="7543800" y="2743200"/>
            <a:ext cx="1066800" cy="2286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DC créateur</a:t>
            </a:r>
          </a:p>
        </p:txBody>
      </p:sp>
      <p:sp>
        <p:nvSpPr>
          <p:cNvPr id="37901" name="Rectangle 22"/>
          <p:cNvSpPr>
            <a:spLocks noChangeArrowheads="1"/>
          </p:cNvSpPr>
          <p:nvPr/>
        </p:nvSpPr>
        <p:spPr bwMode="auto">
          <a:xfrm>
            <a:off x="2667000" y="350520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Jouer autour :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encercler</a:t>
            </a:r>
          </a:p>
        </p:txBody>
      </p:sp>
      <p:sp>
        <p:nvSpPr>
          <p:cNvPr id="37902" name="Rectangle 23"/>
          <p:cNvSpPr>
            <a:spLocks noChangeArrowheads="1"/>
          </p:cNvSpPr>
          <p:nvPr/>
        </p:nvSpPr>
        <p:spPr bwMode="auto">
          <a:xfrm>
            <a:off x="1143000" y="4267200"/>
            <a:ext cx="10668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Jeu du DC</a:t>
            </a:r>
          </a:p>
        </p:txBody>
      </p:sp>
      <p:sp>
        <p:nvSpPr>
          <p:cNvPr id="37903" name="Rectangle 24"/>
          <p:cNvSpPr>
            <a:spLocks noChangeArrowheads="1"/>
          </p:cNvSpPr>
          <p:nvPr/>
        </p:nvSpPr>
        <p:spPr bwMode="auto">
          <a:xfrm>
            <a:off x="304800" y="5410200"/>
            <a:ext cx="4800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57200" indent="-457200" algn="ctr" eaLnBrk="1" hangingPunct="1"/>
            <a:r>
              <a:rPr lang="fr-FR" altLang="fr-FR" sz="1600">
                <a:latin typeface="Times New Roman" charset="0"/>
              </a:rPr>
              <a:t>Jeu dans l’externe trouver des solution  </a:t>
            </a:r>
          </a:p>
          <a:p>
            <a:pPr marL="457200" indent="-457200" algn="ctr" eaLnBrk="1" hangingPunct="1"/>
            <a:r>
              <a:rPr lang="fr-FR" altLang="fr-FR" sz="1600">
                <a:latin typeface="Times New Roman" charset="0"/>
              </a:rPr>
              <a:t>à 2 Contre 3 après avoir mis la balle dans le </a:t>
            </a:r>
          </a:p>
          <a:p>
            <a:pPr marL="457200" indent="-457200" algn="ctr" eaLnBrk="1" hangingPunct="1"/>
            <a:r>
              <a:rPr lang="fr-FR" altLang="fr-FR" sz="1600">
                <a:latin typeface="Times New Roman" charset="0"/>
              </a:rPr>
              <a:t>Dos de la ligne haute</a:t>
            </a:r>
          </a:p>
          <a:p>
            <a:pPr marL="457200" indent="-457200" algn="ctr" eaLnBrk="1" hangingPunct="1"/>
            <a:r>
              <a:rPr lang="fr-FR" altLang="fr-FR" sz="1600">
                <a:latin typeface="Times New Roman" charset="0"/>
              </a:rPr>
              <a:t> (tir ou décaler sur l’aile ,ou jeu avec le pivot )</a:t>
            </a:r>
          </a:p>
        </p:txBody>
      </p:sp>
      <p:sp>
        <p:nvSpPr>
          <p:cNvPr id="37904" name="Rectangle 26"/>
          <p:cNvSpPr>
            <a:spLocks noChangeArrowheads="1"/>
          </p:cNvSpPr>
          <p:nvPr/>
        </p:nvSpPr>
        <p:spPr bwMode="auto">
          <a:xfrm>
            <a:off x="5867400" y="5486400"/>
            <a:ext cx="2971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Fixer la ligne haute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Dans l’externe jouer à l’opposé</a:t>
            </a:r>
          </a:p>
        </p:txBody>
      </p:sp>
      <p:sp>
        <p:nvSpPr>
          <p:cNvPr id="37905" name="Rectangle 27"/>
          <p:cNvSpPr>
            <a:spLocks noChangeArrowheads="1"/>
          </p:cNvSpPr>
          <p:nvPr/>
        </p:nvSpPr>
        <p:spPr bwMode="auto">
          <a:xfrm>
            <a:off x="5943600" y="4343400"/>
            <a:ext cx="2971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Enchaînements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dans le  réseau d’échange </a:t>
            </a:r>
          </a:p>
        </p:txBody>
      </p:sp>
      <p:sp>
        <p:nvSpPr>
          <p:cNvPr id="37906" name="Rectangle 34"/>
          <p:cNvSpPr>
            <a:spLocks noChangeArrowheads="1"/>
          </p:cNvSpPr>
          <p:nvPr/>
        </p:nvSpPr>
        <p:spPr bwMode="auto">
          <a:xfrm>
            <a:off x="7924800" y="1524000"/>
            <a:ext cx="914400" cy="4572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Le jeu du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pivot</a:t>
            </a:r>
          </a:p>
        </p:txBody>
      </p:sp>
      <p:sp>
        <p:nvSpPr>
          <p:cNvPr id="37907" name="Rectangle 37"/>
          <p:cNvSpPr>
            <a:spLocks noChangeArrowheads="1"/>
          </p:cNvSpPr>
          <p:nvPr/>
        </p:nvSpPr>
        <p:spPr bwMode="auto">
          <a:xfrm>
            <a:off x="5410200" y="3429000"/>
            <a:ext cx="1752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Excentrer les n°2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" y="714356"/>
          <a:ext cx="9143998" cy="6143643"/>
        </p:xfrm>
        <a:graphic>
          <a:graphicData uri="http://schemas.openxmlformats.org/drawingml/2006/table">
            <a:tbl>
              <a:tblPr/>
              <a:tblGrid>
                <a:gridCol w="9617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49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60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9772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153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78458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323356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32228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Calibri"/>
                          <a:ea typeface="Calibri"/>
                          <a:cs typeface="Times New Roman"/>
                        </a:rPr>
                        <a:t>MOINS DE 13 ANS (U13)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i="1">
                          <a:latin typeface="Calibri"/>
                          <a:ea typeface="Calibri"/>
                          <a:cs typeface="Times New Roman"/>
                        </a:rPr>
                        <a:t>DECOUVERTE DU JEU AU POSTE ET DES COLLABORATIONS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8971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868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Calibri"/>
                          <a:cs typeface="Times New Roman"/>
                        </a:rPr>
                        <a:t>Tiers-tps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Calibri"/>
                          <a:cs typeface="Times New Roman"/>
                        </a:rPr>
                        <a:t>Effectif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Calibri"/>
                          <a:cs typeface="Times New Roman"/>
                        </a:rPr>
                        <a:t>Engagement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Calibri"/>
                          <a:cs typeface="Times New Roman"/>
                        </a:rPr>
                        <a:t>Forme défensive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Règles </a:t>
                      </a:r>
                      <a:r>
                        <a:rPr lang="fr-FR" sz="1600" baseline="0" dirty="0">
                          <a:latin typeface="Calibri"/>
                          <a:ea typeface="Calibri"/>
                          <a:cs typeface="Times New Roman"/>
                        </a:rPr>
                        <a:t>particulière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Calibri"/>
                          <a:cs typeface="Times New Roman"/>
                        </a:rPr>
                        <a:t>Intentions de jeu à développer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95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Période 1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6 + 1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Centre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Défense étagée dispositif possible: 3-3/, 2-4/, ½ terrain,</a:t>
                      </a:r>
                      <a:r>
                        <a:rPr lang="fr-FR" sz="1600" baseline="0" dirty="0">
                          <a:latin typeface="Calibri"/>
                          <a:ea typeface="Calibri"/>
                          <a:cs typeface="Times New Roman"/>
                        </a:rPr>
                        <a:t> tout terrain (tout sauf 1-5)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Obligation de présenter </a:t>
                      </a:r>
                      <a:r>
                        <a:rPr lang="fr-FR" sz="1600" b="1" dirty="0">
                          <a:latin typeface="Calibri"/>
                          <a:ea typeface="Calibri"/>
                          <a:cs typeface="Times New Roman"/>
                        </a:rPr>
                        <a:t>minimum 2 GB </a:t>
                      </a: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sur le match. Ils participent</a:t>
                      </a:r>
                      <a:r>
                        <a:rPr lang="fr-FR" sz="1600" baseline="0" dirty="0">
                          <a:latin typeface="Calibri"/>
                          <a:ea typeface="Calibri"/>
                          <a:cs typeface="Times New Roman"/>
                        </a:rPr>
                        <a:t> en tant que GB un temps de jeu complet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baseline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baseline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baseline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baseline="0" dirty="0">
                          <a:latin typeface="Calibri"/>
                          <a:ea typeface="Calibri"/>
                          <a:cs typeface="Times New Roman"/>
                        </a:rPr>
                        <a:t>Strict interdite</a:t>
                      </a:r>
                      <a:endParaRPr lang="fr-FR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libri"/>
                          <a:ea typeface="Calibri"/>
                          <a:cs typeface="Times New Roman"/>
                        </a:rPr>
                        <a:t>L’</a:t>
                      </a:r>
                      <a:r>
                        <a:rPr lang="fr-FR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600" dirty="0" smtClean="0">
                          <a:latin typeface="Calibri"/>
                          <a:ea typeface="Calibri"/>
                          <a:cs typeface="Times New Roman"/>
                        </a:rPr>
                        <a:t>alternance</a:t>
                      </a:r>
                      <a:r>
                        <a:rPr lang="fr-FR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des dispositifs permet d’aborder des problèmes dans différents espaces: Le </a:t>
                      </a:r>
                      <a:r>
                        <a:rPr lang="fr-FR" sz="1600" baseline="0" dirty="0">
                          <a:latin typeface="Calibri"/>
                          <a:ea typeface="Calibri"/>
                          <a:cs typeface="Times New Roman"/>
                        </a:rPr>
                        <a:t>passage du grand aux petits </a:t>
                      </a:r>
                      <a:r>
                        <a:rPr lang="fr-FR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espaces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22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Période 2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Dispositif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0-6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983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Période 3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Dispositif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Tout sauf 0-6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Quelques explications… 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</p:nvPr>
        </p:nvGraphicFramePr>
        <p:xfrm>
          <a:off x="0" y="1159161"/>
          <a:ext cx="9144000" cy="5698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33"/>
                <a:gridCol w="6953267"/>
              </a:tblGrid>
              <a:tr h="4591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Citons la règle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Expliquons la règle</a:t>
                      </a:r>
                    </a:p>
                  </a:txBody>
                  <a:tcPr/>
                </a:tc>
              </a:tr>
              <a:tr h="2676549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Pourquoi trois périodes</a:t>
                      </a:r>
                      <a:r>
                        <a:rPr lang="fr-FR" sz="1600" baseline="0" dirty="0" smtClean="0"/>
                        <a:t> de jeu ? </a:t>
                      </a:r>
                      <a:endParaRPr lang="fr-FR" sz="1600" dirty="0" smtClean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Trois périodes</a:t>
                      </a:r>
                      <a:r>
                        <a:rPr lang="fr-FR" sz="1600" b="1" baseline="0" dirty="0" smtClean="0"/>
                        <a:t> = Trois formes de jeu possible.</a:t>
                      </a:r>
                    </a:p>
                    <a:p>
                      <a:r>
                        <a:rPr lang="fr-FR" sz="1600" baseline="0" dirty="0" smtClean="0"/>
                        <a:t>C’est l’alternance dans la formation  en partant du grand espace vers  la résolution de  problèmes en espaces plus réduit. </a:t>
                      </a:r>
                    </a:p>
                    <a:p>
                      <a:r>
                        <a:rPr lang="fr-FR" sz="1600" b="1" baseline="0" dirty="0" smtClean="0"/>
                        <a:t>1</a:t>
                      </a:r>
                      <a:r>
                        <a:rPr lang="fr-FR" sz="1600" b="1" baseline="30000" dirty="0" smtClean="0"/>
                        <a:t>er</a:t>
                      </a:r>
                      <a:r>
                        <a:rPr lang="fr-FR" sz="1600" b="1" baseline="0" dirty="0" smtClean="0"/>
                        <a:t> tps de jeu : </a:t>
                      </a:r>
                      <a:r>
                        <a:rPr lang="fr-FR" sz="1600" baseline="0" dirty="0" smtClean="0"/>
                        <a:t>En lien avec le 3</a:t>
                      </a:r>
                      <a:r>
                        <a:rPr lang="fr-FR" sz="1600" baseline="30000" dirty="0" smtClean="0"/>
                        <a:t>e</a:t>
                      </a:r>
                      <a:r>
                        <a:rPr lang="fr-FR" sz="1600" baseline="0" dirty="0" smtClean="0"/>
                        <a:t> tps de jeu des- 11 ans ( dispositif /système) : c’est la poursuite voire la stabilité des apprentissages. </a:t>
                      </a:r>
                    </a:p>
                    <a:p>
                      <a:r>
                        <a:rPr lang="fr-FR" sz="1600" b="1" baseline="0" dirty="0" smtClean="0"/>
                        <a:t>2</a:t>
                      </a:r>
                      <a:r>
                        <a:rPr lang="fr-FR" sz="1600" b="1" baseline="30000" dirty="0" smtClean="0"/>
                        <a:t>nd</a:t>
                      </a:r>
                      <a:r>
                        <a:rPr lang="fr-FR" sz="1600" b="1" baseline="0" dirty="0" smtClean="0"/>
                        <a:t> tps de jeu: </a:t>
                      </a:r>
                      <a:r>
                        <a:rPr lang="fr-FR" sz="1600" baseline="0" dirty="0" smtClean="0"/>
                        <a:t>défense aligné de type 0-6 confronte le joueur à une forme de jeu nouvelle. Le gestion  s’oriente vers  une plus grande  réduction de  l’espace de en contournant, traversant , au dessus, dessous. </a:t>
                      </a:r>
                    </a:p>
                    <a:p>
                      <a:r>
                        <a:rPr lang="fr-FR" sz="1600" b="1" baseline="0" dirty="0" smtClean="0"/>
                        <a:t>3</a:t>
                      </a:r>
                      <a:r>
                        <a:rPr lang="fr-FR" sz="1600" b="1" baseline="30000" dirty="0" smtClean="0"/>
                        <a:t>e</a:t>
                      </a:r>
                      <a:r>
                        <a:rPr lang="fr-FR" sz="1600" b="1" baseline="0" dirty="0" smtClean="0"/>
                        <a:t> tps de jeu : </a:t>
                      </a:r>
                      <a:r>
                        <a:rPr lang="fr-FR" sz="1600" b="0" baseline="0" dirty="0" smtClean="0"/>
                        <a:t>Vise au joueurs(</a:t>
                      </a:r>
                      <a:r>
                        <a:rPr lang="fr-FR" sz="1600" b="0" baseline="0" dirty="0" err="1" smtClean="0"/>
                        <a:t>euses</a:t>
                      </a:r>
                      <a:r>
                        <a:rPr lang="fr-FR" sz="1600" b="0" baseline="0" dirty="0" smtClean="0"/>
                        <a:t>) </a:t>
                      </a:r>
                      <a:r>
                        <a:rPr lang="fr-FR" sz="1600" baseline="0" dirty="0" smtClean="0"/>
                        <a:t>à apprendre à gagner en utilisant le dispositif sur lequel l’ équipe est  le plus performant (sauf en 0-6)</a:t>
                      </a:r>
                      <a:endParaRPr lang="fr-FR" sz="1600" dirty="0" smtClean="0"/>
                    </a:p>
                  </a:txBody>
                  <a:tcPr/>
                </a:tc>
              </a:tr>
              <a:tr h="107157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Six  joueurs(</a:t>
                      </a:r>
                      <a:r>
                        <a:rPr lang="fr-FR" sz="1600" dirty="0" err="1" smtClean="0"/>
                        <a:t>euses</a:t>
                      </a:r>
                      <a:r>
                        <a:rPr lang="fr-FR" sz="1600" dirty="0" smtClean="0"/>
                        <a:t>) de champs + un  gardien de 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Cela permet un </a:t>
                      </a:r>
                      <a:r>
                        <a:rPr lang="fr-FR" sz="1600" baseline="0" dirty="0" smtClean="0"/>
                        <a:t>équilibre du jeu en trapèze favorisant la continuité du jeu l’ utilisation de l’espace avant et latéral, en augmentant de la zone de marque, en reconnaissant et donnant un rôle à chaque joueur ( le début du jeu au poste )</a:t>
                      </a:r>
                    </a:p>
                  </a:txBody>
                  <a:tcPr/>
                </a:tc>
              </a:tr>
              <a:tr h="4527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Engagement au centre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Le hand</a:t>
                      </a:r>
                      <a:r>
                        <a:rPr lang="fr-FR" sz="1600" baseline="0" dirty="0" smtClean="0"/>
                        <a:t>ball est un sport de VITESSE. Le changement de statut débute aussi par le GB qui devient le 1</a:t>
                      </a:r>
                      <a:r>
                        <a:rPr lang="fr-FR" sz="1600" baseline="30000" dirty="0" smtClean="0"/>
                        <a:t>er</a:t>
                      </a:r>
                      <a:r>
                        <a:rPr lang="fr-FR" sz="1600" baseline="0" dirty="0" smtClean="0"/>
                        <a:t> attaquant. </a:t>
                      </a:r>
                    </a:p>
                    <a:p>
                      <a:r>
                        <a:rPr lang="fr-FR" sz="1600" baseline="0" dirty="0" smtClean="0"/>
                        <a:t>L ’ enchainement parade/relance du GB dans le changement de statut doit être un axe fort de travail dans le jeu. </a:t>
                      </a:r>
                      <a:endParaRPr lang="fr-FR" sz="1600" dirty="0" smtClean="0"/>
                    </a:p>
                    <a:p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Quelques explications… 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</p:nvPr>
        </p:nvGraphicFramePr>
        <p:xfrm>
          <a:off x="0" y="1571612"/>
          <a:ext cx="9144000" cy="4445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46"/>
                <a:gridCol w="6929454"/>
              </a:tblGrid>
              <a:tr h="4591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Citons la règle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Expliquons la règle</a:t>
                      </a:r>
                    </a:p>
                  </a:txBody>
                  <a:tcPr/>
                </a:tc>
              </a:tr>
              <a:tr h="1676417">
                <a:tc>
                  <a:txBody>
                    <a:bodyPr/>
                    <a:lstStyle/>
                    <a:p>
                      <a:endParaRPr kumimoji="0" lang="fr-FR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Formes de jeu </a:t>
                      </a:r>
                    </a:p>
                    <a:p>
                      <a:endParaRPr kumimoji="0" lang="fr-FR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fr-FR" sz="16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fr-F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culture du jeu,  passe par la découverte  et l’ </a:t>
                      </a:r>
                      <a:r>
                        <a:rPr kumimoji="0" lang="fr-FR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aternance</a:t>
                      </a:r>
                      <a:r>
                        <a:rPr kumimoji="0" lang="fr-F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divers dispositif  et système de jeu</a:t>
                      </a:r>
                    </a:p>
                    <a:p>
                      <a:pPr algn="l"/>
                      <a:r>
                        <a:rPr kumimoji="0" lang="fr-F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Etagé sur T1 et T3elle devient défense aligné de type 0-6 sur le T 2. Le joueur passe par la recherche de solutions dans l’espace profond  à celles liées à l’espace autour . Mais attention, l’alignement peut être déformé selon les intentions </a:t>
                      </a:r>
                    </a:p>
                    <a:p>
                      <a:pPr algn="ctr"/>
                      <a:endParaRPr kumimoji="0" lang="fr-FR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715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Règle particulière</a:t>
                      </a:r>
                    </a:p>
                    <a:p>
                      <a:endParaRPr kumimoji="0" lang="fr-FR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changement de GB permet de découvrir un poste  encore méconnu . Cette règle force a sa préoccupation  dés  l’ entrainement .</a:t>
                      </a:r>
                    </a:p>
                    <a:p>
                      <a:r>
                        <a:rPr kumimoji="0" lang="fr-F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Enfin , à cette âge , le joueur ose, se trompe réussit, réessaye, tente encore… La répétition est un fondamental à tout apprentissage . La strict bien qu’ une arme intéressante pour gagner un match n’est pas  encore un moyen de  formation,  pour acquérir des compétences défensives et offensives. </a:t>
                      </a:r>
                    </a:p>
                  </a:txBody>
                  <a:tcPr/>
                </a:tc>
              </a:tr>
              <a:tr h="45272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fr-FR" sz="2400" b="1" i="1" dirty="0"/>
              <a:t>Pourquoi un</a:t>
            </a:r>
            <a:br>
              <a:rPr lang="fr-FR" sz="2400" b="1" i="1" dirty="0"/>
            </a:br>
            <a:r>
              <a:rPr lang="fr-FR" sz="2400" b="1" i="1" dirty="0"/>
              <a:t> aménagement des règles chez les –</a:t>
            </a:r>
            <a:r>
              <a:rPr lang="fr-FR" sz="2400" b="1" i="1" dirty="0" smtClean="0"/>
              <a:t>13 </a:t>
            </a:r>
            <a:r>
              <a:rPr lang="fr-FR" sz="2400" b="1" i="1" dirty="0"/>
              <a:t>ans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112568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Découvrir </a:t>
            </a:r>
            <a:r>
              <a:rPr lang="fr-FR" dirty="0"/>
              <a:t>le jeu au poste et augmenter les formes collaborative plus fine . </a:t>
            </a:r>
          </a:p>
          <a:p>
            <a:pPr>
              <a:buNone/>
            </a:pPr>
            <a:endParaRPr lang="fr-FR" sz="1400" dirty="0"/>
          </a:p>
          <a:p>
            <a:r>
              <a:rPr lang="fr-FR" dirty="0" smtClean="0"/>
              <a:t>Faciliter  </a:t>
            </a:r>
            <a:r>
              <a:rPr lang="fr-FR" u="sng" dirty="0"/>
              <a:t>le passage </a:t>
            </a:r>
            <a:r>
              <a:rPr lang="fr-FR" dirty="0"/>
              <a:t>entre les - de 13 et les - de 15 ans </a:t>
            </a:r>
            <a:r>
              <a:rPr lang="fr-FR" dirty="0" smtClean="0"/>
              <a:t>dans la réduction </a:t>
            </a:r>
            <a:r>
              <a:rPr lang="fr-FR" dirty="0"/>
              <a:t>d’espace </a:t>
            </a:r>
            <a:r>
              <a:rPr lang="fr-FR" dirty="0" smtClean="0"/>
              <a:t>en l’</a:t>
            </a:r>
            <a:r>
              <a:rPr lang="fr-FR" dirty="0" err="1" smtClean="0"/>
              <a:t>obordant</a:t>
            </a:r>
            <a:r>
              <a:rPr lang="fr-FR" dirty="0" smtClean="0"/>
              <a:t> </a:t>
            </a:r>
            <a:r>
              <a:rPr lang="fr-FR" dirty="0"/>
              <a:t>dans une démarche de dialectique. </a:t>
            </a:r>
          </a:p>
          <a:p>
            <a:pPr>
              <a:buNone/>
            </a:pPr>
            <a:endParaRPr lang="fr-FR" sz="1300" dirty="0"/>
          </a:p>
          <a:p>
            <a:r>
              <a:rPr lang="fr-FR" dirty="0" smtClean="0"/>
              <a:t>Enrichir </a:t>
            </a:r>
            <a:r>
              <a:rPr lang="fr-FR" dirty="0">
                <a:solidFill>
                  <a:srgbClr val="FF0000"/>
                </a:solidFill>
              </a:rPr>
              <a:t>les modes de jeu </a:t>
            </a:r>
            <a:r>
              <a:rPr lang="fr-FR" dirty="0"/>
              <a:t>en imposant deux </a:t>
            </a:r>
            <a:r>
              <a:rPr lang="fr-FR" b="1" dirty="0">
                <a:solidFill>
                  <a:srgbClr val="FF0000"/>
                </a:solidFill>
              </a:rPr>
              <a:t>dispositifs</a:t>
            </a:r>
            <a:r>
              <a:rPr lang="fr-FR" dirty="0"/>
              <a:t> permettant d’augmenter la zone de marque , le jeu par </a:t>
            </a:r>
            <a:r>
              <a:rPr lang="fr-FR" b="1" dirty="0">
                <a:solidFill>
                  <a:srgbClr val="FF0000"/>
                </a:solidFill>
              </a:rPr>
              <a:t>intention </a:t>
            </a:r>
            <a:r>
              <a:rPr lang="fr-FR" dirty="0" smtClean="0"/>
              <a:t>offensive et défensive dans divers espaces.</a:t>
            </a:r>
            <a:endParaRPr lang="fr-FR" dirty="0"/>
          </a:p>
          <a:p>
            <a:pPr marL="0" indent="0">
              <a:buNone/>
            </a:pPr>
            <a:endParaRPr lang="fr-FR" sz="1300" dirty="0"/>
          </a:p>
          <a:p>
            <a:r>
              <a:rPr lang="fr-FR" dirty="0" smtClean="0"/>
              <a:t>Favoriser l’ intention </a:t>
            </a:r>
            <a:r>
              <a:rPr lang="fr-FR" dirty="0"/>
              <a:t>défensive plutôt que </a:t>
            </a:r>
            <a:r>
              <a:rPr lang="fr-FR" dirty="0" smtClean="0"/>
              <a:t>le </a:t>
            </a:r>
            <a:r>
              <a:rPr lang="fr-FR" dirty="0"/>
              <a:t>système  et cela dans un double objectif : protection du but et récupération de la balle. </a:t>
            </a:r>
          </a:p>
          <a:p>
            <a:pPr>
              <a:buFont typeface="Arial" charset="0"/>
              <a:buChar char="•"/>
            </a:pPr>
            <a:r>
              <a:rPr lang="fr-FR" sz="1100" dirty="0">
                <a:solidFill>
                  <a:srgbClr val="FF0000"/>
                </a:solidFill>
              </a:rPr>
              <a:t>Modes de Jeu = comportement du joueur</a:t>
            </a:r>
          </a:p>
          <a:p>
            <a:pPr>
              <a:buFont typeface="Arial" charset="0"/>
              <a:buChar char="•"/>
            </a:pPr>
            <a:r>
              <a:rPr lang="fr-FR" sz="1100" dirty="0">
                <a:solidFill>
                  <a:srgbClr val="FF0000"/>
                </a:solidFill>
              </a:rPr>
              <a:t>Dispositifs = disposition « géographique » des joueurs sur le terrain  </a:t>
            </a:r>
          </a:p>
          <a:p>
            <a:pPr>
              <a:buFont typeface="Arial" charset="0"/>
              <a:buChar char="•"/>
            </a:pPr>
            <a:r>
              <a:rPr lang="fr-FR" sz="1100" dirty="0">
                <a:solidFill>
                  <a:srgbClr val="FF0000"/>
                </a:solidFill>
              </a:rPr>
              <a:t>Intention = ce que le joueur a envie de faire en fonction de ce qu’il voit, de ce qu’il sais faire et de ce qu’il a appris </a:t>
            </a:r>
            <a:endParaRPr lang="fr-FR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 proposer à l’entrainement?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389120"/>
          </a:xfrm>
        </p:spPr>
        <p:txBody>
          <a:bodyPr/>
          <a:lstStyle/>
          <a:p>
            <a:pPr marL="514350" indent="-514350">
              <a:buFont typeface="Wingdings" pitchFamily="2" charset="2"/>
              <a:buChar char="Ø"/>
            </a:pPr>
            <a:r>
              <a:rPr lang="fr-FR" dirty="0"/>
              <a:t>Développement  moteur général et spécifiques </a:t>
            </a:r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Font typeface="Wingdings" pitchFamily="2" charset="2"/>
              <a:buChar char="Ø"/>
            </a:pPr>
            <a:r>
              <a:rPr lang="fr-FR" dirty="0"/>
              <a:t>S’organiser pour mettre le rapport de force en ma faveur</a:t>
            </a:r>
          </a:p>
          <a:p>
            <a:pPr marL="514350" indent="-514350">
              <a:buNone/>
            </a:pPr>
            <a:endParaRPr lang="fr-FR" dirty="0"/>
          </a:p>
          <a:p>
            <a:pPr marL="514350" indent="-514350">
              <a:buFont typeface="Wingdings" pitchFamily="2" charset="2"/>
              <a:buChar char="Ø"/>
            </a:pPr>
            <a:r>
              <a:rPr lang="fr-FR" dirty="0"/>
              <a:t> Occupation d’un espace qui se réduit</a:t>
            </a:r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Font typeface="Wingdings" pitchFamily="2" charset="2"/>
              <a:buChar char="Ø"/>
            </a:pPr>
            <a:r>
              <a:rPr lang="fr-FR" dirty="0"/>
              <a:t>Enrichir son bagage pour mieux le partager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61165BA9-C552-455E-92C0-0B183978C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32106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DIALECTIQUE </a:t>
            </a:r>
          </a:p>
        </p:txBody>
      </p:sp>
    </p:spTree>
    <p:extLst>
      <p:ext uri="{BB962C8B-B14F-4D97-AF65-F5344CB8AC3E}">
        <p14:creationId xmlns:p14="http://schemas.microsoft.com/office/powerpoint/2010/main" val="2311474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>
            <a:extLst>
              <a:ext uri="{FF2B5EF4-FFF2-40B4-BE49-F238E27FC236}">
                <a16:creationId xmlns="" xmlns:a16="http://schemas.microsoft.com/office/drawing/2014/main" id="{EE4CAEA3-4C3A-44E8-9929-C4ED5ADB8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863" y="144463"/>
            <a:ext cx="6019800" cy="8382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dirty="0"/>
              <a:t>La défense alignée</a:t>
            </a:r>
          </a:p>
        </p:txBody>
      </p:sp>
      <p:sp>
        <p:nvSpPr>
          <p:cNvPr id="34819" name="AutoShape 3"/>
          <p:cNvSpPr>
            <a:spLocks noChangeArrowheads="1"/>
          </p:cNvSpPr>
          <p:nvPr/>
        </p:nvSpPr>
        <p:spPr bwMode="auto">
          <a:xfrm>
            <a:off x="990600" y="1600200"/>
            <a:ext cx="1295400" cy="15240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Points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forts</a:t>
            </a:r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6172200" y="1752600"/>
            <a:ext cx="1828800" cy="1752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Points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faibles</a:t>
            </a:r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 rot="155359">
            <a:off x="3505200" y="4724400"/>
            <a:ext cx="1828800" cy="15240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Comment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L’attaquer ?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1219200"/>
            <a:ext cx="1676400" cy="3048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Couverture latérale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2057400" y="1219200"/>
            <a:ext cx="1295400" cy="228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Dissuasion ext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2976563" y="2030413"/>
            <a:ext cx="914400" cy="4572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M.B / C.A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152400" y="3162300"/>
            <a:ext cx="1295400" cy="4572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Contre à 2 / 3</a:t>
            </a:r>
          </a:p>
        </p:txBody>
      </p:sp>
      <p:sp>
        <p:nvSpPr>
          <p:cNvPr id="34826" name="Rectangle 11"/>
          <p:cNvSpPr>
            <a:spLocks noChangeArrowheads="1"/>
          </p:cNvSpPr>
          <p:nvPr/>
        </p:nvSpPr>
        <p:spPr bwMode="auto">
          <a:xfrm>
            <a:off x="152400" y="1981200"/>
            <a:ext cx="838200" cy="3048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Grand</a:t>
            </a:r>
          </a:p>
        </p:txBody>
      </p:sp>
      <p:sp>
        <p:nvSpPr>
          <p:cNvPr id="34827" name="Rectangle 21"/>
          <p:cNvSpPr>
            <a:spLocks noChangeArrowheads="1"/>
          </p:cNvSpPr>
          <p:nvPr/>
        </p:nvSpPr>
        <p:spPr bwMode="auto">
          <a:xfrm>
            <a:off x="4953000" y="1295400"/>
            <a:ext cx="1447800" cy="9144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Circulation libre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 de la ligne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Arrière (libre)</a:t>
            </a:r>
          </a:p>
        </p:txBody>
      </p:sp>
      <p:sp>
        <p:nvSpPr>
          <p:cNvPr id="34828" name="Rectangle 25"/>
          <p:cNvSpPr>
            <a:spLocks noChangeArrowheads="1"/>
          </p:cNvSpPr>
          <p:nvPr/>
        </p:nvSpPr>
        <p:spPr bwMode="auto">
          <a:xfrm>
            <a:off x="7620000" y="1143000"/>
            <a:ext cx="1295400" cy="7620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Superposition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 des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joueurs</a:t>
            </a:r>
          </a:p>
        </p:txBody>
      </p:sp>
      <p:sp>
        <p:nvSpPr>
          <p:cNvPr id="34829" name="Rectangle 27"/>
          <p:cNvSpPr>
            <a:spLocks noChangeArrowheads="1"/>
          </p:cNvSpPr>
          <p:nvPr/>
        </p:nvSpPr>
        <p:spPr bwMode="auto">
          <a:xfrm>
            <a:off x="7086600" y="3505200"/>
            <a:ext cx="1828800" cy="685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Place au créateur et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Manœuvrier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(Tirs à travers)</a:t>
            </a:r>
          </a:p>
        </p:txBody>
      </p:sp>
      <p:sp>
        <p:nvSpPr>
          <p:cNvPr id="34830" name="Rectangle 29"/>
          <p:cNvSpPr>
            <a:spLocks noChangeArrowheads="1"/>
          </p:cNvSpPr>
          <p:nvPr/>
        </p:nvSpPr>
        <p:spPr bwMode="auto">
          <a:xfrm flipV="1">
            <a:off x="1143000" y="6248400"/>
            <a:ext cx="19050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Circulation de la balle</a:t>
            </a:r>
          </a:p>
        </p:txBody>
      </p:sp>
      <p:sp>
        <p:nvSpPr>
          <p:cNvPr id="34831" name="Rectangle 33"/>
          <p:cNvSpPr>
            <a:spLocks noChangeArrowheads="1"/>
          </p:cNvSpPr>
          <p:nvPr/>
        </p:nvSpPr>
        <p:spPr bwMode="auto">
          <a:xfrm>
            <a:off x="609600" y="4953000"/>
            <a:ext cx="2438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 Entrer de l’ailier coté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Pivot (jeu devant)</a:t>
            </a:r>
          </a:p>
        </p:txBody>
      </p:sp>
      <p:sp>
        <p:nvSpPr>
          <p:cNvPr id="34832" name="Rectangle 35"/>
          <p:cNvSpPr>
            <a:spLocks noChangeArrowheads="1"/>
          </p:cNvSpPr>
          <p:nvPr/>
        </p:nvSpPr>
        <p:spPr bwMode="auto">
          <a:xfrm>
            <a:off x="3352800" y="4343400"/>
            <a:ext cx="2362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L’encerclement: écartement</a:t>
            </a:r>
          </a:p>
        </p:txBody>
      </p:sp>
      <p:sp>
        <p:nvSpPr>
          <p:cNvPr id="34833" name="Rectangle 38"/>
          <p:cNvSpPr>
            <a:spLocks noChangeArrowheads="1"/>
          </p:cNvSpPr>
          <p:nvPr/>
        </p:nvSpPr>
        <p:spPr bwMode="auto">
          <a:xfrm>
            <a:off x="6324600" y="5181600"/>
            <a:ext cx="25908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Croiser ( avec ou sans la balle)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Tirer - décaler</a:t>
            </a:r>
          </a:p>
        </p:txBody>
      </p:sp>
      <p:sp>
        <p:nvSpPr>
          <p:cNvPr id="34834" name="Rectangle 40"/>
          <p:cNvSpPr>
            <a:spLocks noChangeArrowheads="1"/>
          </p:cNvSpPr>
          <p:nvPr/>
        </p:nvSpPr>
        <p:spPr bwMode="auto">
          <a:xfrm>
            <a:off x="5486400" y="6172200"/>
            <a:ext cx="3124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Le jeu avec le / les pivots (missions)</a:t>
            </a:r>
          </a:p>
        </p:txBody>
      </p:sp>
      <p:sp>
        <p:nvSpPr>
          <p:cNvPr id="34835" name="Rectangle 72"/>
          <p:cNvSpPr>
            <a:spLocks noChangeArrowheads="1"/>
          </p:cNvSpPr>
          <p:nvPr/>
        </p:nvSpPr>
        <p:spPr bwMode="auto">
          <a:xfrm>
            <a:off x="3962400" y="3124200"/>
            <a:ext cx="2286000" cy="7620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Jeu dans la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 profondeur et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L’écartement (appuis)</a:t>
            </a:r>
          </a:p>
        </p:txBody>
      </p:sp>
      <p:sp>
        <p:nvSpPr>
          <p:cNvPr id="34836" name="Rectangle 74"/>
          <p:cNvSpPr>
            <a:spLocks noChangeArrowheads="1"/>
          </p:cNvSpPr>
          <p:nvPr/>
        </p:nvSpPr>
        <p:spPr bwMode="auto">
          <a:xfrm>
            <a:off x="7924800" y="2743200"/>
            <a:ext cx="990600" cy="4572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Pivot(s)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(missions)</a:t>
            </a:r>
          </a:p>
        </p:txBody>
      </p:sp>
      <p:sp>
        <p:nvSpPr>
          <p:cNvPr id="34837" name="Rectangle 78"/>
          <p:cNvSpPr>
            <a:spLocks noChangeArrowheads="1"/>
          </p:cNvSpPr>
          <p:nvPr/>
        </p:nvSpPr>
        <p:spPr bwMode="auto">
          <a:xfrm>
            <a:off x="2209800" y="2895600"/>
            <a:ext cx="1524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Interdit le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Jeux au appuis</a:t>
            </a:r>
          </a:p>
        </p:txBody>
      </p:sp>
      <p:sp>
        <p:nvSpPr>
          <p:cNvPr id="34838" name="AutoShape 89"/>
          <p:cNvSpPr>
            <a:spLocks noChangeArrowheads="1"/>
          </p:cNvSpPr>
          <p:nvPr/>
        </p:nvSpPr>
        <p:spPr bwMode="auto">
          <a:xfrm>
            <a:off x="6553200" y="5638800"/>
            <a:ext cx="228600" cy="76200"/>
          </a:xfrm>
          <a:prstGeom prst="rightArrow">
            <a:avLst>
              <a:gd name="adj1" fmla="val 50000"/>
              <a:gd name="adj2" fmla="val 7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fr-FR" altLang="fr-FR" sz="2400">
              <a:latin typeface="Times New Roman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>
            <a:extLst>
              <a:ext uri="{FF2B5EF4-FFF2-40B4-BE49-F238E27FC236}">
                <a16:creationId xmlns="" xmlns:a16="http://schemas.microsoft.com/office/drawing/2014/main" id="{BC0F33CA-0553-44A6-8C70-28967D6F9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6575" y="142875"/>
            <a:ext cx="5791200" cy="4572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dirty="0"/>
              <a:t>La défense étagée (5-1 / 4-2  / 3-3 / 3-2-1 )</a:t>
            </a:r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533400" y="1371600"/>
            <a:ext cx="1371600" cy="13716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Points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forts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533400" y="914400"/>
            <a:ext cx="1295400" cy="228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Secteur central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304800" y="2971800"/>
            <a:ext cx="2971800" cy="9144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Ligne haute : Gène les arrières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dans la conservation du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Ballon </a:t>
            </a:r>
          </a:p>
        </p:txBody>
      </p:sp>
      <p:sp>
        <p:nvSpPr>
          <p:cNvPr id="35846" name="Rectangle 7"/>
          <p:cNvSpPr>
            <a:spLocks noChangeArrowheads="1"/>
          </p:cNvSpPr>
          <p:nvPr/>
        </p:nvSpPr>
        <p:spPr bwMode="auto">
          <a:xfrm>
            <a:off x="2514600" y="1371600"/>
            <a:ext cx="1828800" cy="10668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Facilite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CA/MB: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Proche du but adv</a:t>
            </a:r>
          </a:p>
        </p:txBody>
      </p:sp>
      <p:sp>
        <p:nvSpPr>
          <p:cNvPr id="35847" name="AutoShape 12"/>
          <p:cNvSpPr>
            <a:spLocks noChangeArrowheads="1"/>
          </p:cNvSpPr>
          <p:nvPr/>
        </p:nvSpPr>
        <p:spPr bwMode="auto">
          <a:xfrm>
            <a:off x="6400800" y="1600200"/>
            <a:ext cx="1143000" cy="14478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Points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faibles</a:t>
            </a:r>
          </a:p>
        </p:txBody>
      </p:sp>
      <p:sp>
        <p:nvSpPr>
          <p:cNvPr id="35848" name="Rectangle 13"/>
          <p:cNvSpPr>
            <a:spLocks noChangeArrowheads="1"/>
          </p:cNvSpPr>
          <p:nvPr/>
        </p:nvSpPr>
        <p:spPr bwMode="auto">
          <a:xfrm>
            <a:off x="5181600" y="1295400"/>
            <a:ext cx="16764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Couverture externe </a:t>
            </a:r>
          </a:p>
        </p:txBody>
      </p:sp>
      <p:sp>
        <p:nvSpPr>
          <p:cNvPr id="35849" name="Rectangle 14"/>
          <p:cNvSpPr>
            <a:spLocks noChangeArrowheads="1"/>
          </p:cNvSpPr>
          <p:nvPr/>
        </p:nvSpPr>
        <p:spPr bwMode="auto">
          <a:xfrm>
            <a:off x="7162800" y="2971800"/>
            <a:ext cx="1600200" cy="5334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Couloir de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circulation</a:t>
            </a:r>
          </a:p>
        </p:txBody>
      </p:sp>
      <p:sp>
        <p:nvSpPr>
          <p:cNvPr id="35850" name="AutoShape 17"/>
          <p:cNvSpPr>
            <a:spLocks noChangeArrowheads="1"/>
          </p:cNvSpPr>
          <p:nvPr/>
        </p:nvSpPr>
        <p:spPr bwMode="auto">
          <a:xfrm>
            <a:off x="3733800" y="4191000"/>
            <a:ext cx="1600200" cy="17526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Comment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L’attaquer ?</a:t>
            </a:r>
          </a:p>
        </p:txBody>
      </p:sp>
      <p:sp>
        <p:nvSpPr>
          <p:cNvPr id="35851" name="Rectangle 18"/>
          <p:cNvSpPr>
            <a:spLocks noChangeArrowheads="1"/>
          </p:cNvSpPr>
          <p:nvPr/>
        </p:nvSpPr>
        <p:spPr bwMode="auto">
          <a:xfrm>
            <a:off x="1143000" y="4495800"/>
            <a:ext cx="2286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Circulation de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 la balle ample et rapide</a:t>
            </a:r>
          </a:p>
        </p:txBody>
      </p:sp>
      <p:sp>
        <p:nvSpPr>
          <p:cNvPr id="35852" name="Rectangle 19"/>
          <p:cNvSpPr>
            <a:spLocks noChangeArrowheads="1"/>
          </p:cNvSpPr>
          <p:nvPr/>
        </p:nvSpPr>
        <p:spPr bwMode="auto">
          <a:xfrm>
            <a:off x="5562600" y="4495800"/>
            <a:ext cx="15240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Encerclement</a:t>
            </a:r>
          </a:p>
        </p:txBody>
      </p:sp>
      <p:sp>
        <p:nvSpPr>
          <p:cNvPr id="35853" name="Rectangle 20"/>
          <p:cNvSpPr>
            <a:spLocks noChangeArrowheads="1"/>
          </p:cNvSpPr>
          <p:nvPr/>
        </p:nvSpPr>
        <p:spPr bwMode="auto">
          <a:xfrm>
            <a:off x="5562600" y="5867400"/>
            <a:ext cx="1524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Le jeu à deux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Pivots (sauf 2-4)</a:t>
            </a:r>
          </a:p>
        </p:txBody>
      </p:sp>
      <p:sp>
        <p:nvSpPr>
          <p:cNvPr id="35854" name="Rectangle 21"/>
          <p:cNvSpPr>
            <a:spLocks noChangeArrowheads="1"/>
          </p:cNvSpPr>
          <p:nvPr/>
        </p:nvSpPr>
        <p:spPr bwMode="auto">
          <a:xfrm>
            <a:off x="1676400" y="5943600"/>
            <a:ext cx="1752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Jouer dans le couloir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défensif</a:t>
            </a:r>
          </a:p>
        </p:txBody>
      </p:sp>
      <p:sp>
        <p:nvSpPr>
          <p:cNvPr id="35855" name="Rectangle 28"/>
          <p:cNvSpPr>
            <a:spLocks noChangeArrowheads="1"/>
          </p:cNvSpPr>
          <p:nvPr/>
        </p:nvSpPr>
        <p:spPr bwMode="auto">
          <a:xfrm>
            <a:off x="4724400" y="2819400"/>
            <a:ext cx="1676400" cy="3810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Réseau d’échange</a:t>
            </a:r>
          </a:p>
        </p:txBody>
      </p:sp>
      <p:sp>
        <p:nvSpPr>
          <p:cNvPr id="35856" name="Rectangle 30"/>
          <p:cNvSpPr>
            <a:spLocks noChangeArrowheads="1"/>
          </p:cNvSpPr>
          <p:nvPr/>
        </p:nvSpPr>
        <p:spPr bwMode="auto">
          <a:xfrm>
            <a:off x="7696200" y="1447800"/>
            <a:ext cx="1219200" cy="5334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Jeu avec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Le(s) pivot(s)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997</Words>
  <Application>Microsoft Office PowerPoint</Application>
  <PresentationFormat>Affichage à l'écran (4:3)</PresentationFormat>
  <Paragraphs>203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Constantia</vt:lpstr>
      <vt:lpstr>Times New Roman</vt:lpstr>
      <vt:lpstr>Wingdings</vt:lpstr>
      <vt:lpstr>Wingdings 2</vt:lpstr>
      <vt:lpstr>Wingdings 3</vt:lpstr>
      <vt:lpstr>Débit</vt:lpstr>
      <vt:lpstr>Règles aménagées  Championnats jeunes  </vt:lpstr>
      <vt:lpstr>Présentation PowerPoint</vt:lpstr>
      <vt:lpstr>Quelques explications… </vt:lpstr>
      <vt:lpstr>Quelques explications… </vt:lpstr>
      <vt:lpstr>Pourquoi un  aménagement des règles chez les –13 ans</vt:lpstr>
      <vt:lpstr>Que proposer à l’entrainement? </vt:lpstr>
      <vt:lpstr>DIALECTIQUE 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Championnats jeunes  Règlement 2014-2017</dc:title>
  <dc:creator>Philippe Colson</dc:creator>
  <cp:lastModifiedBy>berthy</cp:lastModifiedBy>
  <cp:revision>39</cp:revision>
  <dcterms:created xsi:type="dcterms:W3CDTF">2020-04-27T08:50:23Z</dcterms:created>
  <dcterms:modified xsi:type="dcterms:W3CDTF">2020-05-01T21:54:09Z</dcterms:modified>
</cp:coreProperties>
</file>