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67" r:id="rId2"/>
    <p:sldId id="268" r:id="rId3"/>
    <p:sldId id="256" r:id="rId4"/>
    <p:sldId id="259" r:id="rId5"/>
    <p:sldId id="262" r:id="rId6"/>
    <p:sldId id="272" r:id="rId7"/>
    <p:sldId id="258" r:id="rId8"/>
    <p:sldId id="269" r:id="rId9"/>
    <p:sldId id="278" r:id="rId10"/>
    <p:sldId id="273" r:id="rId11"/>
    <p:sldId id="274" r:id="rId12"/>
    <p:sldId id="275"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3419" autoAdjust="0"/>
  </p:normalViewPr>
  <p:slideViewPr>
    <p:cSldViewPr>
      <p:cViewPr varScale="1">
        <p:scale>
          <a:sx n="116" d="100"/>
          <a:sy n="116" d="100"/>
        </p:scale>
        <p:origin x="1464" y="108"/>
      </p:cViewPr>
      <p:guideLst>
        <p:guide orient="horz" pos="2160"/>
        <p:guide pos="2880"/>
      </p:guideLst>
    </p:cSldViewPr>
  </p:slideViewPr>
  <p:notesTextViewPr>
    <p:cViewPr>
      <p:scale>
        <a:sx n="100" d="100"/>
        <a:sy n="100" d="100"/>
      </p:scale>
      <p:origin x="0" y="0"/>
    </p:cViewPr>
  </p:notesTextViewPr>
  <p:notesViewPr>
    <p:cSldViewPr>
      <p:cViewPr varScale="1">
        <p:scale>
          <a:sx n="87" d="100"/>
          <a:sy n="87" d="100"/>
        </p:scale>
        <p:origin x="384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1FF34-1925-46D3-B625-0DD5B3656816}" type="datetimeFigureOut">
              <a:rPr lang="fr-FR" smtClean="0"/>
              <a:pPr/>
              <a:t>25/04/2020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B1AE8D-658D-42F7-8F42-F42886D3455E}" type="slidenum">
              <a:rPr lang="fr-FR" smtClean="0"/>
              <a:pPr/>
              <a:t>‹N°›</a:t>
            </a:fld>
            <a:endParaRPr lang="fr-FR"/>
          </a:p>
        </p:txBody>
      </p:sp>
    </p:spTree>
    <p:extLst>
      <p:ext uri="{BB962C8B-B14F-4D97-AF65-F5344CB8AC3E}">
        <p14:creationId xmlns:p14="http://schemas.microsoft.com/office/powerpoint/2010/main" val="2391119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351C728-E5B0-49FB-B80C-6CA6EBD51EA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51C728-E5B0-49FB-B80C-6CA6EBD51EA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51C728-E5B0-49FB-B80C-6CA6EBD51EA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AA04A7A0-E5B5-4C3C-BF38-9057910B555E}" type="datetimeFigureOut">
              <a:rPr lang="fr-FR" smtClean="0"/>
              <a:pPr/>
              <a:t>25/04/2020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4351C728-E5B0-49FB-B80C-6CA6EBD51EA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04A7A0-E5B5-4C3C-BF38-9057910B555E}" type="datetimeFigureOut">
              <a:rPr lang="fr-FR" smtClean="0"/>
              <a:pPr/>
              <a:t>25/04/2020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351C728-E5B0-49FB-B80C-6CA6EBD51EA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548680"/>
            <a:ext cx="7851648" cy="3024336"/>
          </a:xfrm>
        </p:spPr>
        <p:txBody>
          <a:bodyPr>
            <a:normAutofit fontScale="90000"/>
          </a:bodyPr>
          <a:lstStyle/>
          <a:p>
            <a:r>
              <a:rPr lang="fr-FR" dirty="0"/>
              <a:t>Règles aménagées</a:t>
            </a:r>
            <a:br>
              <a:rPr lang="fr-FR" dirty="0"/>
            </a:br>
            <a:r>
              <a:rPr lang="fr-FR" dirty="0"/>
              <a:t/>
            </a:r>
            <a:br>
              <a:rPr lang="fr-FR" dirty="0"/>
            </a:br>
            <a:r>
              <a:rPr lang="fr-FR" dirty="0"/>
              <a:t>Championnats jeunes </a:t>
            </a:r>
            <a:br>
              <a:rPr lang="fr-FR" dirty="0"/>
            </a:br>
            <a:endParaRPr lang="fr-FR" dirty="0"/>
          </a:p>
        </p:txBody>
      </p:sp>
      <p:sp>
        <p:nvSpPr>
          <p:cNvPr id="3" name="Sous-titre 2"/>
          <p:cNvSpPr>
            <a:spLocks noGrp="1"/>
          </p:cNvSpPr>
          <p:nvPr>
            <p:ph type="subTitle" idx="1"/>
          </p:nvPr>
        </p:nvSpPr>
        <p:spPr/>
        <p:txBody>
          <a:bodyPr/>
          <a:lstStyle/>
          <a:p>
            <a:endParaRPr lang="fr-FR" dirty="0"/>
          </a:p>
          <a:p>
            <a:r>
              <a:rPr lang="fr-FR" dirty="0"/>
              <a:t>Occitanie 2017-2020</a:t>
            </a:r>
          </a:p>
        </p:txBody>
      </p:sp>
    </p:spTree>
    <p:extLst>
      <p:ext uri="{BB962C8B-B14F-4D97-AF65-F5344CB8AC3E}">
        <p14:creationId xmlns:p14="http://schemas.microsoft.com/office/powerpoint/2010/main" val="4191417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BC68CF6-236F-455F-A5DC-C752D97BA6AF}"/>
              </a:ext>
            </a:extLst>
          </p:cNvPr>
          <p:cNvSpPr>
            <a:spLocks noGrp="1"/>
          </p:cNvSpPr>
          <p:nvPr>
            <p:ph type="title"/>
          </p:nvPr>
        </p:nvSpPr>
        <p:spPr>
          <a:xfrm>
            <a:off x="611560" y="980728"/>
            <a:ext cx="8229600" cy="648072"/>
          </a:xfrm>
        </p:spPr>
        <p:txBody>
          <a:bodyPr anchor="ctr">
            <a:normAutofit fontScale="90000"/>
          </a:bodyPr>
          <a:lstStyle/>
          <a:p>
            <a:pPr algn="ctr"/>
            <a:r>
              <a:rPr lang="fr-FR" sz="2700" b="1" i="1" dirty="0"/>
              <a:t>QUELQUES CLÉS POUR L’ENTRAÎNEMENT DE CETTE CATEGORIE…</a:t>
            </a:r>
            <a:br>
              <a:rPr lang="fr-FR" sz="2700" b="1" i="1" dirty="0"/>
            </a:br>
            <a:endParaRPr lang="fr-FR" sz="2700" dirty="0"/>
          </a:p>
        </p:txBody>
      </p:sp>
      <p:sp>
        <p:nvSpPr>
          <p:cNvPr id="3" name="Espace réservé du contenu 2">
            <a:extLst>
              <a:ext uri="{FF2B5EF4-FFF2-40B4-BE49-F238E27FC236}">
                <a16:creationId xmlns:a16="http://schemas.microsoft.com/office/drawing/2014/main" xmlns="" id="{B69385A3-5288-4DAA-AA49-47943875E013}"/>
              </a:ext>
            </a:extLst>
          </p:cNvPr>
          <p:cNvSpPr>
            <a:spLocks noGrp="1"/>
          </p:cNvSpPr>
          <p:nvPr>
            <p:ph idx="1"/>
          </p:nvPr>
        </p:nvSpPr>
        <p:spPr>
          <a:xfrm>
            <a:off x="457200" y="1484784"/>
            <a:ext cx="8229600" cy="5256584"/>
          </a:xfrm>
        </p:spPr>
        <p:txBody>
          <a:bodyPr>
            <a:normAutofit fontScale="77500" lnSpcReduction="20000"/>
          </a:bodyPr>
          <a:lstStyle/>
          <a:p>
            <a:pPr marL="0" indent="0">
              <a:buNone/>
            </a:pPr>
            <a:r>
              <a:rPr lang="fr-FR" b="1" dirty="0"/>
              <a:t>	</a:t>
            </a:r>
            <a:r>
              <a:rPr lang="fr-FR" b="1" dirty="0">
                <a:effectLst>
                  <a:outerShdw blurRad="38100" dist="38100" dir="2700000" algn="tl">
                    <a:srgbClr val="000000">
                      <a:alpha val="43137"/>
                    </a:srgbClr>
                  </a:outerShdw>
                </a:effectLst>
              </a:rPr>
              <a:t>METTRE DE LA MOTRICITÉ DANS CHAQUE SEANCE</a:t>
            </a:r>
          </a:p>
          <a:p>
            <a:pPr marL="0" indent="0">
              <a:buNone/>
            </a:pPr>
            <a:endParaRPr lang="fr-FR" b="1" dirty="0"/>
          </a:p>
          <a:p>
            <a:r>
              <a:rPr lang="fr-FR" b="1" dirty="0"/>
              <a:t>Plus</a:t>
            </a:r>
            <a:r>
              <a:rPr lang="fr-FR" dirty="0"/>
              <a:t> un joueur est « à l’aise « avec son corps, </a:t>
            </a:r>
            <a:r>
              <a:rPr lang="fr-FR" b="1" dirty="0"/>
              <a:t>plus</a:t>
            </a:r>
            <a:r>
              <a:rPr lang="fr-FR" dirty="0"/>
              <a:t> il est capable de faire évoluer ses savoir-faire et sa capacité à comprendre ce qui l’entoure :</a:t>
            </a:r>
          </a:p>
          <a:p>
            <a:endParaRPr lang="fr-FR" sz="1500" dirty="0"/>
          </a:p>
          <a:p>
            <a:r>
              <a:rPr lang="fr-FR" b="1" dirty="0">
                <a:effectLst>
                  <a:outerShdw blurRad="38100" dist="38100" dir="2700000" algn="tl">
                    <a:srgbClr val="000000">
                      <a:alpha val="43137"/>
                    </a:srgbClr>
                  </a:outerShdw>
                </a:effectLst>
              </a:rPr>
              <a:t>N</a:t>
            </a:r>
            <a:r>
              <a:rPr lang="fr-FR" dirty="0"/>
              <a:t>’hésitez pas à associer du travail seul, </a:t>
            </a:r>
          </a:p>
          <a:p>
            <a:pPr lvl="1"/>
            <a:r>
              <a:rPr lang="fr-FR" dirty="0"/>
              <a:t>à base de courses </a:t>
            </a:r>
          </a:p>
          <a:p>
            <a:pPr lvl="1"/>
            <a:r>
              <a:rPr lang="fr-FR" dirty="0"/>
              <a:t>à de manipulations de balle (voire plusieurs balles) </a:t>
            </a:r>
          </a:p>
          <a:p>
            <a:pPr lvl="1"/>
            <a:r>
              <a:rPr lang="fr-FR" dirty="0"/>
              <a:t>et l’alterner avec du travail à plusieurs (ajout des passes, décentration par rapport à la balle).</a:t>
            </a:r>
          </a:p>
          <a:p>
            <a:pPr marL="393192" lvl="1" indent="0">
              <a:buNone/>
            </a:pPr>
            <a:endParaRPr lang="fr-FR" sz="1500" dirty="0"/>
          </a:p>
          <a:p>
            <a:r>
              <a:rPr lang="fr-FR" b="1" dirty="0">
                <a:effectLst>
                  <a:outerShdw blurRad="38100" dist="38100" dir="2700000" algn="tl">
                    <a:srgbClr val="000000">
                      <a:alpha val="43137"/>
                    </a:srgbClr>
                  </a:outerShdw>
                </a:effectLst>
              </a:rPr>
              <a:t>M</a:t>
            </a:r>
            <a:r>
              <a:rPr lang="fr-FR" dirty="0"/>
              <a:t>aintenir une activité continue, en favorisant </a:t>
            </a:r>
          </a:p>
          <a:p>
            <a:pPr lvl="1"/>
            <a:r>
              <a:rPr lang="fr-FR" dirty="0"/>
              <a:t>les exercices avec changements de statut, </a:t>
            </a:r>
          </a:p>
          <a:p>
            <a:pPr lvl="1"/>
            <a:r>
              <a:rPr lang="fr-FR" dirty="0"/>
              <a:t>enchaînements de tâches, </a:t>
            </a:r>
          </a:p>
          <a:p>
            <a:pPr lvl="1"/>
            <a:r>
              <a:rPr lang="fr-FR" dirty="0"/>
              <a:t>porteur / non porteur ;</a:t>
            </a:r>
          </a:p>
          <a:p>
            <a:endParaRPr lang="fr-FR" sz="1800" dirty="0"/>
          </a:p>
          <a:p>
            <a:r>
              <a:rPr lang="fr-FR" sz="2100" b="1" dirty="0">
                <a:effectLst>
                  <a:outerShdw blurRad="38100" dist="38100" dir="2700000" algn="tl">
                    <a:srgbClr val="000000">
                      <a:alpha val="43137"/>
                    </a:srgbClr>
                  </a:outerShdw>
                </a:effectLst>
              </a:rPr>
              <a:t>P</a:t>
            </a:r>
            <a:r>
              <a:rPr lang="fr-FR" sz="2100" dirty="0"/>
              <a:t>ourquoi, par exemple, stopper l’exercice au moment de la perte de balle d’un groupe en attaque alors qu’il pourrait (devrait) enchaîner en repli et tenter de récupérer la balle de nouveau ??</a:t>
            </a:r>
          </a:p>
          <a:p>
            <a:pPr marL="0" indent="0">
              <a:buNone/>
            </a:pPr>
            <a:endParaRPr lang="fr-FR" dirty="0"/>
          </a:p>
        </p:txBody>
      </p:sp>
      <p:sp>
        <p:nvSpPr>
          <p:cNvPr id="4" name="Flèche : droite 3">
            <a:extLst>
              <a:ext uri="{FF2B5EF4-FFF2-40B4-BE49-F238E27FC236}">
                <a16:creationId xmlns:a16="http://schemas.microsoft.com/office/drawing/2014/main" xmlns="" id="{C3FC57F5-6072-4947-9002-83EBDC2C9D58}"/>
              </a:ext>
            </a:extLst>
          </p:cNvPr>
          <p:cNvSpPr/>
          <p:nvPr/>
        </p:nvSpPr>
        <p:spPr>
          <a:xfrm>
            <a:off x="623322" y="1465849"/>
            <a:ext cx="57606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65996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78874ABB-DE81-438B-93FE-9FAD5620B5D8}"/>
              </a:ext>
            </a:extLst>
          </p:cNvPr>
          <p:cNvSpPr/>
          <p:nvPr/>
        </p:nvSpPr>
        <p:spPr>
          <a:xfrm>
            <a:off x="539552" y="1268761"/>
            <a:ext cx="8352928" cy="5293757"/>
          </a:xfrm>
          <a:prstGeom prst="rect">
            <a:avLst/>
          </a:prstGeom>
        </p:spPr>
        <p:txBody>
          <a:bodyPr wrap="square">
            <a:spAutoFit/>
          </a:bodyPr>
          <a:lstStyle/>
          <a:p>
            <a:pPr algn="ctr"/>
            <a:r>
              <a:rPr lang="fr-FR" b="1" dirty="0">
                <a:effectLst>
                  <a:outerShdw blurRad="38100" dist="38100" dir="2700000" algn="tl">
                    <a:srgbClr val="000000">
                      <a:alpha val="43137"/>
                    </a:srgbClr>
                  </a:outerShdw>
                </a:effectLst>
              </a:rPr>
              <a:t>LES SITUATIONS DOIVENT DÉCLENCHER EN PERMANENCE </a:t>
            </a:r>
          </a:p>
          <a:p>
            <a:pPr algn="ctr"/>
            <a:r>
              <a:rPr lang="fr-FR" b="1" dirty="0">
                <a:effectLst>
                  <a:outerShdw blurRad="38100" dist="38100" dir="2700000" algn="tl">
                    <a:srgbClr val="000000">
                      <a:alpha val="43137"/>
                    </a:srgbClr>
                  </a:outerShdw>
                </a:effectLst>
              </a:rPr>
              <a:t>UNE ACTIVITÉ TACTIQUE</a:t>
            </a:r>
          </a:p>
          <a:p>
            <a:pPr algn="ctr"/>
            <a:endParaRPr lang="fr-FR" dirty="0"/>
          </a:p>
          <a:p>
            <a:pPr marL="285750" indent="-285750">
              <a:buFont typeface="Arial" panose="020B0604020202020204" pitchFamily="34" charset="0"/>
              <a:buChar char="•"/>
            </a:pPr>
            <a:r>
              <a:rPr lang="fr-FR" sz="1900" u="sng" dirty="0"/>
              <a:t>C’est l’âge d’or pour le développement du </a:t>
            </a:r>
            <a:r>
              <a:rPr lang="fr-FR" sz="1900" b="1" u="sng" dirty="0"/>
              <a:t>PERCEPTIF ET DÉCISIONNEL</a:t>
            </a:r>
            <a:r>
              <a:rPr lang="fr-FR" sz="1900" dirty="0"/>
              <a:t>. </a:t>
            </a:r>
          </a:p>
          <a:p>
            <a:endParaRPr lang="fr-FR" sz="1900" dirty="0"/>
          </a:p>
          <a:p>
            <a:r>
              <a:rPr lang="fr-FR" sz="1900" dirty="0"/>
              <a:t>	Les exercices doivent offrir des choix au joueur à chaque passage </a:t>
            </a:r>
          </a:p>
          <a:p>
            <a:r>
              <a:rPr lang="fr-FR" sz="1900" dirty="0"/>
              <a:t>       	(seul ou en relation) pour le conduire à prendre des initiatives 	parmi d’autres possibles (démarquage, passe et va, s’aligner à deux 	en défense pour changer de joueur…).</a:t>
            </a:r>
          </a:p>
          <a:p>
            <a:endParaRPr lang="fr-FR" sz="1900" dirty="0"/>
          </a:p>
          <a:p>
            <a:pPr marL="285750" indent="-285750">
              <a:buFont typeface="Arial" panose="020B0604020202020204" pitchFamily="34" charset="0"/>
              <a:buChar char="•"/>
            </a:pPr>
            <a:r>
              <a:rPr lang="fr-FR" sz="1900" u="sng" dirty="0"/>
              <a:t>Le préalable à toute initiative défensive </a:t>
            </a:r>
            <a:r>
              <a:rPr lang="fr-FR" sz="1900" dirty="0"/>
              <a:t>: </a:t>
            </a:r>
          </a:p>
          <a:p>
            <a:endParaRPr lang="fr-FR" sz="1900" dirty="0"/>
          </a:p>
          <a:p>
            <a:r>
              <a:rPr lang="fr-FR" sz="1900" dirty="0"/>
              <a:t>	Garder un positionnement entre mon adversaire et le but à 	défendre, sans qu’il soit trop court (se retrouver en poursuite) ou 	trop loin (aucune gêne sur l’attaquant). </a:t>
            </a:r>
          </a:p>
          <a:p>
            <a:r>
              <a:rPr lang="fr-FR" sz="1900" dirty="0"/>
              <a:t>	En résumé, les distances de duels sont souvent inadaptées et la 	motricité insuffisante pour </a:t>
            </a:r>
            <a:r>
              <a:rPr lang="fr-FR" b="1" dirty="0">
                <a:effectLst>
                  <a:outerShdw blurRad="38100" dist="38100" dir="2700000" algn="tl">
                    <a:srgbClr val="000000">
                      <a:alpha val="43137"/>
                    </a:srgbClr>
                  </a:outerShdw>
                </a:effectLst>
              </a:rPr>
              <a:t>NE PAS SUBIR.</a:t>
            </a:r>
          </a:p>
          <a:p>
            <a:endParaRPr lang="fr-FR" dirty="0"/>
          </a:p>
        </p:txBody>
      </p:sp>
      <p:sp>
        <p:nvSpPr>
          <p:cNvPr id="3" name="Flèche : droite 2">
            <a:extLst>
              <a:ext uri="{FF2B5EF4-FFF2-40B4-BE49-F238E27FC236}">
                <a16:creationId xmlns:a16="http://schemas.microsoft.com/office/drawing/2014/main" xmlns="" id="{83FBC13F-9317-457D-942C-EAC3BDC0A458}"/>
              </a:ext>
            </a:extLst>
          </p:cNvPr>
          <p:cNvSpPr/>
          <p:nvPr/>
        </p:nvSpPr>
        <p:spPr>
          <a:xfrm>
            <a:off x="683568" y="1268761"/>
            <a:ext cx="57606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22050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962E44B-107A-41DE-94FE-C9ED18C79A21}"/>
              </a:ext>
            </a:extLst>
          </p:cNvPr>
          <p:cNvSpPr/>
          <p:nvPr/>
        </p:nvSpPr>
        <p:spPr>
          <a:xfrm>
            <a:off x="683568" y="1340768"/>
            <a:ext cx="7704856" cy="3416320"/>
          </a:xfrm>
          <a:prstGeom prst="rect">
            <a:avLst/>
          </a:prstGeom>
        </p:spPr>
        <p:txBody>
          <a:bodyPr wrap="square">
            <a:spAutoFit/>
          </a:bodyPr>
          <a:lstStyle/>
          <a:p>
            <a:pPr algn="ctr"/>
            <a:r>
              <a:rPr lang="fr-FR" b="1" dirty="0">
                <a:effectLst>
                  <a:outerShdw blurRad="38100" dist="38100" dir="2700000" algn="tl">
                    <a:srgbClr val="000000">
                      <a:alpha val="43137"/>
                    </a:srgbClr>
                  </a:outerShdw>
                </a:effectLst>
              </a:rPr>
              <a:t>DÉVELOPPER AUSSI DES CENTRES D’INTERÊTS EN DEHORS</a:t>
            </a:r>
          </a:p>
          <a:p>
            <a:pPr algn="ctr"/>
            <a:r>
              <a:rPr lang="fr-FR" b="1" dirty="0">
                <a:effectLst>
                  <a:outerShdw blurRad="38100" dist="38100" dir="2700000" algn="tl">
                    <a:srgbClr val="000000">
                      <a:alpha val="43137"/>
                    </a:srgbClr>
                  </a:outerShdw>
                </a:effectLst>
              </a:rPr>
              <a:t> DU TERRAIN</a:t>
            </a:r>
          </a:p>
          <a:p>
            <a:pPr algn="ctr"/>
            <a:endParaRPr lang="fr-FR" sz="2000" dirty="0"/>
          </a:p>
          <a:p>
            <a:r>
              <a:rPr lang="fr-FR" sz="2000" u="sng" dirty="0"/>
              <a:t>Sensibiliser les jeunes, dès à présent </a:t>
            </a:r>
            <a:r>
              <a:rPr lang="fr-FR" sz="2000" dirty="0"/>
              <a:t>: </a:t>
            </a:r>
          </a:p>
          <a:p>
            <a:endParaRPr lang="fr-FR" sz="2000" dirty="0"/>
          </a:p>
          <a:p>
            <a:pPr marL="800100" lvl="1" indent="-342900">
              <a:buFont typeface="Arial" panose="020B0604020202020204" pitchFamily="34" charset="0"/>
              <a:buChar char="•"/>
            </a:pPr>
            <a:r>
              <a:rPr lang="fr-FR" sz="2000" dirty="0"/>
              <a:t>A la vie de groupe (solidarité, coopération), </a:t>
            </a:r>
          </a:p>
          <a:p>
            <a:endParaRPr lang="fr-FR" sz="2000" dirty="0"/>
          </a:p>
          <a:p>
            <a:pPr marL="800100" lvl="1" indent="-342900">
              <a:buFont typeface="Arial" panose="020B0604020202020204" pitchFamily="34" charset="0"/>
              <a:buChar char="•"/>
            </a:pPr>
            <a:r>
              <a:rPr lang="fr-FR" sz="2000" dirty="0"/>
              <a:t>Au projet d’équipe (championnat, finalité, classement…) </a:t>
            </a:r>
          </a:p>
          <a:p>
            <a:endParaRPr lang="fr-FR" sz="2000" dirty="0"/>
          </a:p>
          <a:p>
            <a:pPr marL="800100" lvl="1" indent="-342900">
              <a:buFont typeface="Arial" panose="020B0604020202020204" pitchFamily="34" charset="0"/>
              <a:buChar char="•"/>
            </a:pPr>
            <a:r>
              <a:rPr lang="fr-FR" sz="2000" dirty="0"/>
              <a:t>Et au handball au sens large (équipe fanion du club, filière,</a:t>
            </a:r>
          </a:p>
          <a:p>
            <a:r>
              <a:rPr lang="fr-FR" sz="2000" dirty="0"/>
              <a:t>	 équipe de France, joueurs de haut niveau préférés…).</a:t>
            </a:r>
          </a:p>
        </p:txBody>
      </p:sp>
      <p:sp>
        <p:nvSpPr>
          <p:cNvPr id="3" name="Flèche : droite 2">
            <a:extLst>
              <a:ext uri="{FF2B5EF4-FFF2-40B4-BE49-F238E27FC236}">
                <a16:creationId xmlns:a16="http://schemas.microsoft.com/office/drawing/2014/main" xmlns="" id="{EE9B2150-F5DE-44BD-89A6-7C18F7B6B3CE}"/>
              </a:ext>
            </a:extLst>
          </p:cNvPr>
          <p:cNvSpPr/>
          <p:nvPr/>
        </p:nvSpPr>
        <p:spPr>
          <a:xfrm>
            <a:off x="395536" y="1340768"/>
            <a:ext cx="57606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50199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05E2C70-AFFC-400A-929D-EF4E73240262}"/>
              </a:ext>
            </a:extLst>
          </p:cNvPr>
          <p:cNvSpPr>
            <a:spLocks noGrp="1"/>
          </p:cNvSpPr>
          <p:nvPr>
            <p:ph type="title"/>
          </p:nvPr>
        </p:nvSpPr>
        <p:spPr>
          <a:xfrm>
            <a:off x="457200" y="704088"/>
            <a:ext cx="8229600" cy="132624"/>
          </a:xfrm>
        </p:spPr>
        <p:txBody>
          <a:bodyPr>
            <a:normAutofit fontScale="90000"/>
          </a:bodyPr>
          <a:lstStyle/>
          <a:p>
            <a:r>
              <a:rPr lang="fr-FR" dirty="0"/>
              <a:t>Préambule </a:t>
            </a:r>
          </a:p>
        </p:txBody>
      </p:sp>
      <p:sp>
        <p:nvSpPr>
          <p:cNvPr id="3" name="Espace réservé du contenu 2">
            <a:extLst>
              <a:ext uri="{FF2B5EF4-FFF2-40B4-BE49-F238E27FC236}">
                <a16:creationId xmlns:a16="http://schemas.microsoft.com/office/drawing/2014/main" xmlns="" id="{FB0596D9-88A7-45AC-8CAB-0777302B969A}"/>
              </a:ext>
            </a:extLst>
          </p:cNvPr>
          <p:cNvSpPr>
            <a:spLocks noGrp="1"/>
          </p:cNvSpPr>
          <p:nvPr>
            <p:ph idx="1"/>
          </p:nvPr>
        </p:nvSpPr>
        <p:spPr>
          <a:xfrm>
            <a:off x="0" y="980728"/>
            <a:ext cx="9144000" cy="5343872"/>
          </a:xfrm>
        </p:spPr>
        <p:txBody>
          <a:bodyPr/>
          <a:lstStyle/>
          <a:p>
            <a:r>
              <a:rPr lang="fr-FR" dirty="0"/>
              <a:t>Les règles jeunes ont pour vocation à générer des problématiques répondant aux exigence du Handball de demain sur le Territoire Occitanie . </a:t>
            </a:r>
          </a:p>
          <a:p>
            <a:r>
              <a:rPr lang="fr-FR" dirty="0"/>
              <a:t>Notre devoir d’entraineur / Manageur est de rendre nos joueurs(</a:t>
            </a:r>
            <a:r>
              <a:rPr lang="fr-FR" dirty="0" err="1"/>
              <a:t>euses</a:t>
            </a:r>
            <a:r>
              <a:rPr lang="fr-FR" dirty="0"/>
              <a:t>) acteur de leurs propres intentions, de devenir acteur de leurs progrès .</a:t>
            </a:r>
          </a:p>
          <a:p>
            <a:r>
              <a:rPr lang="fr-FR" dirty="0"/>
              <a:t>Les matchs se déroulent en tiers temps : </a:t>
            </a:r>
          </a:p>
          <a:p>
            <a:pPr lvl="1"/>
            <a:r>
              <a:rPr lang="fr-FR" dirty="0"/>
              <a:t>7 points sont en jeu </a:t>
            </a:r>
          </a:p>
          <a:p>
            <a:pPr lvl="1"/>
            <a:r>
              <a:rPr lang="fr-FR" dirty="0"/>
              <a:t>Pas de match nul aux tiers temps</a:t>
            </a:r>
          </a:p>
          <a:p>
            <a:pPr lvl="1"/>
            <a:r>
              <a:rPr lang="fr-FR" dirty="0"/>
              <a:t>Remise  à zéro à chaque tiers temps </a:t>
            </a:r>
          </a:p>
          <a:p>
            <a:pPr lvl="1"/>
            <a:r>
              <a:rPr lang="fr-FR" dirty="0"/>
              <a:t>Le gagnant est désigné au cumul des points des trois tiers temps</a:t>
            </a:r>
          </a:p>
        </p:txBody>
      </p:sp>
    </p:spTree>
    <p:extLst>
      <p:ext uri="{BB962C8B-B14F-4D97-AF65-F5344CB8AC3E}">
        <p14:creationId xmlns:p14="http://schemas.microsoft.com/office/powerpoint/2010/main" val="1497326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548680"/>
            <a:ext cx="7851648" cy="3024336"/>
          </a:xfrm>
        </p:spPr>
        <p:txBody>
          <a:bodyPr>
            <a:normAutofit/>
          </a:bodyPr>
          <a:lstStyle/>
          <a:p>
            <a:pPr algn="ctr"/>
            <a:r>
              <a:rPr lang="fr-FR" dirty="0"/>
              <a:t>Règles aménagées</a:t>
            </a:r>
            <a:br>
              <a:rPr lang="fr-FR" dirty="0"/>
            </a:br>
            <a:endParaRPr lang="fr-FR" dirty="0"/>
          </a:p>
        </p:txBody>
      </p:sp>
      <p:sp>
        <p:nvSpPr>
          <p:cNvPr id="3" name="Sous-titre 2"/>
          <p:cNvSpPr>
            <a:spLocks noGrp="1"/>
          </p:cNvSpPr>
          <p:nvPr>
            <p:ph type="subTitle" idx="1"/>
          </p:nvPr>
        </p:nvSpPr>
        <p:spPr/>
        <p:txBody>
          <a:bodyPr/>
          <a:lstStyle/>
          <a:p>
            <a:endParaRPr lang="fr-FR" dirty="0"/>
          </a:p>
          <a:p>
            <a:pPr algn="ctr"/>
            <a:r>
              <a:rPr lang="fr-FR" sz="3600" dirty="0"/>
              <a:t>Catégorie – de 11 ans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525646288"/>
              </p:ext>
            </p:extLst>
          </p:nvPr>
        </p:nvGraphicFramePr>
        <p:xfrm>
          <a:off x="467544" y="1124744"/>
          <a:ext cx="8496945" cy="5041902"/>
        </p:xfrm>
        <a:graphic>
          <a:graphicData uri="http://schemas.openxmlformats.org/drawingml/2006/table">
            <a:tbl>
              <a:tblPr/>
              <a:tblGrid>
                <a:gridCol w="1030094">
                  <a:extLst>
                    <a:ext uri="{9D8B030D-6E8A-4147-A177-3AD203B41FA5}">
                      <a16:colId xmlns:a16="http://schemas.microsoft.com/office/drawing/2014/main" xmlns="" val="20000"/>
                    </a:ext>
                  </a:extLst>
                </a:gridCol>
                <a:gridCol w="626090">
                  <a:extLst>
                    <a:ext uri="{9D8B030D-6E8A-4147-A177-3AD203B41FA5}">
                      <a16:colId xmlns:a16="http://schemas.microsoft.com/office/drawing/2014/main" xmlns="" val="20001"/>
                    </a:ext>
                  </a:extLst>
                </a:gridCol>
                <a:gridCol w="294881">
                  <a:extLst>
                    <a:ext uri="{9D8B030D-6E8A-4147-A177-3AD203B41FA5}">
                      <a16:colId xmlns:a16="http://schemas.microsoft.com/office/drawing/2014/main" xmlns="" val="20002"/>
                    </a:ext>
                  </a:extLst>
                </a:gridCol>
                <a:gridCol w="1306098">
                  <a:extLst>
                    <a:ext uri="{9D8B030D-6E8A-4147-A177-3AD203B41FA5}">
                      <a16:colId xmlns:a16="http://schemas.microsoft.com/office/drawing/2014/main" xmlns="" val="20003"/>
                    </a:ext>
                  </a:extLst>
                </a:gridCol>
                <a:gridCol w="1994999">
                  <a:extLst>
                    <a:ext uri="{9D8B030D-6E8A-4147-A177-3AD203B41FA5}">
                      <a16:colId xmlns:a16="http://schemas.microsoft.com/office/drawing/2014/main" xmlns="" val="20004"/>
                    </a:ext>
                  </a:extLst>
                </a:gridCol>
                <a:gridCol w="3244783">
                  <a:extLst>
                    <a:ext uri="{9D8B030D-6E8A-4147-A177-3AD203B41FA5}">
                      <a16:colId xmlns:a16="http://schemas.microsoft.com/office/drawing/2014/main" xmlns="" val="20005"/>
                    </a:ext>
                  </a:extLst>
                </a:gridCol>
              </a:tblGrid>
              <a:tr h="402983">
                <a:tc gridSpan="3">
                  <a:txBody>
                    <a:bodyPr/>
                    <a:lstStyle/>
                    <a:p>
                      <a:pPr algn="ctr">
                        <a:spcAft>
                          <a:spcPts val="0"/>
                        </a:spcAft>
                      </a:pPr>
                      <a:r>
                        <a:rPr lang="fr-FR" sz="1100" b="1" dirty="0">
                          <a:latin typeface="Calibri"/>
                          <a:ea typeface="Calibri"/>
                          <a:cs typeface="Times New Roman"/>
                        </a:rPr>
                        <a:t>MOINS DE 11 ANS (U11)</a:t>
                      </a: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100" b="1" i="1" dirty="0">
                          <a:latin typeface="Calibri"/>
                          <a:ea typeface="Calibri"/>
                          <a:cs typeface="Times New Roman"/>
                        </a:rPr>
                        <a:t>FAVORISER DES ORGANISATIONS COLLECTIVES</a:t>
                      </a:r>
                      <a:endParaRPr lang="fr-FR" sz="9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0000"/>
                  </a:ext>
                </a:extLst>
              </a:tr>
              <a:tr h="316629">
                <a:tc gridSpan="6">
                  <a:txBody>
                    <a:bodyPr/>
                    <a:lstStyle/>
                    <a:p>
                      <a:pPr algn="ctr">
                        <a:spcAft>
                          <a:spcPts val="0"/>
                        </a:spcAft>
                      </a:pPr>
                      <a:r>
                        <a:rPr lang="fr-FR" sz="1400" b="1" dirty="0">
                          <a:solidFill>
                            <a:srgbClr val="FF0000"/>
                          </a:solidFill>
                          <a:latin typeface="Calibri"/>
                          <a:ea typeface="Calibri"/>
                          <a:cs typeface="Times New Roman"/>
                        </a:rPr>
                        <a:t>NE PAS OUBLIER</a:t>
                      </a:r>
                      <a:r>
                        <a:rPr lang="fr-FR" sz="1400" b="1" baseline="0" dirty="0">
                          <a:solidFill>
                            <a:srgbClr val="FF0000"/>
                          </a:solidFill>
                          <a:latin typeface="Calibri"/>
                          <a:ea typeface="Calibri"/>
                          <a:cs typeface="Times New Roman"/>
                        </a:rPr>
                        <a:t> LES BANDEAUX</a:t>
                      </a:r>
                      <a:endParaRPr lang="fr-FR" sz="1400" b="1" dirty="0">
                        <a:solidFill>
                          <a:srgbClr val="FF0000"/>
                        </a:solidFill>
                        <a:latin typeface="Calibri"/>
                        <a:ea typeface="Calibri"/>
                        <a:cs typeface="Times New Roman"/>
                      </a:endParaRPr>
                    </a:p>
                  </a:txBody>
                  <a:tcPr marL="54429" marR="54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0001"/>
                  </a:ext>
                </a:extLst>
              </a:tr>
              <a:tr h="1033322">
                <a:tc>
                  <a:txBody>
                    <a:bodyPr/>
                    <a:lstStyle/>
                    <a:p>
                      <a:pPr algn="ctr">
                        <a:spcAft>
                          <a:spcPts val="0"/>
                        </a:spcAft>
                      </a:pPr>
                      <a:r>
                        <a:rPr lang="fr-FR" sz="1800" i="1" dirty="0">
                          <a:latin typeface="Calibri"/>
                          <a:ea typeface="Calibri"/>
                          <a:cs typeface="Times New Roman"/>
                        </a:rPr>
                        <a:t>Tiers-tps</a:t>
                      </a:r>
                    </a:p>
                    <a:p>
                      <a:pPr algn="ctr">
                        <a:spcAft>
                          <a:spcPts val="0"/>
                        </a:spcAft>
                      </a:pPr>
                      <a:r>
                        <a:rPr lang="fr-FR" sz="1800" i="1" dirty="0">
                          <a:latin typeface="Calibri"/>
                          <a:ea typeface="Calibri"/>
                          <a:cs typeface="Times New Roman"/>
                        </a:rPr>
                        <a:t>3x13’</a:t>
                      </a:r>
                      <a:endParaRPr lang="fr-FR" sz="18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fr-FR" sz="1800" i="1" dirty="0">
                          <a:latin typeface="Calibri"/>
                          <a:ea typeface="Calibri"/>
                          <a:cs typeface="Times New Roman"/>
                        </a:rPr>
                        <a:t>Effectif</a:t>
                      </a:r>
                      <a:endParaRPr lang="fr-FR" sz="18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algn="ctr">
                        <a:spcAft>
                          <a:spcPts val="0"/>
                        </a:spcAft>
                      </a:pPr>
                      <a:r>
                        <a:rPr lang="fr-FR" sz="1800" i="1" dirty="0">
                          <a:latin typeface="Calibri"/>
                          <a:ea typeface="Calibri"/>
                          <a:cs typeface="Times New Roman"/>
                        </a:rPr>
                        <a:t>Engagement</a:t>
                      </a:r>
                      <a:endParaRPr lang="fr-FR" sz="18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a:txBody>
                    <a:bodyPr/>
                    <a:lstStyle/>
                    <a:p>
                      <a:pPr algn="ctr">
                        <a:spcAft>
                          <a:spcPts val="0"/>
                        </a:spcAft>
                      </a:pPr>
                      <a:r>
                        <a:rPr lang="fr-FR" sz="1800" i="1" dirty="0">
                          <a:latin typeface="Calibri"/>
                          <a:ea typeface="Calibri"/>
                          <a:cs typeface="Times New Roman"/>
                        </a:rPr>
                        <a:t>Forme défensive</a:t>
                      </a:r>
                      <a:endParaRPr lang="fr-FR" sz="18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fr-FR" sz="1800" i="1" dirty="0">
                          <a:latin typeface="Calibri"/>
                          <a:ea typeface="Calibri"/>
                          <a:cs typeface="Times New Roman"/>
                        </a:rPr>
                        <a:t>Règles particulières</a:t>
                      </a:r>
                      <a:endParaRPr lang="fr-FR" sz="18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2"/>
                  </a:ext>
                </a:extLst>
              </a:tr>
              <a:tr h="1919474">
                <a:tc>
                  <a:txBody>
                    <a:bodyPr/>
                    <a:lstStyle/>
                    <a:p>
                      <a:pPr algn="ctr">
                        <a:spcAft>
                          <a:spcPts val="0"/>
                        </a:spcAft>
                      </a:pPr>
                      <a:endParaRPr lang="fr-FR" sz="1800" dirty="0">
                        <a:latin typeface="Calibri"/>
                        <a:ea typeface="Calibri"/>
                        <a:cs typeface="Times New Roman"/>
                      </a:endParaRPr>
                    </a:p>
                    <a:p>
                      <a:pPr algn="ctr">
                        <a:spcAft>
                          <a:spcPts val="0"/>
                        </a:spcAft>
                      </a:pPr>
                      <a:r>
                        <a:rPr lang="fr-FR" sz="1800" dirty="0">
                          <a:latin typeface="Calibri"/>
                          <a:ea typeface="Calibri"/>
                          <a:cs typeface="Times New Roman"/>
                        </a:rPr>
                        <a:t> 1</a:t>
                      </a:r>
                    </a:p>
                    <a:p>
                      <a:pPr algn="ctr">
                        <a:spcAft>
                          <a:spcPts val="0"/>
                        </a:spcAft>
                      </a:pPr>
                      <a:r>
                        <a:rPr lang="fr-FR" sz="1800" dirty="0">
                          <a:latin typeface="Calibri"/>
                          <a:ea typeface="Calibri"/>
                          <a:cs typeface="Times New Roman"/>
                        </a:rPr>
                        <a:t>/</a:t>
                      </a:r>
                    </a:p>
                    <a:p>
                      <a:pPr algn="ctr">
                        <a:spcAft>
                          <a:spcPts val="0"/>
                        </a:spcAft>
                      </a:pPr>
                      <a:r>
                        <a:rPr lang="fr-FR" sz="1800" dirty="0">
                          <a:latin typeface="Calibri"/>
                          <a:ea typeface="Calibri"/>
                          <a:cs typeface="Times New Roman"/>
                        </a:rPr>
                        <a:t>2</a:t>
                      </a: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fr-FR" sz="1800" dirty="0">
                          <a:latin typeface="Calibri"/>
                          <a:ea typeface="Calibri"/>
                          <a:cs typeface="Times New Roman"/>
                        </a:rPr>
                        <a:t>6 + 1</a:t>
                      </a: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fr-FR" sz="1800" dirty="0">
                          <a:latin typeface="Calibri"/>
                          <a:ea typeface="Calibri"/>
                          <a:cs typeface="Times New Roman"/>
                        </a:rPr>
                        <a:t>De la zone du GB,  sans coup de  sifflet </a:t>
                      </a: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ctr">
                        <a:spcAft>
                          <a:spcPts val="0"/>
                        </a:spcAft>
                      </a:pPr>
                      <a:r>
                        <a:rPr lang="fr-FR" sz="1800" dirty="0">
                          <a:latin typeface="Calibri"/>
                          <a:ea typeface="Calibri"/>
                          <a:cs typeface="Times New Roman"/>
                        </a:rPr>
                        <a:t>TOUT TERRAIN</a:t>
                      </a: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spcAft>
                          <a:spcPts val="0"/>
                        </a:spcAft>
                      </a:pPr>
                      <a:endParaRPr lang="fr-FR" sz="1800" dirty="0">
                        <a:latin typeface="Calibri"/>
                        <a:ea typeface="Calibri"/>
                        <a:cs typeface="Times New Roman"/>
                      </a:endParaRPr>
                    </a:p>
                    <a:p>
                      <a:pPr algn="just">
                        <a:spcAft>
                          <a:spcPts val="0"/>
                        </a:spcAft>
                      </a:pPr>
                      <a:r>
                        <a:rPr lang="fr-FR" sz="1800" dirty="0">
                          <a:latin typeface="Calibri"/>
                          <a:ea typeface="Calibri"/>
                          <a:cs typeface="Times New Roman"/>
                        </a:rPr>
                        <a:t>  </a:t>
                      </a:r>
                    </a:p>
                    <a:p>
                      <a:pPr marL="285750" indent="-285750" algn="just">
                        <a:spcAft>
                          <a:spcPts val="0"/>
                        </a:spcAft>
                        <a:buFontTx/>
                        <a:buChar char="-"/>
                      </a:pPr>
                      <a:r>
                        <a:rPr lang="fr-FR" sz="1800" dirty="0">
                          <a:latin typeface="Calibri"/>
                          <a:ea typeface="Calibri"/>
                          <a:cs typeface="Times New Roman"/>
                        </a:rPr>
                        <a:t>Obligation de présenter minimum 2 GB sur le match avec participation sur la participation de jeu entière</a:t>
                      </a:r>
                    </a:p>
                    <a:p>
                      <a:pPr marL="0" indent="0" algn="just">
                        <a:spcAft>
                          <a:spcPts val="0"/>
                        </a:spcAft>
                        <a:buFontTx/>
                        <a:buNone/>
                      </a:pPr>
                      <a:endParaRPr lang="fr-FR" sz="1800" dirty="0">
                        <a:latin typeface="Calibri"/>
                        <a:ea typeface="Calibri"/>
                        <a:cs typeface="Times New Roman"/>
                      </a:endParaRPr>
                    </a:p>
                    <a:p>
                      <a:pPr marL="285750" indent="-285750" algn="just">
                        <a:spcAft>
                          <a:spcPts val="0"/>
                        </a:spcAft>
                        <a:buFontTx/>
                        <a:buChar char="-"/>
                      </a:pPr>
                      <a:r>
                        <a:rPr lang="fr-FR" sz="1800" dirty="0">
                          <a:latin typeface="Calibri"/>
                          <a:ea typeface="Calibri"/>
                          <a:cs typeface="Times New Roman"/>
                        </a:rPr>
                        <a:t>La prise en stricte est INTERDITE </a:t>
                      </a: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369494">
                <a:tc>
                  <a:txBody>
                    <a:bodyPr/>
                    <a:lstStyle/>
                    <a:p>
                      <a:pPr algn="ctr">
                        <a:spcAft>
                          <a:spcPts val="0"/>
                        </a:spcAft>
                      </a:pPr>
                      <a:r>
                        <a:rPr lang="fr-FR" sz="1800" dirty="0">
                          <a:latin typeface="Calibri"/>
                          <a:ea typeface="Calibri"/>
                          <a:cs typeface="Times New Roman"/>
                        </a:rPr>
                        <a:t>3</a:t>
                      </a: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c gridSpan="2">
                  <a:txBody>
                    <a:bodyPr/>
                    <a:lstStyle/>
                    <a:p>
                      <a:pPr algn="ctr">
                        <a:spcAft>
                          <a:spcPts val="0"/>
                        </a:spcAft>
                      </a:pPr>
                      <a:r>
                        <a:rPr lang="fr-FR" sz="1800">
                          <a:latin typeface="Calibri"/>
                          <a:ea typeface="Calibri"/>
                          <a:cs typeface="Times New Roman"/>
                        </a:rPr>
                        <a:t>Du centre du terrain au coup</a:t>
                      </a:r>
                      <a:r>
                        <a:rPr lang="fr-FR" sz="1800" baseline="0">
                          <a:latin typeface="Calibri"/>
                          <a:ea typeface="Calibri"/>
                          <a:cs typeface="Times New Roman"/>
                        </a:rPr>
                        <a:t> de sifflet</a:t>
                      </a:r>
                      <a:endParaRPr lang="fr-FR" sz="18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ctr"/>
                      <a:r>
                        <a:rPr lang="fr-FR" sz="1600" dirty="0"/>
                        <a:t>Défense étagée, dispositif possible :</a:t>
                      </a:r>
                    </a:p>
                    <a:p>
                      <a:pPr algn="ctr"/>
                      <a:r>
                        <a:rPr lang="fr-FR" sz="1600" dirty="0"/>
                        <a:t>3/3 </a:t>
                      </a:r>
                      <a:r>
                        <a:rPr lang="fr-FR" sz="1600" b="1" dirty="0"/>
                        <a:t>ou</a:t>
                      </a:r>
                      <a:r>
                        <a:rPr lang="fr-FR" sz="1600" dirty="0"/>
                        <a:t> 2/4 </a:t>
                      </a:r>
                      <a:r>
                        <a:rPr lang="fr-FR" sz="1600" b="1" dirty="0"/>
                        <a:t>ou</a:t>
                      </a:r>
                      <a:r>
                        <a:rPr lang="fr-FR" sz="1600" dirty="0"/>
                        <a:t> demi terrain </a:t>
                      </a:r>
                      <a:endParaRPr lang="fr-FR" sz="1800" dirty="0">
                        <a:latin typeface="Calibri"/>
                        <a:ea typeface="Calibri"/>
                        <a:cs typeface="Times New Roman"/>
                      </a:endParaRPr>
                    </a:p>
                  </a:txBody>
                  <a:tcPr marL="54429" marR="54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extLst>
                  <a:ext uri="{0D108BD9-81ED-4DB2-BD59-A6C34878D82A}">
                    <a16:rowId xmlns:a16="http://schemas.microsoft.com/office/drawing/2014/main" xmlns="" val="197698925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9227" y="764704"/>
            <a:ext cx="8229600" cy="938368"/>
          </a:xfrm>
        </p:spPr>
        <p:txBody>
          <a:bodyPr>
            <a:normAutofit/>
          </a:bodyPr>
          <a:lstStyle/>
          <a:p>
            <a:pPr algn="ctr"/>
            <a:r>
              <a:rPr lang="fr-FR" sz="2400" b="1" i="1" dirty="0"/>
              <a:t>Pourquoi un</a:t>
            </a:r>
            <a:br>
              <a:rPr lang="fr-FR" sz="2400" b="1" i="1" dirty="0"/>
            </a:br>
            <a:r>
              <a:rPr lang="fr-FR" sz="2400" b="1" i="1" dirty="0"/>
              <a:t> aménagement des règles chez les –11 ans?</a:t>
            </a:r>
          </a:p>
        </p:txBody>
      </p:sp>
      <p:sp>
        <p:nvSpPr>
          <p:cNvPr id="3" name="Espace réservé du contenu 2"/>
          <p:cNvSpPr>
            <a:spLocks noGrp="1"/>
          </p:cNvSpPr>
          <p:nvPr>
            <p:ph idx="1"/>
          </p:nvPr>
        </p:nvSpPr>
        <p:spPr>
          <a:xfrm>
            <a:off x="457200" y="1935480"/>
            <a:ext cx="8229600" cy="4589864"/>
          </a:xfrm>
        </p:spPr>
        <p:txBody>
          <a:bodyPr/>
          <a:lstStyle/>
          <a:p>
            <a:r>
              <a:rPr lang="fr-FR" dirty="0"/>
              <a:t>Favoriser des organisations collectives en attaque et en défense dés la – de 11 ans</a:t>
            </a:r>
            <a:endParaRPr lang="fr-FR" sz="2000" dirty="0"/>
          </a:p>
          <a:p>
            <a:r>
              <a:rPr lang="fr-FR" dirty="0"/>
              <a:t>Enrichir </a:t>
            </a:r>
            <a:r>
              <a:rPr lang="fr-FR" dirty="0">
                <a:solidFill>
                  <a:srgbClr val="FF0000"/>
                </a:solidFill>
              </a:rPr>
              <a:t>les formes de jeu* </a:t>
            </a:r>
            <a:r>
              <a:rPr lang="fr-FR" dirty="0"/>
              <a:t>et le réseau d’ échange en tenant compte des espaces latéraux et profond sur le terrain</a:t>
            </a:r>
          </a:p>
          <a:p>
            <a:r>
              <a:rPr lang="fr-FR" dirty="0"/>
              <a:t>Enrichir </a:t>
            </a:r>
            <a:r>
              <a:rPr lang="fr-FR" dirty="0">
                <a:solidFill>
                  <a:srgbClr val="FF0000"/>
                </a:solidFill>
              </a:rPr>
              <a:t>les modes de jeu** </a:t>
            </a:r>
            <a:r>
              <a:rPr lang="fr-FR" dirty="0"/>
              <a:t>en tenant compte de l’organisation collective liée a  la densité des joueurs sur le terrain</a:t>
            </a:r>
          </a:p>
          <a:p>
            <a:pPr marL="0" indent="0">
              <a:buNone/>
            </a:pPr>
            <a:endParaRPr lang="fr-FR" dirty="0"/>
          </a:p>
          <a:p>
            <a:pPr marL="0" indent="0">
              <a:buNone/>
            </a:pPr>
            <a:r>
              <a:rPr lang="fr-FR" sz="1000" dirty="0"/>
              <a:t>Définition: </a:t>
            </a:r>
          </a:p>
          <a:p>
            <a:r>
              <a:rPr lang="fr-FR" sz="1100" b="1" dirty="0">
                <a:solidFill>
                  <a:srgbClr val="FF0000"/>
                </a:solidFill>
              </a:rPr>
              <a:t>*formes de jeu = formes de jeu collective sur le terrain </a:t>
            </a:r>
          </a:p>
          <a:p>
            <a:r>
              <a:rPr lang="fr-FR" sz="1100" b="1" dirty="0">
                <a:solidFill>
                  <a:srgbClr val="FF0000"/>
                </a:solidFill>
              </a:rPr>
              <a:t>** modes de jeu := comportement des joueurs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1165BA9-C552-455E-92C0-0B183978CBA7}"/>
              </a:ext>
            </a:extLst>
          </p:cNvPr>
          <p:cNvSpPr>
            <a:spLocks noGrp="1"/>
          </p:cNvSpPr>
          <p:nvPr>
            <p:ph type="title"/>
          </p:nvPr>
        </p:nvSpPr>
        <p:spPr>
          <a:xfrm>
            <a:off x="395536" y="2321066"/>
            <a:ext cx="8229600" cy="1143000"/>
          </a:xfrm>
        </p:spPr>
        <p:txBody>
          <a:bodyPr>
            <a:normAutofit/>
          </a:bodyPr>
          <a:lstStyle/>
          <a:p>
            <a:pPr algn="ctr"/>
            <a:r>
              <a:rPr lang="fr-FR" sz="4400" b="1" dirty="0">
                <a:effectLst>
                  <a:outerShdw blurRad="38100" dist="38100" dir="2700000" algn="tl">
                    <a:srgbClr val="000000">
                      <a:alpha val="43137"/>
                    </a:srgbClr>
                  </a:outerShdw>
                </a:effectLst>
                <a:latin typeface="+mn-lt"/>
              </a:rPr>
              <a:t>DIALECTIQUE </a:t>
            </a:r>
          </a:p>
        </p:txBody>
      </p:sp>
    </p:spTree>
    <p:extLst>
      <p:ext uri="{BB962C8B-B14F-4D97-AF65-F5344CB8AC3E}">
        <p14:creationId xmlns:p14="http://schemas.microsoft.com/office/powerpoint/2010/main" val="2311474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a:extLst>
              <a:ext uri="{FF2B5EF4-FFF2-40B4-BE49-F238E27FC236}">
                <a16:creationId xmlns:a16="http://schemas.microsoft.com/office/drawing/2014/main" xmlns="" id="{714081EB-0A32-4B1D-B07A-99601D161C27}"/>
              </a:ext>
            </a:extLst>
          </p:cNvPr>
          <p:cNvSpPr>
            <a:spLocks noChangeArrowheads="1"/>
          </p:cNvSpPr>
          <p:nvPr/>
        </p:nvSpPr>
        <p:spPr bwMode="auto">
          <a:xfrm>
            <a:off x="1600200" y="228600"/>
            <a:ext cx="6553200" cy="5334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dirty="0"/>
              <a:t>La défense Homme à Homme </a:t>
            </a:r>
          </a:p>
          <a:p>
            <a:endParaRPr lang="fr-FR" altLang="fr-FR" dirty="0"/>
          </a:p>
        </p:txBody>
      </p:sp>
      <p:sp>
        <p:nvSpPr>
          <p:cNvPr id="5124" name="Oval 4">
            <a:extLst>
              <a:ext uri="{FF2B5EF4-FFF2-40B4-BE49-F238E27FC236}">
                <a16:creationId xmlns:a16="http://schemas.microsoft.com/office/drawing/2014/main" xmlns="" id="{922105E8-B449-46A5-9362-9677E722A662}"/>
              </a:ext>
            </a:extLst>
          </p:cNvPr>
          <p:cNvSpPr>
            <a:spLocks noChangeArrowheads="1"/>
          </p:cNvSpPr>
          <p:nvPr/>
        </p:nvSpPr>
        <p:spPr bwMode="auto">
          <a:xfrm>
            <a:off x="2590800" y="3657600"/>
            <a:ext cx="3048000" cy="8382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a:t>Objectifs: sur l’homme</a:t>
            </a:r>
          </a:p>
        </p:txBody>
      </p:sp>
      <p:sp>
        <p:nvSpPr>
          <p:cNvPr id="5127" name="Oval 7">
            <a:extLst>
              <a:ext uri="{FF2B5EF4-FFF2-40B4-BE49-F238E27FC236}">
                <a16:creationId xmlns:a16="http://schemas.microsoft.com/office/drawing/2014/main" xmlns="" id="{4D021207-9FFC-46D9-BD32-E189BB58E642}"/>
              </a:ext>
            </a:extLst>
          </p:cNvPr>
          <p:cNvSpPr>
            <a:spLocks noChangeArrowheads="1"/>
          </p:cNvSpPr>
          <p:nvPr/>
        </p:nvSpPr>
        <p:spPr bwMode="auto">
          <a:xfrm>
            <a:off x="3810000" y="2438400"/>
            <a:ext cx="1981200" cy="9144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800"/>
              <a:t>Intentions</a:t>
            </a:r>
          </a:p>
        </p:txBody>
      </p:sp>
      <p:sp>
        <p:nvSpPr>
          <p:cNvPr id="5130" name="Oval 10">
            <a:extLst>
              <a:ext uri="{FF2B5EF4-FFF2-40B4-BE49-F238E27FC236}">
                <a16:creationId xmlns:a16="http://schemas.microsoft.com/office/drawing/2014/main" xmlns="" id="{5459B302-3539-4BF7-872C-0A72C664643C}"/>
              </a:ext>
            </a:extLst>
          </p:cNvPr>
          <p:cNvSpPr>
            <a:spLocks noChangeArrowheads="1"/>
          </p:cNvSpPr>
          <p:nvPr/>
        </p:nvSpPr>
        <p:spPr bwMode="auto">
          <a:xfrm>
            <a:off x="762000" y="5334000"/>
            <a:ext cx="1600200" cy="9144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800"/>
              <a:t>L’attaquer</a:t>
            </a:r>
          </a:p>
        </p:txBody>
      </p:sp>
      <p:sp>
        <p:nvSpPr>
          <p:cNvPr id="5136" name="AutoShape 16">
            <a:extLst>
              <a:ext uri="{FF2B5EF4-FFF2-40B4-BE49-F238E27FC236}">
                <a16:creationId xmlns:a16="http://schemas.microsoft.com/office/drawing/2014/main" xmlns="" id="{7F5A403B-4992-4533-B3CE-390409CC5733}"/>
              </a:ext>
            </a:extLst>
          </p:cNvPr>
          <p:cNvSpPr>
            <a:spLocks noChangeArrowheads="1"/>
          </p:cNvSpPr>
          <p:nvPr/>
        </p:nvSpPr>
        <p:spPr bwMode="auto">
          <a:xfrm>
            <a:off x="5867400" y="990600"/>
            <a:ext cx="2438400" cy="2667000"/>
          </a:xfrm>
          <a:prstGeom prst="cloudCallout">
            <a:avLst>
              <a:gd name="adj1" fmla="val -58921"/>
              <a:gd name="adj2" fmla="val 20833"/>
            </a:avLst>
          </a:prstGeom>
          <a:solidFill>
            <a:srgbClr val="99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fr-FR" altLang="fr-FR" sz="1800"/>
              <a:t>- Dissuader</a:t>
            </a:r>
          </a:p>
          <a:p>
            <a:r>
              <a:rPr lang="fr-FR" altLang="fr-FR" sz="1800"/>
              <a:t>Changer (communiquer)</a:t>
            </a:r>
          </a:p>
          <a:p>
            <a:r>
              <a:rPr lang="fr-FR" altLang="fr-FR" sz="1800"/>
              <a:t>- Glisser</a:t>
            </a:r>
          </a:p>
          <a:p>
            <a:r>
              <a:rPr lang="fr-FR" altLang="fr-FR" sz="1800"/>
              <a:t>- S’aligner</a:t>
            </a:r>
          </a:p>
          <a:p>
            <a:r>
              <a:rPr lang="fr-FR" altLang="fr-FR" sz="1800"/>
              <a:t>Volonté de combat</a:t>
            </a:r>
          </a:p>
        </p:txBody>
      </p:sp>
      <p:sp>
        <p:nvSpPr>
          <p:cNvPr id="5139" name="AutoShape 19">
            <a:extLst>
              <a:ext uri="{FF2B5EF4-FFF2-40B4-BE49-F238E27FC236}">
                <a16:creationId xmlns:a16="http://schemas.microsoft.com/office/drawing/2014/main" xmlns="" id="{3C9B117F-8BFF-4FBD-997E-A9B8686736C6}"/>
              </a:ext>
            </a:extLst>
          </p:cNvPr>
          <p:cNvSpPr>
            <a:spLocks noChangeArrowheads="1"/>
          </p:cNvSpPr>
          <p:nvPr/>
        </p:nvSpPr>
        <p:spPr bwMode="auto">
          <a:xfrm>
            <a:off x="2438400" y="4953000"/>
            <a:ext cx="5029200" cy="1676400"/>
          </a:xfrm>
          <a:prstGeom prst="cloudCallout">
            <a:avLst>
              <a:gd name="adj1" fmla="val -52620"/>
              <a:gd name="adj2" fmla="val -4736"/>
            </a:avLst>
          </a:prstGeom>
          <a:solidFill>
            <a:srgbClr val="99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fr-FR" altLang="fr-FR" sz="1600"/>
              <a:t> - Le jeu en mouvement avec et sans ballon </a:t>
            </a:r>
          </a:p>
          <a:p>
            <a:r>
              <a:rPr lang="fr-FR" altLang="fr-FR" sz="1600"/>
              <a:t>- le jeu à 2 pivots </a:t>
            </a:r>
          </a:p>
          <a:p>
            <a:r>
              <a:rPr lang="fr-FR" altLang="fr-FR" sz="1600"/>
              <a:t>-Faire changer</a:t>
            </a:r>
          </a:p>
        </p:txBody>
      </p:sp>
      <p:sp>
        <p:nvSpPr>
          <p:cNvPr id="5143" name="AutoShape 23">
            <a:extLst>
              <a:ext uri="{FF2B5EF4-FFF2-40B4-BE49-F238E27FC236}">
                <a16:creationId xmlns:a16="http://schemas.microsoft.com/office/drawing/2014/main" xmlns="" id="{7B57EDA5-F929-4C8E-907D-BD3BE877B46A}"/>
              </a:ext>
            </a:extLst>
          </p:cNvPr>
          <p:cNvSpPr>
            <a:spLocks noChangeArrowheads="1"/>
          </p:cNvSpPr>
          <p:nvPr/>
        </p:nvSpPr>
        <p:spPr bwMode="auto">
          <a:xfrm>
            <a:off x="0" y="2514600"/>
            <a:ext cx="1828800" cy="990600"/>
          </a:xfrm>
          <a:prstGeom prst="flowChartConnector">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800"/>
              <a:t>Missions</a:t>
            </a:r>
          </a:p>
        </p:txBody>
      </p:sp>
      <p:sp>
        <p:nvSpPr>
          <p:cNvPr id="5145" name="AutoShape 25">
            <a:extLst>
              <a:ext uri="{FF2B5EF4-FFF2-40B4-BE49-F238E27FC236}">
                <a16:creationId xmlns:a16="http://schemas.microsoft.com/office/drawing/2014/main" xmlns="" id="{0D2E999A-E0BC-4712-BB98-A2E9F0A4D800}"/>
              </a:ext>
            </a:extLst>
          </p:cNvPr>
          <p:cNvSpPr>
            <a:spLocks noChangeArrowheads="1"/>
          </p:cNvSpPr>
          <p:nvPr/>
        </p:nvSpPr>
        <p:spPr bwMode="auto">
          <a:xfrm>
            <a:off x="1066800" y="1143000"/>
            <a:ext cx="3657600" cy="1066800"/>
          </a:xfrm>
          <a:prstGeom prst="cloudCallout">
            <a:avLst>
              <a:gd name="adj1" fmla="val -48829"/>
              <a:gd name="adj2" fmla="val 84227"/>
            </a:avLst>
          </a:prstGeom>
          <a:solidFill>
            <a:srgbClr val="99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fr-FR" altLang="fr-FR" sz="1800"/>
              <a:t>-Orientation sur l’homme</a:t>
            </a:r>
          </a:p>
          <a:p>
            <a:endParaRPr lang="fr-FR" altLang="fr-FR" sz="1800"/>
          </a:p>
        </p:txBody>
      </p:sp>
      <p:cxnSp>
        <p:nvCxnSpPr>
          <p:cNvPr id="5149" name="AutoShape 29">
            <a:extLst>
              <a:ext uri="{FF2B5EF4-FFF2-40B4-BE49-F238E27FC236}">
                <a16:creationId xmlns:a16="http://schemas.microsoft.com/office/drawing/2014/main" xmlns="" id="{167ED9D9-F250-4797-AE85-70FA23D614E6}"/>
              </a:ext>
            </a:extLst>
          </p:cNvPr>
          <p:cNvCxnSpPr>
            <a:cxnSpLocks noChangeShapeType="1"/>
            <a:stCxn id="5124" idx="2"/>
            <a:endCxn id="5143" idx="4"/>
          </p:cNvCxnSpPr>
          <p:nvPr/>
        </p:nvCxnSpPr>
        <p:spPr bwMode="auto">
          <a:xfrm rot="10800000">
            <a:off x="914400" y="3505200"/>
            <a:ext cx="1676400" cy="571500"/>
          </a:xfrm>
          <a:prstGeom prst="bentConnector2">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52" name="AutoShape 32">
            <a:extLst>
              <a:ext uri="{FF2B5EF4-FFF2-40B4-BE49-F238E27FC236}">
                <a16:creationId xmlns:a16="http://schemas.microsoft.com/office/drawing/2014/main" xmlns="" id="{0BD66550-DCD0-4E9E-9B99-5B949CB14992}"/>
              </a:ext>
            </a:extLst>
          </p:cNvPr>
          <p:cNvCxnSpPr>
            <a:cxnSpLocks noChangeShapeType="1"/>
            <a:stCxn id="5124" idx="0"/>
            <a:endCxn id="5127" idx="2"/>
          </p:cNvCxnSpPr>
          <p:nvPr/>
        </p:nvCxnSpPr>
        <p:spPr bwMode="auto">
          <a:xfrm rot="5400000" flipH="1">
            <a:off x="3581400" y="3124200"/>
            <a:ext cx="762000" cy="304800"/>
          </a:xfrm>
          <a:prstGeom prst="bentConnector4">
            <a:avLst>
              <a:gd name="adj1" fmla="val 20000"/>
              <a:gd name="adj2" fmla="val 175000"/>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54" name="AutoShape 34">
            <a:extLst>
              <a:ext uri="{FF2B5EF4-FFF2-40B4-BE49-F238E27FC236}">
                <a16:creationId xmlns:a16="http://schemas.microsoft.com/office/drawing/2014/main" xmlns="" id="{5B7E6B65-858E-478C-B040-5EAFD2BAB215}"/>
              </a:ext>
            </a:extLst>
          </p:cNvPr>
          <p:cNvCxnSpPr>
            <a:cxnSpLocks noChangeShapeType="1"/>
            <a:stCxn id="5124" idx="4"/>
            <a:endCxn id="5130" idx="0"/>
          </p:cNvCxnSpPr>
          <p:nvPr/>
        </p:nvCxnSpPr>
        <p:spPr bwMode="auto">
          <a:xfrm flipH="1">
            <a:off x="1562100" y="4495800"/>
            <a:ext cx="2552700" cy="8382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43"/>
                                        </p:tgtEl>
                                        <p:attrNameLst>
                                          <p:attrName>style.visibility</p:attrName>
                                        </p:attrNameLst>
                                      </p:cBhvr>
                                      <p:to>
                                        <p:strVal val="visible"/>
                                      </p:to>
                                    </p:set>
                                    <p:anim calcmode="lin" valueType="num">
                                      <p:cBhvr additive="base">
                                        <p:cTn id="7" dur="500" fill="hold"/>
                                        <p:tgtEl>
                                          <p:spTgt spid="5143"/>
                                        </p:tgtEl>
                                        <p:attrNameLst>
                                          <p:attrName>ppt_x</p:attrName>
                                        </p:attrNameLst>
                                      </p:cBhvr>
                                      <p:tavLst>
                                        <p:tav tm="0">
                                          <p:val>
                                            <p:strVal val="0-#ppt_w/2"/>
                                          </p:val>
                                        </p:tav>
                                        <p:tav tm="100000">
                                          <p:val>
                                            <p:strVal val="#ppt_x"/>
                                          </p:val>
                                        </p:tav>
                                      </p:tavLst>
                                    </p:anim>
                                    <p:anim calcmode="lin" valueType="num">
                                      <p:cBhvr additive="base">
                                        <p:cTn id="8" dur="500" fill="hold"/>
                                        <p:tgtEl>
                                          <p:spTgt spid="514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45"/>
                                        </p:tgtEl>
                                        <p:attrNameLst>
                                          <p:attrName>style.visibility</p:attrName>
                                        </p:attrNameLst>
                                      </p:cBhvr>
                                      <p:to>
                                        <p:strVal val="visible"/>
                                      </p:to>
                                    </p:set>
                                    <p:anim calcmode="lin" valueType="num">
                                      <p:cBhvr additive="base">
                                        <p:cTn id="13" dur="500" fill="hold"/>
                                        <p:tgtEl>
                                          <p:spTgt spid="5145"/>
                                        </p:tgtEl>
                                        <p:attrNameLst>
                                          <p:attrName>ppt_x</p:attrName>
                                        </p:attrNameLst>
                                      </p:cBhvr>
                                      <p:tavLst>
                                        <p:tav tm="0">
                                          <p:val>
                                            <p:strVal val="0-#ppt_w/2"/>
                                          </p:val>
                                        </p:tav>
                                        <p:tav tm="100000">
                                          <p:val>
                                            <p:strVal val="#ppt_x"/>
                                          </p:val>
                                        </p:tav>
                                      </p:tavLst>
                                    </p:anim>
                                    <p:anim calcmode="lin" valueType="num">
                                      <p:cBhvr additive="base">
                                        <p:cTn id="14" dur="500" fill="hold"/>
                                        <p:tgtEl>
                                          <p:spTgt spid="514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7"/>
                                        </p:tgtEl>
                                        <p:attrNameLst>
                                          <p:attrName>style.visibility</p:attrName>
                                        </p:attrNameLst>
                                      </p:cBhvr>
                                      <p:to>
                                        <p:strVal val="visible"/>
                                      </p:to>
                                    </p:set>
                                    <p:anim calcmode="lin" valueType="num">
                                      <p:cBhvr additive="base">
                                        <p:cTn id="19" dur="500" fill="hold"/>
                                        <p:tgtEl>
                                          <p:spTgt spid="5127"/>
                                        </p:tgtEl>
                                        <p:attrNameLst>
                                          <p:attrName>ppt_x</p:attrName>
                                        </p:attrNameLst>
                                      </p:cBhvr>
                                      <p:tavLst>
                                        <p:tav tm="0">
                                          <p:val>
                                            <p:strVal val="0-#ppt_w/2"/>
                                          </p:val>
                                        </p:tav>
                                        <p:tav tm="100000">
                                          <p:val>
                                            <p:strVal val="#ppt_x"/>
                                          </p:val>
                                        </p:tav>
                                      </p:tavLst>
                                    </p:anim>
                                    <p:anim calcmode="lin" valueType="num">
                                      <p:cBhvr additive="base">
                                        <p:cTn id="20" dur="500" fill="hold"/>
                                        <p:tgtEl>
                                          <p:spTgt spid="512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36"/>
                                        </p:tgtEl>
                                        <p:attrNameLst>
                                          <p:attrName>style.visibility</p:attrName>
                                        </p:attrNameLst>
                                      </p:cBhvr>
                                      <p:to>
                                        <p:strVal val="visible"/>
                                      </p:to>
                                    </p:set>
                                    <p:anim calcmode="lin" valueType="num">
                                      <p:cBhvr additive="base">
                                        <p:cTn id="25" dur="500" fill="hold"/>
                                        <p:tgtEl>
                                          <p:spTgt spid="5136"/>
                                        </p:tgtEl>
                                        <p:attrNameLst>
                                          <p:attrName>ppt_x</p:attrName>
                                        </p:attrNameLst>
                                      </p:cBhvr>
                                      <p:tavLst>
                                        <p:tav tm="0">
                                          <p:val>
                                            <p:strVal val="0-#ppt_w/2"/>
                                          </p:val>
                                        </p:tav>
                                        <p:tav tm="100000">
                                          <p:val>
                                            <p:strVal val="#ppt_x"/>
                                          </p:val>
                                        </p:tav>
                                      </p:tavLst>
                                    </p:anim>
                                    <p:anim calcmode="lin" valueType="num">
                                      <p:cBhvr additive="base">
                                        <p:cTn id="26" dur="500" fill="hold"/>
                                        <p:tgtEl>
                                          <p:spTgt spid="513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30"/>
                                        </p:tgtEl>
                                        <p:attrNameLst>
                                          <p:attrName>style.visibility</p:attrName>
                                        </p:attrNameLst>
                                      </p:cBhvr>
                                      <p:to>
                                        <p:strVal val="visible"/>
                                      </p:to>
                                    </p:set>
                                    <p:anim calcmode="lin" valueType="num">
                                      <p:cBhvr additive="base">
                                        <p:cTn id="31" dur="500" fill="hold"/>
                                        <p:tgtEl>
                                          <p:spTgt spid="5130"/>
                                        </p:tgtEl>
                                        <p:attrNameLst>
                                          <p:attrName>ppt_x</p:attrName>
                                        </p:attrNameLst>
                                      </p:cBhvr>
                                      <p:tavLst>
                                        <p:tav tm="0">
                                          <p:val>
                                            <p:strVal val="0-#ppt_w/2"/>
                                          </p:val>
                                        </p:tav>
                                        <p:tav tm="100000">
                                          <p:val>
                                            <p:strVal val="#ppt_x"/>
                                          </p:val>
                                        </p:tav>
                                      </p:tavLst>
                                    </p:anim>
                                    <p:anim calcmode="lin" valueType="num">
                                      <p:cBhvr additive="base">
                                        <p:cTn id="32" dur="500" fill="hold"/>
                                        <p:tgtEl>
                                          <p:spTgt spid="5130"/>
                                        </p:tgtEl>
                                        <p:attrNameLst>
                                          <p:attrName>ppt_y</p:attrName>
                                        </p:attrNameLst>
                                      </p:cBhvr>
                                      <p:tavLst>
                                        <p:tav tm="0">
                                          <p:val>
                                            <p:strVal val="#ppt_y"/>
                                          </p:val>
                                        </p:tav>
                                        <p:tav tm="100000">
                                          <p:val>
                                            <p:strVal val="#ppt_y"/>
                                          </p:val>
                                        </p:tav>
                                      </p:tavLst>
                                    </p:anim>
                                  </p:childTnLst>
                                </p:cTn>
                              </p:par>
                            </p:childTnLst>
                          </p:cTn>
                        </p:par>
                        <p:par>
                          <p:cTn id="33" fill="hold" nodeType="afterGroup">
                            <p:stCondLst>
                              <p:cond delay="500"/>
                            </p:stCondLst>
                            <p:childTnLst>
                              <p:par>
                                <p:cTn id="34" presetID="2" presetClass="entr" presetSubtype="8" fill="hold" grpId="0" nodeType="afterEffect">
                                  <p:stCondLst>
                                    <p:cond delay="0"/>
                                  </p:stCondLst>
                                  <p:childTnLst>
                                    <p:set>
                                      <p:cBhvr>
                                        <p:cTn id="35" dur="1" fill="hold">
                                          <p:stCondLst>
                                            <p:cond delay="0"/>
                                          </p:stCondLst>
                                        </p:cTn>
                                        <p:tgtEl>
                                          <p:spTgt spid="5139"/>
                                        </p:tgtEl>
                                        <p:attrNameLst>
                                          <p:attrName>style.visibility</p:attrName>
                                        </p:attrNameLst>
                                      </p:cBhvr>
                                      <p:to>
                                        <p:strVal val="visible"/>
                                      </p:to>
                                    </p:set>
                                    <p:anim calcmode="lin" valueType="num">
                                      <p:cBhvr additive="base">
                                        <p:cTn id="36" dur="500" fill="hold"/>
                                        <p:tgtEl>
                                          <p:spTgt spid="5139"/>
                                        </p:tgtEl>
                                        <p:attrNameLst>
                                          <p:attrName>ppt_x</p:attrName>
                                        </p:attrNameLst>
                                      </p:cBhvr>
                                      <p:tavLst>
                                        <p:tav tm="0">
                                          <p:val>
                                            <p:strVal val="0-#ppt_w/2"/>
                                          </p:val>
                                        </p:tav>
                                        <p:tav tm="100000">
                                          <p:val>
                                            <p:strVal val="#ppt_x"/>
                                          </p:val>
                                        </p:tav>
                                      </p:tavLst>
                                    </p:anim>
                                    <p:anim calcmode="lin" valueType="num">
                                      <p:cBhvr additive="base">
                                        <p:cTn id="37" dur="500" fill="hold"/>
                                        <p:tgtEl>
                                          <p:spTgt spid="51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nimBg="1" autoUpdateAnimBg="0"/>
      <p:bldP spid="5130" grpId="0" animBg="1" autoUpdateAnimBg="0"/>
      <p:bldP spid="5136" grpId="0" animBg="1" autoUpdateAnimBg="0"/>
      <p:bldP spid="5139" grpId="0" animBg="1" autoUpdateAnimBg="0"/>
      <p:bldP spid="5143" grpId="0" animBg="1" autoUpdateAnimBg="0"/>
      <p:bldP spid="5145"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a:extLst>
              <a:ext uri="{FF2B5EF4-FFF2-40B4-BE49-F238E27FC236}">
                <a16:creationId xmlns:a16="http://schemas.microsoft.com/office/drawing/2014/main" xmlns="" id="{908AF810-A6EE-4315-99D4-9F64EF8449FF}"/>
              </a:ext>
            </a:extLst>
          </p:cNvPr>
          <p:cNvSpPr>
            <a:spLocks noChangeArrowheads="1"/>
          </p:cNvSpPr>
          <p:nvPr/>
        </p:nvSpPr>
        <p:spPr bwMode="auto">
          <a:xfrm>
            <a:off x="2209800" y="228600"/>
            <a:ext cx="4495800" cy="6858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dirty="0"/>
              <a:t>La défense 3-3  Homme à homme</a:t>
            </a:r>
          </a:p>
        </p:txBody>
      </p:sp>
      <p:sp>
        <p:nvSpPr>
          <p:cNvPr id="19459" name="AutoShape 3">
            <a:extLst>
              <a:ext uri="{FF2B5EF4-FFF2-40B4-BE49-F238E27FC236}">
                <a16:creationId xmlns:a16="http://schemas.microsoft.com/office/drawing/2014/main" xmlns="" id="{54BC6878-5AA1-4A20-AC52-CA8BBAF6FED6}"/>
              </a:ext>
            </a:extLst>
          </p:cNvPr>
          <p:cNvSpPr>
            <a:spLocks noChangeArrowheads="1"/>
          </p:cNvSpPr>
          <p:nvPr/>
        </p:nvSpPr>
        <p:spPr bwMode="auto">
          <a:xfrm>
            <a:off x="1600200" y="1828800"/>
            <a:ext cx="1143000" cy="1828800"/>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ltLang="fr-FR" sz="1600"/>
          </a:p>
          <a:p>
            <a:r>
              <a:rPr lang="fr-FR" altLang="fr-FR" sz="1600"/>
              <a:t>Points</a:t>
            </a:r>
          </a:p>
          <a:p>
            <a:r>
              <a:rPr lang="fr-FR" altLang="fr-FR" sz="1600"/>
              <a:t>forts</a:t>
            </a:r>
            <a:r>
              <a:rPr lang="fr-FR" altLang="fr-FR"/>
              <a:t> </a:t>
            </a:r>
          </a:p>
        </p:txBody>
      </p:sp>
      <p:sp>
        <p:nvSpPr>
          <p:cNvPr id="19460" name="AutoShape 4">
            <a:extLst>
              <a:ext uri="{FF2B5EF4-FFF2-40B4-BE49-F238E27FC236}">
                <a16:creationId xmlns:a16="http://schemas.microsoft.com/office/drawing/2014/main" xmlns="" id="{D57FCFAC-2D63-40FB-9CB4-384388488C55}"/>
              </a:ext>
            </a:extLst>
          </p:cNvPr>
          <p:cNvSpPr>
            <a:spLocks noChangeArrowheads="1"/>
          </p:cNvSpPr>
          <p:nvPr/>
        </p:nvSpPr>
        <p:spPr bwMode="auto">
          <a:xfrm>
            <a:off x="6629400" y="1524000"/>
            <a:ext cx="1143000" cy="1524000"/>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Points</a:t>
            </a:r>
          </a:p>
          <a:p>
            <a:r>
              <a:rPr lang="fr-FR" altLang="fr-FR" sz="1600"/>
              <a:t>faibles</a:t>
            </a:r>
          </a:p>
        </p:txBody>
      </p:sp>
      <p:sp>
        <p:nvSpPr>
          <p:cNvPr id="19461" name="AutoShape 5">
            <a:extLst>
              <a:ext uri="{FF2B5EF4-FFF2-40B4-BE49-F238E27FC236}">
                <a16:creationId xmlns:a16="http://schemas.microsoft.com/office/drawing/2014/main" xmlns="" id="{CA61311E-5C08-4C50-9E99-BBA6896E3C91}"/>
              </a:ext>
            </a:extLst>
          </p:cNvPr>
          <p:cNvSpPr>
            <a:spLocks noChangeArrowheads="1"/>
          </p:cNvSpPr>
          <p:nvPr/>
        </p:nvSpPr>
        <p:spPr bwMode="auto">
          <a:xfrm>
            <a:off x="3200400" y="4724400"/>
            <a:ext cx="1371600" cy="1600200"/>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Comment</a:t>
            </a:r>
          </a:p>
          <a:p>
            <a:r>
              <a:rPr lang="fr-FR" altLang="fr-FR" sz="1600"/>
              <a:t>L’attaquer ?</a:t>
            </a:r>
          </a:p>
        </p:txBody>
      </p:sp>
      <p:sp>
        <p:nvSpPr>
          <p:cNvPr id="19462" name="Rectangle 6">
            <a:extLst>
              <a:ext uri="{FF2B5EF4-FFF2-40B4-BE49-F238E27FC236}">
                <a16:creationId xmlns:a16="http://schemas.microsoft.com/office/drawing/2014/main" xmlns="" id="{6916A888-D0BC-4A34-BBFE-84CF374871FC}"/>
              </a:ext>
            </a:extLst>
          </p:cNvPr>
          <p:cNvSpPr>
            <a:spLocks noChangeArrowheads="1"/>
          </p:cNvSpPr>
          <p:nvPr/>
        </p:nvSpPr>
        <p:spPr bwMode="auto">
          <a:xfrm>
            <a:off x="228600" y="457200"/>
            <a:ext cx="914400" cy="12954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Rôle des</a:t>
            </a:r>
          </a:p>
          <a:p>
            <a:r>
              <a:rPr lang="fr-FR" altLang="fr-FR" sz="1600"/>
              <a:t>3 hauts: </a:t>
            </a:r>
          </a:p>
          <a:p>
            <a:r>
              <a:rPr lang="fr-FR" altLang="fr-FR" sz="1600"/>
              <a:t>harceler</a:t>
            </a:r>
          </a:p>
        </p:txBody>
      </p:sp>
      <p:sp>
        <p:nvSpPr>
          <p:cNvPr id="19463" name="Rectangle 7">
            <a:extLst>
              <a:ext uri="{FF2B5EF4-FFF2-40B4-BE49-F238E27FC236}">
                <a16:creationId xmlns:a16="http://schemas.microsoft.com/office/drawing/2014/main" xmlns="" id="{20A42898-2A98-4842-8559-8650E943A548}"/>
              </a:ext>
            </a:extLst>
          </p:cNvPr>
          <p:cNvSpPr>
            <a:spLocks noChangeArrowheads="1"/>
          </p:cNvSpPr>
          <p:nvPr/>
        </p:nvSpPr>
        <p:spPr bwMode="auto">
          <a:xfrm>
            <a:off x="228600" y="1981200"/>
            <a:ext cx="1066800" cy="15240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Rôle des</a:t>
            </a:r>
          </a:p>
          <a:p>
            <a:r>
              <a:rPr lang="fr-FR" altLang="fr-FR" sz="1600"/>
              <a:t> 3 bas: </a:t>
            </a:r>
          </a:p>
          <a:p>
            <a:r>
              <a:rPr lang="fr-FR" altLang="fr-FR" sz="1600"/>
              <a:t>Interdisent</a:t>
            </a:r>
          </a:p>
          <a:p>
            <a:r>
              <a:rPr lang="fr-FR" altLang="fr-FR" sz="1600"/>
              <a:t>Relation </a:t>
            </a:r>
          </a:p>
          <a:p>
            <a:r>
              <a:rPr lang="fr-FR" altLang="fr-FR" sz="1600"/>
              <a:t>Avec la </a:t>
            </a:r>
          </a:p>
          <a:p>
            <a:r>
              <a:rPr lang="fr-FR" altLang="fr-FR" sz="1600"/>
              <a:t>Base avant</a:t>
            </a:r>
          </a:p>
        </p:txBody>
      </p:sp>
      <p:sp>
        <p:nvSpPr>
          <p:cNvPr id="19464" name="Rectangle 8">
            <a:extLst>
              <a:ext uri="{FF2B5EF4-FFF2-40B4-BE49-F238E27FC236}">
                <a16:creationId xmlns:a16="http://schemas.microsoft.com/office/drawing/2014/main" xmlns="" id="{3A472C81-086D-4972-AD23-3348A1C7F6BC}"/>
              </a:ext>
            </a:extLst>
          </p:cNvPr>
          <p:cNvSpPr>
            <a:spLocks noChangeArrowheads="1"/>
          </p:cNvSpPr>
          <p:nvPr/>
        </p:nvSpPr>
        <p:spPr bwMode="auto">
          <a:xfrm>
            <a:off x="304800" y="3733800"/>
            <a:ext cx="1447800" cy="3048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Changement</a:t>
            </a:r>
          </a:p>
        </p:txBody>
      </p:sp>
      <p:sp>
        <p:nvSpPr>
          <p:cNvPr id="19465" name="Rectangle 9">
            <a:extLst>
              <a:ext uri="{FF2B5EF4-FFF2-40B4-BE49-F238E27FC236}">
                <a16:creationId xmlns:a16="http://schemas.microsoft.com/office/drawing/2014/main" xmlns="" id="{0EEC687C-3E4F-4BA4-BAF4-05E33AB005B1}"/>
              </a:ext>
            </a:extLst>
          </p:cNvPr>
          <p:cNvSpPr>
            <a:spLocks noChangeArrowheads="1"/>
          </p:cNvSpPr>
          <p:nvPr/>
        </p:nvSpPr>
        <p:spPr bwMode="auto">
          <a:xfrm>
            <a:off x="3124200" y="1524000"/>
            <a:ext cx="2590800" cy="5334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Être combattant</a:t>
            </a:r>
          </a:p>
          <a:p>
            <a:r>
              <a:rPr lang="fr-FR" altLang="fr-FR" sz="1600"/>
              <a:t>Harcèlement/ neutralisation </a:t>
            </a:r>
          </a:p>
        </p:txBody>
      </p:sp>
      <p:sp>
        <p:nvSpPr>
          <p:cNvPr id="19466" name="Rectangle 10">
            <a:extLst>
              <a:ext uri="{FF2B5EF4-FFF2-40B4-BE49-F238E27FC236}">
                <a16:creationId xmlns:a16="http://schemas.microsoft.com/office/drawing/2014/main" xmlns="" id="{7A495747-A192-4FC9-9B41-E12869B7DA1A}"/>
              </a:ext>
            </a:extLst>
          </p:cNvPr>
          <p:cNvSpPr>
            <a:spLocks noChangeArrowheads="1"/>
          </p:cNvSpPr>
          <p:nvPr/>
        </p:nvSpPr>
        <p:spPr bwMode="auto">
          <a:xfrm>
            <a:off x="3276600" y="2590800"/>
            <a:ext cx="1143000" cy="228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Alignement</a:t>
            </a:r>
          </a:p>
        </p:txBody>
      </p:sp>
      <p:cxnSp>
        <p:nvCxnSpPr>
          <p:cNvPr id="19469" name="AutoShape 13">
            <a:extLst>
              <a:ext uri="{FF2B5EF4-FFF2-40B4-BE49-F238E27FC236}">
                <a16:creationId xmlns:a16="http://schemas.microsoft.com/office/drawing/2014/main" xmlns="" id="{E092E30E-7D7E-407B-958B-DDB24D0DDA91}"/>
              </a:ext>
            </a:extLst>
          </p:cNvPr>
          <p:cNvCxnSpPr>
            <a:cxnSpLocks noChangeShapeType="1"/>
            <a:stCxn id="19459" idx="0"/>
            <a:endCxn id="19465" idx="1"/>
          </p:cNvCxnSpPr>
          <p:nvPr/>
        </p:nvCxnSpPr>
        <p:spPr bwMode="auto">
          <a:xfrm flipV="1">
            <a:off x="2368550" y="1790700"/>
            <a:ext cx="755650" cy="381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70" name="AutoShape 14">
            <a:extLst>
              <a:ext uri="{FF2B5EF4-FFF2-40B4-BE49-F238E27FC236}">
                <a16:creationId xmlns:a16="http://schemas.microsoft.com/office/drawing/2014/main" xmlns="" id="{CA92A25B-CECD-4B1F-82FF-901FF59A9868}"/>
              </a:ext>
            </a:extLst>
          </p:cNvPr>
          <p:cNvCxnSpPr>
            <a:cxnSpLocks noChangeShapeType="1"/>
            <a:stCxn id="19459" idx="0"/>
            <a:endCxn id="19462" idx="3"/>
          </p:cNvCxnSpPr>
          <p:nvPr/>
        </p:nvCxnSpPr>
        <p:spPr bwMode="auto">
          <a:xfrm flipH="1" flipV="1">
            <a:off x="1143000" y="1104900"/>
            <a:ext cx="1225550" cy="7239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71" name="AutoShape 15">
            <a:extLst>
              <a:ext uri="{FF2B5EF4-FFF2-40B4-BE49-F238E27FC236}">
                <a16:creationId xmlns:a16="http://schemas.microsoft.com/office/drawing/2014/main" xmlns="" id="{2E2824FD-A196-4930-B13C-62078A674F07}"/>
              </a:ext>
            </a:extLst>
          </p:cNvPr>
          <p:cNvCxnSpPr>
            <a:cxnSpLocks noChangeShapeType="1"/>
            <a:stCxn id="19459" idx="1"/>
            <a:endCxn id="19463" idx="3"/>
          </p:cNvCxnSpPr>
          <p:nvPr/>
        </p:nvCxnSpPr>
        <p:spPr bwMode="auto">
          <a:xfrm flipH="1">
            <a:off x="1295400" y="2557463"/>
            <a:ext cx="304800" cy="185737"/>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475" name="Rectangle 19">
            <a:extLst>
              <a:ext uri="{FF2B5EF4-FFF2-40B4-BE49-F238E27FC236}">
                <a16:creationId xmlns:a16="http://schemas.microsoft.com/office/drawing/2014/main" xmlns="" id="{6C670E2C-B1DE-4E68-B45F-236B7038E7BC}"/>
              </a:ext>
            </a:extLst>
          </p:cNvPr>
          <p:cNvSpPr>
            <a:spLocks noChangeArrowheads="1"/>
          </p:cNvSpPr>
          <p:nvPr/>
        </p:nvSpPr>
        <p:spPr bwMode="auto">
          <a:xfrm>
            <a:off x="5943600" y="1143000"/>
            <a:ext cx="1905000" cy="2286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Rythme physio élevé</a:t>
            </a:r>
          </a:p>
        </p:txBody>
      </p:sp>
      <p:sp>
        <p:nvSpPr>
          <p:cNvPr id="19476" name="Rectangle 20">
            <a:extLst>
              <a:ext uri="{FF2B5EF4-FFF2-40B4-BE49-F238E27FC236}">
                <a16:creationId xmlns:a16="http://schemas.microsoft.com/office/drawing/2014/main" xmlns="" id="{49754B16-12A7-41A2-A4BD-1AD1067F1E24}"/>
              </a:ext>
            </a:extLst>
          </p:cNvPr>
          <p:cNvSpPr>
            <a:spLocks noChangeArrowheads="1"/>
          </p:cNvSpPr>
          <p:nvPr/>
        </p:nvSpPr>
        <p:spPr bwMode="auto">
          <a:xfrm>
            <a:off x="7543800" y="3048000"/>
            <a:ext cx="1600200" cy="2286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Espace externe</a:t>
            </a:r>
          </a:p>
        </p:txBody>
      </p:sp>
      <p:cxnSp>
        <p:nvCxnSpPr>
          <p:cNvPr id="19478" name="AutoShape 22">
            <a:extLst>
              <a:ext uri="{FF2B5EF4-FFF2-40B4-BE49-F238E27FC236}">
                <a16:creationId xmlns:a16="http://schemas.microsoft.com/office/drawing/2014/main" xmlns="" id="{8BF1A568-C129-4CA4-A214-D753EB8E2D41}"/>
              </a:ext>
            </a:extLst>
          </p:cNvPr>
          <p:cNvCxnSpPr>
            <a:cxnSpLocks noChangeShapeType="1"/>
            <a:stCxn id="19460" idx="0"/>
            <a:endCxn id="19475" idx="2"/>
          </p:cNvCxnSpPr>
          <p:nvPr/>
        </p:nvCxnSpPr>
        <p:spPr bwMode="auto">
          <a:xfrm flipH="1" flipV="1">
            <a:off x="6896100" y="1371600"/>
            <a:ext cx="501650" cy="1524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480" name="Rectangle 24">
            <a:extLst>
              <a:ext uri="{FF2B5EF4-FFF2-40B4-BE49-F238E27FC236}">
                <a16:creationId xmlns:a16="http://schemas.microsoft.com/office/drawing/2014/main" xmlns="" id="{6443A129-AFFB-44DB-98DD-06ECCD45E845}"/>
              </a:ext>
            </a:extLst>
          </p:cNvPr>
          <p:cNvSpPr>
            <a:spLocks noChangeArrowheads="1"/>
          </p:cNvSpPr>
          <p:nvPr/>
        </p:nvSpPr>
        <p:spPr bwMode="auto">
          <a:xfrm>
            <a:off x="2362200" y="4114800"/>
            <a:ext cx="1981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Jouer dans les couloirs</a:t>
            </a:r>
          </a:p>
        </p:txBody>
      </p:sp>
      <p:sp>
        <p:nvSpPr>
          <p:cNvPr id="19481" name="Rectangle 25">
            <a:extLst>
              <a:ext uri="{FF2B5EF4-FFF2-40B4-BE49-F238E27FC236}">
                <a16:creationId xmlns:a16="http://schemas.microsoft.com/office/drawing/2014/main" xmlns="" id="{BAF803CF-FAC0-4E9C-988C-191F74F36671}"/>
              </a:ext>
            </a:extLst>
          </p:cNvPr>
          <p:cNvSpPr>
            <a:spLocks noChangeArrowheads="1"/>
          </p:cNvSpPr>
          <p:nvPr/>
        </p:nvSpPr>
        <p:spPr bwMode="auto">
          <a:xfrm>
            <a:off x="228600" y="4419600"/>
            <a:ext cx="17526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Respecter le trapèze</a:t>
            </a:r>
          </a:p>
          <a:p>
            <a:r>
              <a:rPr lang="fr-FR" altLang="fr-FR" sz="1600"/>
              <a:t>écartement</a:t>
            </a:r>
          </a:p>
        </p:txBody>
      </p:sp>
      <p:sp>
        <p:nvSpPr>
          <p:cNvPr id="19482" name="Rectangle 26">
            <a:extLst>
              <a:ext uri="{FF2B5EF4-FFF2-40B4-BE49-F238E27FC236}">
                <a16:creationId xmlns:a16="http://schemas.microsoft.com/office/drawing/2014/main" xmlns="" id="{B6F0C5B1-F205-4507-A8AC-685449E2941F}"/>
              </a:ext>
            </a:extLst>
          </p:cNvPr>
          <p:cNvSpPr>
            <a:spLocks noChangeArrowheads="1"/>
          </p:cNvSpPr>
          <p:nvPr/>
        </p:nvSpPr>
        <p:spPr bwMode="auto">
          <a:xfrm>
            <a:off x="2057400" y="6248400"/>
            <a:ext cx="55626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Faciliter la continuité: jouer vite, avec ou sans la balle.</a:t>
            </a:r>
          </a:p>
        </p:txBody>
      </p:sp>
      <p:sp>
        <p:nvSpPr>
          <p:cNvPr id="19484" name="Rectangle 28">
            <a:extLst>
              <a:ext uri="{FF2B5EF4-FFF2-40B4-BE49-F238E27FC236}">
                <a16:creationId xmlns:a16="http://schemas.microsoft.com/office/drawing/2014/main" xmlns="" id="{C38D5AF2-1B38-4FAA-97E9-E81595D940C9}"/>
              </a:ext>
            </a:extLst>
          </p:cNvPr>
          <p:cNvSpPr>
            <a:spLocks noChangeArrowheads="1"/>
          </p:cNvSpPr>
          <p:nvPr/>
        </p:nvSpPr>
        <p:spPr bwMode="auto">
          <a:xfrm>
            <a:off x="5486400" y="4343400"/>
            <a:ext cx="30480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Jeu à 2 pivots:1 dedans à 6m </a:t>
            </a:r>
          </a:p>
          <a:p>
            <a:r>
              <a:rPr lang="fr-FR" altLang="fr-FR" sz="1600"/>
              <a:t>1 dans le couloir en relation  </a:t>
            </a:r>
          </a:p>
        </p:txBody>
      </p:sp>
      <p:sp>
        <p:nvSpPr>
          <p:cNvPr id="19485" name="Rectangle 29">
            <a:extLst>
              <a:ext uri="{FF2B5EF4-FFF2-40B4-BE49-F238E27FC236}">
                <a16:creationId xmlns:a16="http://schemas.microsoft.com/office/drawing/2014/main" xmlns="" id="{DD11EB6F-6294-426D-8652-51A1E1B6BDCB}"/>
              </a:ext>
            </a:extLst>
          </p:cNvPr>
          <p:cNvSpPr>
            <a:spLocks noChangeArrowheads="1"/>
          </p:cNvSpPr>
          <p:nvPr/>
        </p:nvSpPr>
        <p:spPr bwMode="auto">
          <a:xfrm>
            <a:off x="4800600" y="3581400"/>
            <a:ext cx="39624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Eloigner les 2 lignes dans la profondeur :</a:t>
            </a:r>
          </a:p>
          <a:p>
            <a:r>
              <a:rPr lang="fr-FR" altLang="fr-FR" sz="1600"/>
              <a:t>Jouer loin</a:t>
            </a:r>
          </a:p>
        </p:txBody>
      </p:sp>
      <p:cxnSp>
        <p:nvCxnSpPr>
          <p:cNvPr id="19487" name="AutoShape 31">
            <a:extLst>
              <a:ext uri="{FF2B5EF4-FFF2-40B4-BE49-F238E27FC236}">
                <a16:creationId xmlns:a16="http://schemas.microsoft.com/office/drawing/2014/main" xmlns="" id="{CD145431-87CD-4AC1-9CC3-7260FF6E9CD4}"/>
              </a:ext>
            </a:extLst>
          </p:cNvPr>
          <p:cNvCxnSpPr>
            <a:cxnSpLocks noChangeShapeType="1"/>
          </p:cNvCxnSpPr>
          <p:nvPr/>
        </p:nvCxnSpPr>
        <p:spPr bwMode="auto">
          <a:xfrm flipH="1" flipV="1">
            <a:off x="3429000" y="4572000"/>
            <a:ext cx="312738" cy="3810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92" name="AutoShape 36">
            <a:extLst>
              <a:ext uri="{FF2B5EF4-FFF2-40B4-BE49-F238E27FC236}">
                <a16:creationId xmlns:a16="http://schemas.microsoft.com/office/drawing/2014/main" xmlns="" id="{D23F192D-CEEC-4586-9747-A8767EB735F3}"/>
              </a:ext>
            </a:extLst>
          </p:cNvPr>
          <p:cNvCxnSpPr>
            <a:cxnSpLocks noChangeShapeType="1"/>
            <a:stCxn id="19461" idx="3"/>
            <a:endCxn id="19485" idx="1"/>
          </p:cNvCxnSpPr>
          <p:nvPr/>
        </p:nvCxnSpPr>
        <p:spPr bwMode="auto">
          <a:xfrm flipV="1">
            <a:off x="4572000" y="3848100"/>
            <a:ext cx="228600" cy="18605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494" name="Rectangle 38">
            <a:extLst>
              <a:ext uri="{FF2B5EF4-FFF2-40B4-BE49-F238E27FC236}">
                <a16:creationId xmlns:a16="http://schemas.microsoft.com/office/drawing/2014/main" xmlns="" id="{9801A21C-787C-416A-A4EB-0108751F900F}"/>
              </a:ext>
            </a:extLst>
          </p:cNvPr>
          <p:cNvSpPr>
            <a:spLocks noChangeArrowheads="1"/>
          </p:cNvSpPr>
          <p:nvPr/>
        </p:nvSpPr>
        <p:spPr bwMode="auto">
          <a:xfrm>
            <a:off x="1447800" y="990600"/>
            <a:ext cx="1752600" cy="3048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Secteur central</a:t>
            </a:r>
          </a:p>
        </p:txBody>
      </p:sp>
      <p:cxnSp>
        <p:nvCxnSpPr>
          <p:cNvPr id="19495" name="AutoShape 39">
            <a:extLst>
              <a:ext uri="{FF2B5EF4-FFF2-40B4-BE49-F238E27FC236}">
                <a16:creationId xmlns:a16="http://schemas.microsoft.com/office/drawing/2014/main" xmlns="" id="{BE3B3618-90E0-464E-AA6B-BA5873BD66B0}"/>
              </a:ext>
            </a:extLst>
          </p:cNvPr>
          <p:cNvCxnSpPr>
            <a:cxnSpLocks noChangeShapeType="1"/>
            <a:stCxn id="19459" idx="0"/>
            <a:endCxn id="19494" idx="2"/>
          </p:cNvCxnSpPr>
          <p:nvPr/>
        </p:nvCxnSpPr>
        <p:spPr bwMode="auto">
          <a:xfrm flipH="1" flipV="1">
            <a:off x="2324100" y="1295400"/>
            <a:ext cx="44450" cy="5334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496" name="Rectangle 40">
            <a:extLst>
              <a:ext uri="{FF2B5EF4-FFF2-40B4-BE49-F238E27FC236}">
                <a16:creationId xmlns:a16="http://schemas.microsoft.com/office/drawing/2014/main" xmlns="" id="{2110274C-B01E-451E-B84E-6C039FF2AC40}"/>
              </a:ext>
            </a:extLst>
          </p:cNvPr>
          <p:cNvSpPr>
            <a:spLocks noChangeArrowheads="1"/>
          </p:cNvSpPr>
          <p:nvPr/>
        </p:nvSpPr>
        <p:spPr bwMode="auto">
          <a:xfrm>
            <a:off x="2819400" y="3352800"/>
            <a:ext cx="914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MB/CA</a:t>
            </a:r>
          </a:p>
          <a:p>
            <a:r>
              <a:rPr lang="fr-FR" altLang="fr-FR" sz="1600"/>
              <a:t>facilité</a:t>
            </a:r>
          </a:p>
        </p:txBody>
      </p:sp>
      <p:sp>
        <p:nvSpPr>
          <p:cNvPr id="19498" name="Rectangle 42">
            <a:extLst>
              <a:ext uri="{FF2B5EF4-FFF2-40B4-BE49-F238E27FC236}">
                <a16:creationId xmlns:a16="http://schemas.microsoft.com/office/drawing/2014/main" xmlns="" id="{A662C4E3-E4B6-4471-B2EB-A72373D96DC9}"/>
              </a:ext>
            </a:extLst>
          </p:cNvPr>
          <p:cNvSpPr>
            <a:spLocks noChangeArrowheads="1"/>
          </p:cNvSpPr>
          <p:nvPr/>
        </p:nvSpPr>
        <p:spPr bwMode="auto">
          <a:xfrm>
            <a:off x="5105400" y="2209800"/>
            <a:ext cx="914400" cy="7620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Couloirs </a:t>
            </a:r>
          </a:p>
          <a:p>
            <a:r>
              <a:rPr lang="fr-FR" altLang="fr-FR" sz="1600"/>
              <a:t>défensif</a:t>
            </a:r>
          </a:p>
        </p:txBody>
      </p:sp>
      <p:sp>
        <p:nvSpPr>
          <p:cNvPr id="19500" name="Rectangle 44">
            <a:extLst>
              <a:ext uri="{FF2B5EF4-FFF2-40B4-BE49-F238E27FC236}">
                <a16:creationId xmlns:a16="http://schemas.microsoft.com/office/drawing/2014/main" xmlns="" id="{EFC7AE77-8085-405C-AAEA-1B26B8CE930C}"/>
              </a:ext>
            </a:extLst>
          </p:cNvPr>
          <p:cNvSpPr>
            <a:spLocks noChangeArrowheads="1"/>
          </p:cNvSpPr>
          <p:nvPr/>
        </p:nvSpPr>
        <p:spPr bwMode="auto">
          <a:xfrm>
            <a:off x="7772400" y="1447800"/>
            <a:ext cx="1066800" cy="5334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Jeu dans la </a:t>
            </a:r>
          </a:p>
          <a:p>
            <a:r>
              <a:rPr lang="fr-FR" altLang="fr-FR" sz="1600"/>
              <a:t>profondeur</a:t>
            </a:r>
          </a:p>
        </p:txBody>
      </p:sp>
      <p:cxnSp>
        <p:nvCxnSpPr>
          <p:cNvPr id="19503" name="AutoShape 47">
            <a:extLst>
              <a:ext uri="{FF2B5EF4-FFF2-40B4-BE49-F238E27FC236}">
                <a16:creationId xmlns:a16="http://schemas.microsoft.com/office/drawing/2014/main" xmlns="" id="{2B83334E-2D56-4445-AF7E-365E9B25FFAE}"/>
              </a:ext>
            </a:extLst>
          </p:cNvPr>
          <p:cNvCxnSpPr>
            <a:cxnSpLocks noChangeShapeType="1"/>
            <a:stCxn id="19459" idx="0"/>
            <a:endCxn id="19466" idx="1"/>
          </p:cNvCxnSpPr>
          <p:nvPr/>
        </p:nvCxnSpPr>
        <p:spPr bwMode="auto">
          <a:xfrm>
            <a:off x="2368550" y="1828800"/>
            <a:ext cx="908050" cy="8763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04" name="AutoShape 48">
            <a:extLst>
              <a:ext uri="{FF2B5EF4-FFF2-40B4-BE49-F238E27FC236}">
                <a16:creationId xmlns:a16="http://schemas.microsoft.com/office/drawing/2014/main" xmlns="" id="{DA8BDF91-B594-4891-B0E1-714AD80DD56E}"/>
              </a:ext>
            </a:extLst>
          </p:cNvPr>
          <p:cNvCxnSpPr>
            <a:cxnSpLocks noChangeShapeType="1"/>
            <a:stCxn id="19459" idx="2"/>
            <a:endCxn id="19496" idx="1"/>
          </p:cNvCxnSpPr>
          <p:nvPr/>
        </p:nvCxnSpPr>
        <p:spPr bwMode="auto">
          <a:xfrm flipV="1">
            <a:off x="2049463" y="3581400"/>
            <a:ext cx="769937" cy="762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08" name="AutoShape 52">
            <a:extLst>
              <a:ext uri="{FF2B5EF4-FFF2-40B4-BE49-F238E27FC236}">
                <a16:creationId xmlns:a16="http://schemas.microsoft.com/office/drawing/2014/main" xmlns="" id="{F49BC41E-EBE0-405C-8F34-9AB5B1263C85}"/>
              </a:ext>
            </a:extLst>
          </p:cNvPr>
          <p:cNvCxnSpPr>
            <a:cxnSpLocks noChangeShapeType="1"/>
            <a:stCxn id="19461" idx="1"/>
            <a:endCxn id="19481" idx="3"/>
          </p:cNvCxnSpPr>
          <p:nvPr/>
        </p:nvCxnSpPr>
        <p:spPr bwMode="auto">
          <a:xfrm flipH="1" flipV="1">
            <a:off x="1981200" y="4762500"/>
            <a:ext cx="1219200" cy="600075"/>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509" name="Rectangle 53">
            <a:extLst>
              <a:ext uri="{FF2B5EF4-FFF2-40B4-BE49-F238E27FC236}">
                <a16:creationId xmlns:a16="http://schemas.microsoft.com/office/drawing/2014/main" xmlns="" id="{022DC7E1-BB6C-417F-A9B3-3F6FBB9D83A8}"/>
              </a:ext>
            </a:extLst>
          </p:cNvPr>
          <p:cNvSpPr>
            <a:spLocks noChangeArrowheads="1"/>
          </p:cNvSpPr>
          <p:nvPr/>
        </p:nvSpPr>
        <p:spPr bwMode="auto">
          <a:xfrm>
            <a:off x="5181600" y="5105400"/>
            <a:ext cx="3733800" cy="76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dirty="0"/>
              <a:t>Jeu latéral du pivot </a:t>
            </a:r>
          </a:p>
          <a:p>
            <a:r>
              <a:rPr lang="fr-FR" altLang="fr-FR" sz="1600" dirty="0"/>
              <a:t>(! Pas dans la profondeur = alignement ligne</a:t>
            </a:r>
          </a:p>
          <a:p>
            <a:r>
              <a:rPr lang="fr-FR" altLang="fr-FR" sz="1600" dirty="0"/>
              <a:t>basse)</a:t>
            </a:r>
          </a:p>
        </p:txBody>
      </p:sp>
      <p:cxnSp>
        <p:nvCxnSpPr>
          <p:cNvPr id="19510" name="AutoShape 54">
            <a:extLst>
              <a:ext uri="{FF2B5EF4-FFF2-40B4-BE49-F238E27FC236}">
                <a16:creationId xmlns:a16="http://schemas.microsoft.com/office/drawing/2014/main" xmlns="" id="{AFD9C7CA-D9CB-4C28-A1BD-474E667C8D2E}"/>
              </a:ext>
            </a:extLst>
          </p:cNvPr>
          <p:cNvCxnSpPr>
            <a:cxnSpLocks noChangeShapeType="1"/>
            <a:stCxn id="19461" idx="3"/>
            <a:endCxn id="19484" idx="1"/>
          </p:cNvCxnSpPr>
          <p:nvPr/>
        </p:nvCxnSpPr>
        <p:spPr bwMode="auto">
          <a:xfrm flipV="1">
            <a:off x="4572000" y="4572000"/>
            <a:ext cx="914400" cy="11366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11" name="AutoShape 55">
            <a:extLst>
              <a:ext uri="{FF2B5EF4-FFF2-40B4-BE49-F238E27FC236}">
                <a16:creationId xmlns:a16="http://schemas.microsoft.com/office/drawing/2014/main" xmlns="" id="{1A0E6575-B7B7-4921-99F9-2AA9B5AA5325}"/>
              </a:ext>
            </a:extLst>
          </p:cNvPr>
          <p:cNvCxnSpPr>
            <a:cxnSpLocks noChangeShapeType="1"/>
            <a:stCxn id="19461" idx="3"/>
            <a:endCxn id="19509" idx="1"/>
          </p:cNvCxnSpPr>
          <p:nvPr/>
        </p:nvCxnSpPr>
        <p:spPr bwMode="auto">
          <a:xfrm flipV="1">
            <a:off x="4572000" y="5486400"/>
            <a:ext cx="609600" cy="2222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13" name="AutoShape 57">
            <a:extLst>
              <a:ext uri="{FF2B5EF4-FFF2-40B4-BE49-F238E27FC236}">
                <a16:creationId xmlns:a16="http://schemas.microsoft.com/office/drawing/2014/main" xmlns="" id="{07B7882C-3D2C-428D-9420-1A1E59DBC9CC}"/>
              </a:ext>
            </a:extLst>
          </p:cNvPr>
          <p:cNvCxnSpPr>
            <a:cxnSpLocks noChangeShapeType="1"/>
            <a:stCxn id="19461" idx="3"/>
            <a:endCxn id="19482" idx="0"/>
          </p:cNvCxnSpPr>
          <p:nvPr/>
        </p:nvCxnSpPr>
        <p:spPr bwMode="auto">
          <a:xfrm>
            <a:off x="4572000" y="5708650"/>
            <a:ext cx="266700" cy="5397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514" name="Rectangle 58">
            <a:extLst>
              <a:ext uri="{FF2B5EF4-FFF2-40B4-BE49-F238E27FC236}">
                <a16:creationId xmlns:a16="http://schemas.microsoft.com/office/drawing/2014/main" xmlns="" id="{90E2274E-D730-47EC-97E8-AF5EE6A09AC1}"/>
              </a:ext>
            </a:extLst>
          </p:cNvPr>
          <p:cNvSpPr>
            <a:spLocks noChangeArrowheads="1"/>
          </p:cNvSpPr>
          <p:nvPr/>
        </p:nvSpPr>
        <p:spPr bwMode="auto">
          <a:xfrm>
            <a:off x="228600" y="5410200"/>
            <a:ext cx="2590800" cy="76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ltLang="fr-FR" sz="1600"/>
          </a:p>
          <a:p>
            <a:r>
              <a:rPr lang="fr-FR" altLang="fr-FR" sz="1600"/>
              <a:t>Créer des problème de</a:t>
            </a:r>
          </a:p>
          <a:p>
            <a:r>
              <a:rPr lang="fr-FR" altLang="fr-FR" sz="1600"/>
              <a:t> répartition de </a:t>
            </a:r>
          </a:p>
          <a:p>
            <a:r>
              <a:rPr lang="fr-FR" altLang="fr-FR" sz="1600"/>
              <a:t>joueur </a:t>
            </a:r>
          </a:p>
          <a:p>
            <a:endParaRPr lang="fr-FR" altLang="fr-FR" sz="1600"/>
          </a:p>
        </p:txBody>
      </p:sp>
      <p:cxnSp>
        <p:nvCxnSpPr>
          <p:cNvPr id="19515" name="AutoShape 59">
            <a:extLst>
              <a:ext uri="{FF2B5EF4-FFF2-40B4-BE49-F238E27FC236}">
                <a16:creationId xmlns:a16="http://schemas.microsoft.com/office/drawing/2014/main" xmlns="" id="{BBE1C1EB-2AA9-470E-A84B-08DAA40BC1B8}"/>
              </a:ext>
            </a:extLst>
          </p:cNvPr>
          <p:cNvCxnSpPr>
            <a:cxnSpLocks noChangeShapeType="1"/>
            <a:stCxn id="19459" idx="2"/>
            <a:endCxn id="19464" idx="3"/>
          </p:cNvCxnSpPr>
          <p:nvPr/>
        </p:nvCxnSpPr>
        <p:spPr bwMode="auto">
          <a:xfrm flipH="1">
            <a:off x="1752600" y="3657600"/>
            <a:ext cx="296863" cy="2286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16" name="AutoShape 60">
            <a:extLst>
              <a:ext uri="{FF2B5EF4-FFF2-40B4-BE49-F238E27FC236}">
                <a16:creationId xmlns:a16="http://schemas.microsoft.com/office/drawing/2014/main" xmlns="" id="{8BCAFADD-E8EC-469D-8161-29B3545DA9EA}"/>
              </a:ext>
            </a:extLst>
          </p:cNvPr>
          <p:cNvCxnSpPr>
            <a:cxnSpLocks noChangeShapeType="1"/>
            <a:stCxn id="19461" idx="1"/>
            <a:endCxn id="19514" idx="3"/>
          </p:cNvCxnSpPr>
          <p:nvPr/>
        </p:nvCxnSpPr>
        <p:spPr bwMode="auto">
          <a:xfrm flipH="1">
            <a:off x="2819400" y="5362575"/>
            <a:ext cx="381000" cy="428625"/>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20" name="AutoShape 64">
            <a:extLst>
              <a:ext uri="{FF2B5EF4-FFF2-40B4-BE49-F238E27FC236}">
                <a16:creationId xmlns:a16="http://schemas.microsoft.com/office/drawing/2014/main" xmlns="" id="{6E5CACF0-4E1E-4F92-BAD4-3F7C1A9459D4}"/>
              </a:ext>
            </a:extLst>
          </p:cNvPr>
          <p:cNvCxnSpPr>
            <a:cxnSpLocks noChangeShapeType="1"/>
            <a:stCxn id="19460" idx="1"/>
            <a:endCxn id="19498" idx="3"/>
          </p:cNvCxnSpPr>
          <p:nvPr/>
        </p:nvCxnSpPr>
        <p:spPr bwMode="auto">
          <a:xfrm flipH="1">
            <a:off x="6019800" y="2132013"/>
            <a:ext cx="609600" cy="458787"/>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23" name="AutoShape 67">
            <a:extLst>
              <a:ext uri="{FF2B5EF4-FFF2-40B4-BE49-F238E27FC236}">
                <a16:creationId xmlns:a16="http://schemas.microsoft.com/office/drawing/2014/main" xmlns="" id="{2A3DBC24-D6C5-46CA-9116-C600839D50FD}"/>
              </a:ext>
            </a:extLst>
          </p:cNvPr>
          <p:cNvCxnSpPr>
            <a:cxnSpLocks noChangeShapeType="1"/>
            <a:stCxn id="19460" idx="3"/>
            <a:endCxn id="19500" idx="2"/>
          </p:cNvCxnSpPr>
          <p:nvPr/>
        </p:nvCxnSpPr>
        <p:spPr bwMode="auto">
          <a:xfrm flipV="1">
            <a:off x="7772400" y="1981200"/>
            <a:ext cx="533400" cy="481013"/>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24" name="AutoShape 68">
            <a:extLst>
              <a:ext uri="{FF2B5EF4-FFF2-40B4-BE49-F238E27FC236}">
                <a16:creationId xmlns:a16="http://schemas.microsoft.com/office/drawing/2014/main" xmlns="" id="{0F7F7600-955E-4026-9B1E-62377228A77F}"/>
              </a:ext>
            </a:extLst>
          </p:cNvPr>
          <p:cNvCxnSpPr>
            <a:cxnSpLocks noChangeShapeType="1"/>
            <a:stCxn id="19460" idx="3"/>
            <a:endCxn id="19476" idx="0"/>
          </p:cNvCxnSpPr>
          <p:nvPr/>
        </p:nvCxnSpPr>
        <p:spPr bwMode="auto">
          <a:xfrm>
            <a:off x="7772400" y="2462213"/>
            <a:ext cx="571500" cy="585787"/>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 calcmode="lin" valueType="num">
                                      <p:cBhvr additive="base">
                                        <p:cTn id="7" dur="500" fill="hold"/>
                                        <p:tgtEl>
                                          <p:spTgt spid="19459"/>
                                        </p:tgtEl>
                                        <p:attrNameLst>
                                          <p:attrName>ppt_x</p:attrName>
                                        </p:attrNameLst>
                                      </p:cBhvr>
                                      <p:tavLst>
                                        <p:tav tm="0">
                                          <p:val>
                                            <p:strVal val="0-#ppt_w/2"/>
                                          </p:val>
                                        </p:tav>
                                        <p:tav tm="100000">
                                          <p:val>
                                            <p:strVal val="#ppt_x"/>
                                          </p:val>
                                        </p:tav>
                                      </p:tavLst>
                                    </p:anim>
                                    <p:anim calcmode="lin" valueType="num">
                                      <p:cBhvr additive="base">
                                        <p:cTn id="8" dur="500" fill="hold"/>
                                        <p:tgtEl>
                                          <p:spTgt spid="1945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62"/>
                                        </p:tgtEl>
                                        <p:attrNameLst>
                                          <p:attrName>style.visibility</p:attrName>
                                        </p:attrNameLst>
                                      </p:cBhvr>
                                      <p:to>
                                        <p:strVal val="visible"/>
                                      </p:to>
                                    </p:set>
                                    <p:anim calcmode="lin" valueType="num">
                                      <p:cBhvr additive="base">
                                        <p:cTn id="13" dur="500" fill="hold"/>
                                        <p:tgtEl>
                                          <p:spTgt spid="19462"/>
                                        </p:tgtEl>
                                        <p:attrNameLst>
                                          <p:attrName>ppt_x</p:attrName>
                                        </p:attrNameLst>
                                      </p:cBhvr>
                                      <p:tavLst>
                                        <p:tav tm="0">
                                          <p:val>
                                            <p:strVal val="0-#ppt_w/2"/>
                                          </p:val>
                                        </p:tav>
                                        <p:tav tm="100000">
                                          <p:val>
                                            <p:strVal val="#ppt_x"/>
                                          </p:val>
                                        </p:tav>
                                      </p:tavLst>
                                    </p:anim>
                                    <p:anim calcmode="lin" valueType="num">
                                      <p:cBhvr additive="base">
                                        <p:cTn id="14" dur="500" fill="hold"/>
                                        <p:tgtEl>
                                          <p:spTgt spid="1946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463"/>
                                        </p:tgtEl>
                                        <p:attrNameLst>
                                          <p:attrName>style.visibility</p:attrName>
                                        </p:attrNameLst>
                                      </p:cBhvr>
                                      <p:to>
                                        <p:strVal val="visible"/>
                                      </p:to>
                                    </p:set>
                                    <p:anim calcmode="lin" valueType="num">
                                      <p:cBhvr additive="base">
                                        <p:cTn id="19" dur="500" fill="hold"/>
                                        <p:tgtEl>
                                          <p:spTgt spid="19463"/>
                                        </p:tgtEl>
                                        <p:attrNameLst>
                                          <p:attrName>ppt_x</p:attrName>
                                        </p:attrNameLst>
                                      </p:cBhvr>
                                      <p:tavLst>
                                        <p:tav tm="0">
                                          <p:val>
                                            <p:strVal val="0-#ppt_w/2"/>
                                          </p:val>
                                        </p:tav>
                                        <p:tav tm="100000">
                                          <p:val>
                                            <p:strVal val="#ppt_x"/>
                                          </p:val>
                                        </p:tav>
                                      </p:tavLst>
                                    </p:anim>
                                    <p:anim calcmode="lin" valueType="num">
                                      <p:cBhvr additive="base">
                                        <p:cTn id="20" dur="500" fill="hold"/>
                                        <p:tgtEl>
                                          <p:spTgt spid="1946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464"/>
                                        </p:tgtEl>
                                        <p:attrNameLst>
                                          <p:attrName>style.visibility</p:attrName>
                                        </p:attrNameLst>
                                      </p:cBhvr>
                                      <p:to>
                                        <p:strVal val="visible"/>
                                      </p:to>
                                    </p:set>
                                    <p:anim calcmode="lin" valueType="num">
                                      <p:cBhvr additive="base">
                                        <p:cTn id="25" dur="500" fill="hold"/>
                                        <p:tgtEl>
                                          <p:spTgt spid="19464"/>
                                        </p:tgtEl>
                                        <p:attrNameLst>
                                          <p:attrName>ppt_x</p:attrName>
                                        </p:attrNameLst>
                                      </p:cBhvr>
                                      <p:tavLst>
                                        <p:tav tm="0">
                                          <p:val>
                                            <p:strVal val="0-#ppt_w/2"/>
                                          </p:val>
                                        </p:tav>
                                        <p:tav tm="100000">
                                          <p:val>
                                            <p:strVal val="#ppt_x"/>
                                          </p:val>
                                        </p:tav>
                                      </p:tavLst>
                                    </p:anim>
                                    <p:anim calcmode="lin" valueType="num">
                                      <p:cBhvr additive="base">
                                        <p:cTn id="26" dur="500" fill="hold"/>
                                        <p:tgtEl>
                                          <p:spTgt spid="1946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9465"/>
                                        </p:tgtEl>
                                        <p:attrNameLst>
                                          <p:attrName>style.visibility</p:attrName>
                                        </p:attrNameLst>
                                      </p:cBhvr>
                                      <p:to>
                                        <p:strVal val="visible"/>
                                      </p:to>
                                    </p:set>
                                    <p:anim calcmode="lin" valueType="num">
                                      <p:cBhvr additive="base">
                                        <p:cTn id="31" dur="500" fill="hold"/>
                                        <p:tgtEl>
                                          <p:spTgt spid="19465"/>
                                        </p:tgtEl>
                                        <p:attrNameLst>
                                          <p:attrName>ppt_x</p:attrName>
                                        </p:attrNameLst>
                                      </p:cBhvr>
                                      <p:tavLst>
                                        <p:tav tm="0">
                                          <p:val>
                                            <p:strVal val="0-#ppt_w/2"/>
                                          </p:val>
                                        </p:tav>
                                        <p:tav tm="100000">
                                          <p:val>
                                            <p:strVal val="#ppt_x"/>
                                          </p:val>
                                        </p:tav>
                                      </p:tavLst>
                                    </p:anim>
                                    <p:anim calcmode="lin" valueType="num">
                                      <p:cBhvr additive="base">
                                        <p:cTn id="32" dur="500" fill="hold"/>
                                        <p:tgtEl>
                                          <p:spTgt spid="1946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9466"/>
                                        </p:tgtEl>
                                        <p:attrNameLst>
                                          <p:attrName>style.visibility</p:attrName>
                                        </p:attrNameLst>
                                      </p:cBhvr>
                                      <p:to>
                                        <p:strVal val="visible"/>
                                      </p:to>
                                    </p:set>
                                    <p:anim calcmode="lin" valueType="num">
                                      <p:cBhvr additive="base">
                                        <p:cTn id="37" dur="500" fill="hold"/>
                                        <p:tgtEl>
                                          <p:spTgt spid="19466"/>
                                        </p:tgtEl>
                                        <p:attrNameLst>
                                          <p:attrName>ppt_x</p:attrName>
                                        </p:attrNameLst>
                                      </p:cBhvr>
                                      <p:tavLst>
                                        <p:tav tm="0">
                                          <p:val>
                                            <p:strVal val="0-#ppt_w/2"/>
                                          </p:val>
                                        </p:tav>
                                        <p:tav tm="100000">
                                          <p:val>
                                            <p:strVal val="#ppt_x"/>
                                          </p:val>
                                        </p:tav>
                                      </p:tavLst>
                                    </p:anim>
                                    <p:anim calcmode="lin" valueType="num">
                                      <p:cBhvr additive="base">
                                        <p:cTn id="38" dur="500" fill="hold"/>
                                        <p:tgtEl>
                                          <p:spTgt spid="19466"/>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9494"/>
                                        </p:tgtEl>
                                        <p:attrNameLst>
                                          <p:attrName>style.visibility</p:attrName>
                                        </p:attrNameLst>
                                      </p:cBhvr>
                                      <p:to>
                                        <p:strVal val="visible"/>
                                      </p:to>
                                    </p:set>
                                    <p:anim calcmode="lin" valueType="num">
                                      <p:cBhvr additive="base">
                                        <p:cTn id="43" dur="500" fill="hold"/>
                                        <p:tgtEl>
                                          <p:spTgt spid="19494"/>
                                        </p:tgtEl>
                                        <p:attrNameLst>
                                          <p:attrName>ppt_x</p:attrName>
                                        </p:attrNameLst>
                                      </p:cBhvr>
                                      <p:tavLst>
                                        <p:tav tm="0">
                                          <p:val>
                                            <p:strVal val="0-#ppt_w/2"/>
                                          </p:val>
                                        </p:tav>
                                        <p:tav tm="100000">
                                          <p:val>
                                            <p:strVal val="#ppt_x"/>
                                          </p:val>
                                        </p:tav>
                                      </p:tavLst>
                                    </p:anim>
                                    <p:anim calcmode="lin" valueType="num">
                                      <p:cBhvr additive="base">
                                        <p:cTn id="44" dur="500" fill="hold"/>
                                        <p:tgtEl>
                                          <p:spTgt spid="19494"/>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9496"/>
                                        </p:tgtEl>
                                        <p:attrNameLst>
                                          <p:attrName>style.visibility</p:attrName>
                                        </p:attrNameLst>
                                      </p:cBhvr>
                                      <p:to>
                                        <p:strVal val="visible"/>
                                      </p:to>
                                    </p:set>
                                    <p:anim calcmode="lin" valueType="num">
                                      <p:cBhvr additive="base">
                                        <p:cTn id="49" dur="500" fill="hold"/>
                                        <p:tgtEl>
                                          <p:spTgt spid="19496"/>
                                        </p:tgtEl>
                                        <p:attrNameLst>
                                          <p:attrName>ppt_x</p:attrName>
                                        </p:attrNameLst>
                                      </p:cBhvr>
                                      <p:tavLst>
                                        <p:tav tm="0">
                                          <p:val>
                                            <p:strVal val="0-#ppt_w/2"/>
                                          </p:val>
                                        </p:tav>
                                        <p:tav tm="100000">
                                          <p:val>
                                            <p:strVal val="#ppt_x"/>
                                          </p:val>
                                        </p:tav>
                                      </p:tavLst>
                                    </p:anim>
                                    <p:anim calcmode="lin" valueType="num">
                                      <p:cBhvr additive="base">
                                        <p:cTn id="50" dur="500" fill="hold"/>
                                        <p:tgtEl>
                                          <p:spTgt spid="19496"/>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9460"/>
                                        </p:tgtEl>
                                        <p:attrNameLst>
                                          <p:attrName>style.visibility</p:attrName>
                                        </p:attrNameLst>
                                      </p:cBhvr>
                                      <p:to>
                                        <p:strVal val="visible"/>
                                      </p:to>
                                    </p:set>
                                    <p:anim calcmode="lin" valueType="num">
                                      <p:cBhvr additive="base">
                                        <p:cTn id="55" dur="500" fill="hold"/>
                                        <p:tgtEl>
                                          <p:spTgt spid="19460"/>
                                        </p:tgtEl>
                                        <p:attrNameLst>
                                          <p:attrName>ppt_x</p:attrName>
                                        </p:attrNameLst>
                                      </p:cBhvr>
                                      <p:tavLst>
                                        <p:tav tm="0">
                                          <p:val>
                                            <p:strVal val="0-#ppt_w/2"/>
                                          </p:val>
                                        </p:tav>
                                        <p:tav tm="100000">
                                          <p:val>
                                            <p:strVal val="#ppt_x"/>
                                          </p:val>
                                        </p:tav>
                                      </p:tavLst>
                                    </p:anim>
                                    <p:anim calcmode="lin" valueType="num">
                                      <p:cBhvr additive="base">
                                        <p:cTn id="56" dur="500" fill="hold"/>
                                        <p:tgtEl>
                                          <p:spTgt spid="19460"/>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9475"/>
                                        </p:tgtEl>
                                        <p:attrNameLst>
                                          <p:attrName>style.visibility</p:attrName>
                                        </p:attrNameLst>
                                      </p:cBhvr>
                                      <p:to>
                                        <p:strVal val="visible"/>
                                      </p:to>
                                    </p:set>
                                    <p:anim calcmode="lin" valueType="num">
                                      <p:cBhvr additive="base">
                                        <p:cTn id="61" dur="500" fill="hold"/>
                                        <p:tgtEl>
                                          <p:spTgt spid="19475"/>
                                        </p:tgtEl>
                                        <p:attrNameLst>
                                          <p:attrName>ppt_x</p:attrName>
                                        </p:attrNameLst>
                                      </p:cBhvr>
                                      <p:tavLst>
                                        <p:tav tm="0">
                                          <p:val>
                                            <p:strVal val="0-#ppt_w/2"/>
                                          </p:val>
                                        </p:tav>
                                        <p:tav tm="100000">
                                          <p:val>
                                            <p:strVal val="#ppt_x"/>
                                          </p:val>
                                        </p:tav>
                                      </p:tavLst>
                                    </p:anim>
                                    <p:anim calcmode="lin" valueType="num">
                                      <p:cBhvr additive="base">
                                        <p:cTn id="62" dur="500" fill="hold"/>
                                        <p:tgtEl>
                                          <p:spTgt spid="19475"/>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19476"/>
                                        </p:tgtEl>
                                        <p:attrNameLst>
                                          <p:attrName>style.visibility</p:attrName>
                                        </p:attrNameLst>
                                      </p:cBhvr>
                                      <p:to>
                                        <p:strVal val="visible"/>
                                      </p:to>
                                    </p:set>
                                    <p:anim calcmode="lin" valueType="num">
                                      <p:cBhvr additive="base">
                                        <p:cTn id="67" dur="500" fill="hold"/>
                                        <p:tgtEl>
                                          <p:spTgt spid="19476"/>
                                        </p:tgtEl>
                                        <p:attrNameLst>
                                          <p:attrName>ppt_x</p:attrName>
                                        </p:attrNameLst>
                                      </p:cBhvr>
                                      <p:tavLst>
                                        <p:tav tm="0">
                                          <p:val>
                                            <p:strVal val="0-#ppt_w/2"/>
                                          </p:val>
                                        </p:tav>
                                        <p:tav tm="100000">
                                          <p:val>
                                            <p:strVal val="#ppt_x"/>
                                          </p:val>
                                        </p:tav>
                                      </p:tavLst>
                                    </p:anim>
                                    <p:anim calcmode="lin" valueType="num">
                                      <p:cBhvr additive="base">
                                        <p:cTn id="68" dur="500" fill="hold"/>
                                        <p:tgtEl>
                                          <p:spTgt spid="19476"/>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19498"/>
                                        </p:tgtEl>
                                        <p:attrNameLst>
                                          <p:attrName>style.visibility</p:attrName>
                                        </p:attrNameLst>
                                      </p:cBhvr>
                                      <p:to>
                                        <p:strVal val="visible"/>
                                      </p:to>
                                    </p:set>
                                    <p:anim calcmode="lin" valueType="num">
                                      <p:cBhvr additive="base">
                                        <p:cTn id="73" dur="500" fill="hold"/>
                                        <p:tgtEl>
                                          <p:spTgt spid="19498"/>
                                        </p:tgtEl>
                                        <p:attrNameLst>
                                          <p:attrName>ppt_x</p:attrName>
                                        </p:attrNameLst>
                                      </p:cBhvr>
                                      <p:tavLst>
                                        <p:tav tm="0">
                                          <p:val>
                                            <p:strVal val="0-#ppt_w/2"/>
                                          </p:val>
                                        </p:tav>
                                        <p:tav tm="100000">
                                          <p:val>
                                            <p:strVal val="#ppt_x"/>
                                          </p:val>
                                        </p:tav>
                                      </p:tavLst>
                                    </p:anim>
                                    <p:anim calcmode="lin" valueType="num">
                                      <p:cBhvr additive="base">
                                        <p:cTn id="74" dur="500" fill="hold"/>
                                        <p:tgtEl>
                                          <p:spTgt spid="19498"/>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19500"/>
                                        </p:tgtEl>
                                        <p:attrNameLst>
                                          <p:attrName>style.visibility</p:attrName>
                                        </p:attrNameLst>
                                      </p:cBhvr>
                                      <p:to>
                                        <p:strVal val="visible"/>
                                      </p:to>
                                    </p:set>
                                    <p:anim calcmode="lin" valueType="num">
                                      <p:cBhvr additive="base">
                                        <p:cTn id="79" dur="500" fill="hold"/>
                                        <p:tgtEl>
                                          <p:spTgt spid="19500"/>
                                        </p:tgtEl>
                                        <p:attrNameLst>
                                          <p:attrName>ppt_x</p:attrName>
                                        </p:attrNameLst>
                                      </p:cBhvr>
                                      <p:tavLst>
                                        <p:tav tm="0">
                                          <p:val>
                                            <p:strVal val="0-#ppt_w/2"/>
                                          </p:val>
                                        </p:tav>
                                        <p:tav tm="100000">
                                          <p:val>
                                            <p:strVal val="#ppt_x"/>
                                          </p:val>
                                        </p:tav>
                                      </p:tavLst>
                                    </p:anim>
                                    <p:anim calcmode="lin" valueType="num">
                                      <p:cBhvr additive="base">
                                        <p:cTn id="80" dur="500" fill="hold"/>
                                        <p:tgtEl>
                                          <p:spTgt spid="19500"/>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19461"/>
                                        </p:tgtEl>
                                        <p:attrNameLst>
                                          <p:attrName>style.visibility</p:attrName>
                                        </p:attrNameLst>
                                      </p:cBhvr>
                                      <p:to>
                                        <p:strVal val="visible"/>
                                      </p:to>
                                    </p:set>
                                    <p:anim calcmode="lin" valueType="num">
                                      <p:cBhvr additive="base">
                                        <p:cTn id="85" dur="500" fill="hold"/>
                                        <p:tgtEl>
                                          <p:spTgt spid="19461"/>
                                        </p:tgtEl>
                                        <p:attrNameLst>
                                          <p:attrName>ppt_x</p:attrName>
                                        </p:attrNameLst>
                                      </p:cBhvr>
                                      <p:tavLst>
                                        <p:tav tm="0">
                                          <p:val>
                                            <p:strVal val="0-#ppt_w/2"/>
                                          </p:val>
                                        </p:tav>
                                        <p:tav tm="100000">
                                          <p:val>
                                            <p:strVal val="#ppt_x"/>
                                          </p:val>
                                        </p:tav>
                                      </p:tavLst>
                                    </p:anim>
                                    <p:anim calcmode="lin" valueType="num">
                                      <p:cBhvr additive="base">
                                        <p:cTn id="86" dur="500" fill="hold"/>
                                        <p:tgtEl>
                                          <p:spTgt spid="19461"/>
                                        </p:tgtEl>
                                        <p:attrNameLst>
                                          <p:attrName>ppt_y</p:attrName>
                                        </p:attrNameLst>
                                      </p:cBhvr>
                                      <p:tavLst>
                                        <p:tav tm="0">
                                          <p:val>
                                            <p:strVal val="#ppt_y"/>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19480"/>
                                        </p:tgtEl>
                                        <p:attrNameLst>
                                          <p:attrName>style.visibility</p:attrName>
                                        </p:attrNameLst>
                                      </p:cBhvr>
                                      <p:to>
                                        <p:strVal val="visible"/>
                                      </p:to>
                                    </p:set>
                                    <p:anim calcmode="lin" valueType="num">
                                      <p:cBhvr additive="base">
                                        <p:cTn id="91" dur="500" fill="hold"/>
                                        <p:tgtEl>
                                          <p:spTgt spid="19480"/>
                                        </p:tgtEl>
                                        <p:attrNameLst>
                                          <p:attrName>ppt_x</p:attrName>
                                        </p:attrNameLst>
                                      </p:cBhvr>
                                      <p:tavLst>
                                        <p:tav tm="0">
                                          <p:val>
                                            <p:strVal val="0-#ppt_w/2"/>
                                          </p:val>
                                        </p:tav>
                                        <p:tav tm="100000">
                                          <p:val>
                                            <p:strVal val="#ppt_x"/>
                                          </p:val>
                                        </p:tav>
                                      </p:tavLst>
                                    </p:anim>
                                    <p:anim calcmode="lin" valueType="num">
                                      <p:cBhvr additive="base">
                                        <p:cTn id="92" dur="500" fill="hold"/>
                                        <p:tgtEl>
                                          <p:spTgt spid="19480"/>
                                        </p:tgtEl>
                                        <p:attrNameLst>
                                          <p:attrName>ppt_y</p:attrName>
                                        </p:attrNameLst>
                                      </p:cBhvr>
                                      <p:tavLst>
                                        <p:tav tm="0">
                                          <p:val>
                                            <p:strVal val="#ppt_y"/>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19481"/>
                                        </p:tgtEl>
                                        <p:attrNameLst>
                                          <p:attrName>style.visibility</p:attrName>
                                        </p:attrNameLst>
                                      </p:cBhvr>
                                      <p:to>
                                        <p:strVal val="visible"/>
                                      </p:to>
                                    </p:set>
                                    <p:anim calcmode="lin" valueType="num">
                                      <p:cBhvr additive="base">
                                        <p:cTn id="97" dur="500" fill="hold"/>
                                        <p:tgtEl>
                                          <p:spTgt spid="19481"/>
                                        </p:tgtEl>
                                        <p:attrNameLst>
                                          <p:attrName>ppt_x</p:attrName>
                                        </p:attrNameLst>
                                      </p:cBhvr>
                                      <p:tavLst>
                                        <p:tav tm="0">
                                          <p:val>
                                            <p:strVal val="0-#ppt_w/2"/>
                                          </p:val>
                                        </p:tav>
                                        <p:tav tm="100000">
                                          <p:val>
                                            <p:strVal val="#ppt_x"/>
                                          </p:val>
                                        </p:tav>
                                      </p:tavLst>
                                    </p:anim>
                                    <p:anim calcmode="lin" valueType="num">
                                      <p:cBhvr additive="base">
                                        <p:cTn id="98" dur="500" fill="hold"/>
                                        <p:tgtEl>
                                          <p:spTgt spid="19481"/>
                                        </p:tgtEl>
                                        <p:attrNameLst>
                                          <p:attrName>ppt_y</p:attrName>
                                        </p:attrNameLst>
                                      </p:cBhvr>
                                      <p:tavLst>
                                        <p:tav tm="0">
                                          <p:val>
                                            <p:strVal val="#ppt_y"/>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19482"/>
                                        </p:tgtEl>
                                        <p:attrNameLst>
                                          <p:attrName>style.visibility</p:attrName>
                                        </p:attrNameLst>
                                      </p:cBhvr>
                                      <p:to>
                                        <p:strVal val="visible"/>
                                      </p:to>
                                    </p:set>
                                    <p:anim calcmode="lin" valueType="num">
                                      <p:cBhvr additive="base">
                                        <p:cTn id="103" dur="500" fill="hold"/>
                                        <p:tgtEl>
                                          <p:spTgt spid="19482"/>
                                        </p:tgtEl>
                                        <p:attrNameLst>
                                          <p:attrName>ppt_x</p:attrName>
                                        </p:attrNameLst>
                                      </p:cBhvr>
                                      <p:tavLst>
                                        <p:tav tm="0">
                                          <p:val>
                                            <p:strVal val="0-#ppt_w/2"/>
                                          </p:val>
                                        </p:tav>
                                        <p:tav tm="100000">
                                          <p:val>
                                            <p:strVal val="#ppt_x"/>
                                          </p:val>
                                        </p:tav>
                                      </p:tavLst>
                                    </p:anim>
                                    <p:anim calcmode="lin" valueType="num">
                                      <p:cBhvr additive="base">
                                        <p:cTn id="104" dur="500" fill="hold"/>
                                        <p:tgtEl>
                                          <p:spTgt spid="19482"/>
                                        </p:tgtEl>
                                        <p:attrNameLst>
                                          <p:attrName>ppt_y</p:attrName>
                                        </p:attrNameLst>
                                      </p:cBhvr>
                                      <p:tavLst>
                                        <p:tav tm="0">
                                          <p:val>
                                            <p:strVal val="#ppt_y"/>
                                          </p:val>
                                        </p:tav>
                                        <p:tav tm="100000">
                                          <p:val>
                                            <p:strVal val="#ppt_y"/>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19484"/>
                                        </p:tgtEl>
                                        <p:attrNameLst>
                                          <p:attrName>style.visibility</p:attrName>
                                        </p:attrNameLst>
                                      </p:cBhvr>
                                      <p:to>
                                        <p:strVal val="visible"/>
                                      </p:to>
                                    </p:set>
                                    <p:anim calcmode="lin" valueType="num">
                                      <p:cBhvr additive="base">
                                        <p:cTn id="109" dur="500" fill="hold"/>
                                        <p:tgtEl>
                                          <p:spTgt spid="19484"/>
                                        </p:tgtEl>
                                        <p:attrNameLst>
                                          <p:attrName>ppt_x</p:attrName>
                                        </p:attrNameLst>
                                      </p:cBhvr>
                                      <p:tavLst>
                                        <p:tav tm="0">
                                          <p:val>
                                            <p:strVal val="0-#ppt_w/2"/>
                                          </p:val>
                                        </p:tav>
                                        <p:tav tm="100000">
                                          <p:val>
                                            <p:strVal val="#ppt_x"/>
                                          </p:val>
                                        </p:tav>
                                      </p:tavLst>
                                    </p:anim>
                                    <p:anim calcmode="lin" valueType="num">
                                      <p:cBhvr additive="base">
                                        <p:cTn id="110" dur="500" fill="hold"/>
                                        <p:tgtEl>
                                          <p:spTgt spid="19484"/>
                                        </p:tgtEl>
                                        <p:attrNameLst>
                                          <p:attrName>ppt_y</p:attrName>
                                        </p:attrNameLst>
                                      </p:cBhvr>
                                      <p:tavLst>
                                        <p:tav tm="0">
                                          <p:val>
                                            <p:strVal val="#ppt_y"/>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19485"/>
                                        </p:tgtEl>
                                        <p:attrNameLst>
                                          <p:attrName>style.visibility</p:attrName>
                                        </p:attrNameLst>
                                      </p:cBhvr>
                                      <p:to>
                                        <p:strVal val="visible"/>
                                      </p:to>
                                    </p:set>
                                    <p:anim calcmode="lin" valueType="num">
                                      <p:cBhvr additive="base">
                                        <p:cTn id="115" dur="500" fill="hold"/>
                                        <p:tgtEl>
                                          <p:spTgt spid="19485"/>
                                        </p:tgtEl>
                                        <p:attrNameLst>
                                          <p:attrName>ppt_x</p:attrName>
                                        </p:attrNameLst>
                                      </p:cBhvr>
                                      <p:tavLst>
                                        <p:tav tm="0">
                                          <p:val>
                                            <p:strVal val="0-#ppt_w/2"/>
                                          </p:val>
                                        </p:tav>
                                        <p:tav tm="100000">
                                          <p:val>
                                            <p:strVal val="#ppt_x"/>
                                          </p:val>
                                        </p:tav>
                                      </p:tavLst>
                                    </p:anim>
                                    <p:anim calcmode="lin" valueType="num">
                                      <p:cBhvr additive="base">
                                        <p:cTn id="116" dur="500" fill="hold"/>
                                        <p:tgtEl>
                                          <p:spTgt spid="19485"/>
                                        </p:tgtEl>
                                        <p:attrNameLst>
                                          <p:attrName>ppt_y</p:attrName>
                                        </p:attrNameLst>
                                      </p:cBhvr>
                                      <p:tavLst>
                                        <p:tav tm="0">
                                          <p:val>
                                            <p:strVal val="#ppt_y"/>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19509"/>
                                        </p:tgtEl>
                                        <p:attrNameLst>
                                          <p:attrName>style.visibility</p:attrName>
                                        </p:attrNameLst>
                                      </p:cBhvr>
                                      <p:to>
                                        <p:strVal val="visible"/>
                                      </p:to>
                                    </p:set>
                                    <p:anim calcmode="lin" valueType="num">
                                      <p:cBhvr additive="base">
                                        <p:cTn id="121" dur="500" fill="hold"/>
                                        <p:tgtEl>
                                          <p:spTgt spid="19509"/>
                                        </p:tgtEl>
                                        <p:attrNameLst>
                                          <p:attrName>ppt_x</p:attrName>
                                        </p:attrNameLst>
                                      </p:cBhvr>
                                      <p:tavLst>
                                        <p:tav tm="0">
                                          <p:val>
                                            <p:strVal val="0-#ppt_w/2"/>
                                          </p:val>
                                        </p:tav>
                                        <p:tav tm="100000">
                                          <p:val>
                                            <p:strVal val="#ppt_x"/>
                                          </p:val>
                                        </p:tav>
                                      </p:tavLst>
                                    </p:anim>
                                    <p:anim calcmode="lin" valueType="num">
                                      <p:cBhvr additive="base">
                                        <p:cTn id="122" dur="500" fill="hold"/>
                                        <p:tgtEl>
                                          <p:spTgt spid="19509"/>
                                        </p:tgtEl>
                                        <p:attrNameLst>
                                          <p:attrName>ppt_y</p:attrName>
                                        </p:attrNameLst>
                                      </p:cBhvr>
                                      <p:tavLst>
                                        <p:tav tm="0">
                                          <p:val>
                                            <p:strVal val="#ppt_y"/>
                                          </p:val>
                                        </p:tav>
                                        <p:tav tm="100000">
                                          <p:val>
                                            <p:strVal val="#ppt_y"/>
                                          </p:val>
                                        </p:tav>
                                      </p:tavLst>
                                    </p:anim>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19514"/>
                                        </p:tgtEl>
                                        <p:attrNameLst>
                                          <p:attrName>style.visibility</p:attrName>
                                        </p:attrNameLst>
                                      </p:cBhvr>
                                      <p:to>
                                        <p:strVal val="visible"/>
                                      </p:to>
                                    </p:set>
                                    <p:anim calcmode="lin" valueType="num">
                                      <p:cBhvr additive="base">
                                        <p:cTn id="127" dur="500" fill="hold"/>
                                        <p:tgtEl>
                                          <p:spTgt spid="19514"/>
                                        </p:tgtEl>
                                        <p:attrNameLst>
                                          <p:attrName>ppt_x</p:attrName>
                                        </p:attrNameLst>
                                      </p:cBhvr>
                                      <p:tavLst>
                                        <p:tav tm="0">
                                          <p:val>
                                            <p:strVal val="0-#ppt_w/2"/>
                                          </p:val>
                                        </p:tav>
                                        <p:tav tm="100000">
                                          <p:val>
                                            <p:strVal val="#ppt_x"/>
                                          </p:val>
                                        </p:tav>
                                      </p:tavLst>
                                    </p:anim>
                                    <p:anim calcmode="lin" valueType="num">
                                      <p:cBhvr additive="base">
                                        <p:cTn id="128" dur="500" fill="hold"/>
                                        <p:tgtEl>
                                          <p:spTgt spid="195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autoUpdateAnimBg="0"/>
      <p:bldP spid="19460" grpId="0" animBg="1" autoUpdateAnimBg="0"/>
      <p:bldP spid="19461" grpId="0" animBg="1" autoUpdateAnimBg="0"/>
      <p:bldP spid="19462" grpId="0" animBg="1" autoUpdateAnimBg="0"/>
      <p:bldP spid="19463" grpId="0" animBg="1" autoUpdateAnimBg="0"/>
      <p:bldP spid="19464" grpId="0" animBg="1" autoUpdateAnimBg="0"/>
      <p:bldP spid="19465" grpId="0" animBg="1" autoUpdateAnimBg="0"/>
      <p:bldP spid="19466" grpId="0" animBg="1" autoUpdateAnimBg="0"/>
      <p:bldP spid="19475" grpId="0" animBg="1" autoUpdateAnimBg="0"/>
      <p:bldP spid="19476" grpId="0" animBg="1" autoUpdateAnimBg="0"/>
      <p:bldP spid="19480" grpId="0" animBg="1" autoUpdateAnimBg="0"/>
      <p:bldP spid="19481" grpId="0" animBg="1" autoUpdateAnimBg="0"/>
      <p:bldP spid="19482" grpId="0" animBg="1" autoUpdateAnimBg="0"/>
      <p:bldP spid="19484" grpId="0" animBg="1" autoUpdateAnimBg="0"/>
      <p:bldP spid="19485" grpId="0" animBg="1" autoUpdateAnimBg="0"/>
      <p:bldP spid="19494" grpId="0" animBg="1" autoUpdateAnimBg="0"/>
      <p:bldP spid="19496" grpId="0" animBg="1" autoUpdateAnimBg="0"/>
      <p:bldP spid="19498" grpId="0" animBg="1" autoUpdateAnimBg="0"/>
      <p:bldP spid="19500" grpId="0" animBg="1" autoUpdateAnimBg="0"/>
      <p:bldP spid="19509" grpId="0" animBg="1" autoUpdateAnimBg="0"/>
      <p:bldP spid="19514"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AutoShape 3">
            <a:extLst>
              <a:ext uri="{FF2B5EF4-FFF2-40B4-BE49-F238E27FC236}">
                <a16:creationId xmlns:a16="http://schemas.microsoft.com/office/drawing/2014/main" xmlns="" id="{F5D63C36-ACC9-4A79-B6A1-FC7C9EF1AD65}"/>
              </a:ext>
            </a:extLst>
          </p:cNvPr>
          <p:cNvSpPr>
            <a:spLocks noChangeArrowheads="1"/>
          </p:cNvSpPr>
          <p:nvPr/>
        </p:nvSpPr>
        <p:spPr bwMode="auto">
          <a:xfrm>
            <a:off x="2895600" y="228600"/>
            <a:ext cx="3124200" cy="457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dirty="0"/>
              <a:t>La défense 2-4</a:t>
            </a:r>
          </a:p>
        </p:txBody>
      </p:sp>
      <p:sp>
        <p:nvSpPr>
          <p:cNvPr id="18436" name="AutoShape 4">
            <a:extLst>
              <a:ext uri="{FF2B5EF4-FFF2-40B4-BE49-F238E27FC236}">
                <a16:creationId xmlns:a16="http://schemas.microsoft.com/office/drawing/2014/main" xmlns="" id="{2B840C82-3B2E-4620-A586-472E8BC2A6E1}"/>
              </a:ext>
            </a:extLst>
          </p:cNvPr>
          <p:cNvSpPr>
            <a:spLocks noChangeArrowheads="1"/>
          </p:cNvSpPr>
          <p:nvPr/>
        </p:nvSpPr>
        <p:spPr bwMode="auto">
          <a:xfrm>
            <a:off x="228600" y="1524000"/>
            <a:ext cx="1066800" cy="1600200"/>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Points</a:t>
            </a:r>
          </a:p>
          <a:p>
            <a:r>
              <a:rPr lang="fr-FR" altLang="fr-FR" sz="1600"/>
              <a:t>forts</a:t>
            </a:r>
          </a:p>
        </p:txBody>
      </p:sp>
      <p:sp>
        <p:nvSpPr>
          <p:cNvPr id="18437" name="AutoShape 5">
            <a:extLst>
              <a:ext uri="{FF2B5EF4-FFF2-40B4-BE49-F238E27FC236}">
                <a16:creationId xmlns:a16="http://schemas.microsoft.com/office/drawing/2014/main" xmlns="" id="{EF1C1ABF-B161-4258-A304-A0339D481656}"/>
              </a:ext>
            </a:extLst>
          </p:cNvPr>
          <p:cNvSpPr>
            <a:spLocks noChangeArrowheads="1"/>
          </p:cNvSpPr>
          <p:nvPr/>
        </p:nvSpPr>
        <p:spPr bwMode="auto">
          <a:xfrm>
            <a:off x="6477000" y="1295400"/>
            <a:ext cx="1066800" cy="1600200"/>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Points </a:t>
            </a:r>
          </a:p>
          <a:p>
            <a:r>
              <a:rPr lang="fr-FR" altLang="fr-FR" sz="1600"/>
              <a:t>faibles</a:t>
            </a:r>
          </a:p>
        </p:txBody>
      </p:sp>
      <p:sp>
        <p:nvSpPr>
          <p:cNvPr id="18438" name="AutoShape 6">
            <a:extLst>
              <a:ext uri="{FF2B5EF4-FFF2-40B4-BE49-F238E27FC236}">
                <a16:creationId xmlns:a16="http://schemas.microsoft.com/office/drawing/2014/main" xmlns="" id="{F3D29EF4-FE5A-4EBA-B972-850FB9BF5E65}"/>
              </a:ext>
            </a:extLst>
          </p:cNvPr>
          <p:cNvSpPr>
            <a:spLocks noChangeArrowheads="1"/>
          </p:cNvSpPr>
          <p:nvPr/>
        </p:nvSpPr>
        <p:spPr bwMode="auto">
          <a:xfrm>
            <a:off x="4038600" y="3962400"/>
            <a:ext cx="1524000" cy="1447800"/>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Comment</a:t>
            </a:r>
          </a:p>
          <a:p>
            <a:r>
              <a:rPr lang="fr-FR" altLang="fr-FR" sz="1600"/>
              <a:t>L’attaquer ?</a:t>
            </a:r>
          </a:p>
        </p:txBody>
      </p:sp>
      <p:sp>
        <p:nvSpPr>
          <p:cNvPr id="18439" name="Rectangle 7">
            <a:extLst>
              <a:ext uri="{FF2B5EF4-FFF2-40B4-BE49-F238E27FC236}">
                <a16:creationId xmlns:a16="http://schemas.microsoft.com/office/drawing/2014/main" xmlns="" id="{37FF9305-7F34-4641-8864-6F806DEFD138}"/>
              </a:ext>
            </a:extLst>
          </p:cNvPr>
          <p:cNvSpPr>
            <a:spLocks noChangeArrowheads="1"/>
          </p:cNvSpPr>
          <p:nvPr/>
        </p:nvSpPr>
        <p:spPr bwMode="auto">
          <a:xfrm>
            <a:off x="304800" y="533400"/>
            <a:ext cx="2362200" cy="6858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Rôle des joueurs hauts </a:t>
            </a:r>
          </a:p>
          <a:p>
            <a:r>
              <a:rPr lang="fr-FR" altLang="fr-FR" sz="1600"/>
              <a:t>gênant les arrières</a:t>
            </a:r>
          </a:p>
        </p:txBody>
      </p:sp>
      <p:sp>
        <p:nvSpPr>
          <p:cNvPr id="18440" name="Rectangle 8">
            <a:extLst>
              <a:ext uri="{FF2B5EF4-FFF2-40B4-BE49-F238E27FC236}">
                <a16:creationId xmlns:a16="http://schemas.microsoft.com/office/drawing/2014/main" xmlns="" id="{3B5C04DF-E590-4DD5-AB00-6CF52280C8C4}"/>
              </a:ext>
            </a:extLst>
          </p:cNvPr>
          <p:cNvSpPr>
            <a:spLocks noChangeArrowheads="1"/>
          </p:cNvSpPr>
          <p:nvPr/>
        </p:nvSpPr>
        <p:spPr bwMode="auto">
          <a:xfrm>
            <a:off x="1676400" y="1676400"/>
            <a:ext cx="2095500" cy="9144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dirty="0"/>
              <a:t>Rôle des</a:t>
            </a:r>
          </a:p>
          <a:p>
            <a:r>
              <a:rPr lang="fr-FR" altLang="fr-FR" sz="1600" dirty="0"/>
              <a:t> joueurs bas:</a:t>
            </a:r>
          </a:p>
          <a:p>
            <a:r>
              <a:rPr lang="fr-FR" altLang="fr-FR" sz="1600" dirty="0"/>
              <a:t>Couvrir/ protection du</a:t>
            </a:r>
          </a:p>
          <a:p>
            <a:r>
              <a:rPr lang="fr-FR" altLang="fr-FR" sz="1600" dirty="0"/>
              <a:t>Secteur central</a:t>
            </a:r>
          </a:p>
        </p:txBody>
      </p:sp>
      <p:sp>
        <p:nvSpPr>
          <p:cNvPr id="18441" name="Rectangle 9">
            <a:extLst>
              <a:ext uri="{FF2B5EF4-FFF2-40B4-BE49-F238E27FC236}">
                <a16:creationId xmlns:a16="http://schemas.microsoft.com/office/drawing/2014/main" xmlns="" id="{DA134BB1-FDBA-459B-B3AF-DCF87EEBB5C4}"/>
              </a:ext>
            </a:extLst>
          </p:cNvPr>
          <p:cNvSpPr>
            <a:spLocks noChangeArrowheads="1"/>
          </p:cNvSpPr>
          <p:nvPr/>
        </p:nvSpPr>
        <p:spPr bwMode="auto">
          <a:xfrm>
            <a:off x="304800" y="3352800"/>
            <a:ext cx="1600200" cy="3048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Défense de  zone</a:t>
            </a:r>
          </a:p>
        </p:txBody>
      </p:sp>
      <p:cxnSp>
        <p:nvCxnSpPr>
          <p:cNvPr id="18443" name="AutoShape 11">
            <a:extLst>
              <a:ext uri="{FF2B5EF4-FFF2-40B4-BE49-F238E27FC236}">
                <a16:creationId xmlns:a16="http://schemas.microsoft.com/office/drawing/2014/main" xmlns="" id="{215B468B-DC29-4488-A78A-EA7E4F542C00}"/>
              </a:ext>
            </a:extLst>
          </p:cNvPr>
          <p:cNvCxnSpPr>
            <a:cxnSpLocks noChangeShapeType="1"/>
            <a:stCxn id="18436" idx="3"/>
            <a:endCxn id="18440" idx="1"/>
          </p:cNvCxnSpPr>
          <p:nvPr/>
        </p:nvCxnSpPr>
        <p:spPr bwMode="auto">
          <a:xfrm flipV="1">
            <a:off x="1295400" y="2133600"/>
            <a:ext cx="381000" cy="374968"/>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44" name="AutoShape 12">
            <a:extLst>
              <a:ext uri="{FF2B5EF4-FFF2-40B4-BE49-F238E27FC236}">
                <a16:creationId xmlns:a16="http://schemas.microsoft.com/office/drawing/2014/main" xmlns="" id="{CE60A449-1A00-4B65-9902-76157FD35094}"/>
              </a:ext>
            </a:extLst>
          </p:cNvPr>
          <p:cNvCxnSpPr>
            <a:cxnSpLocks noChangeShapeType="1"/>
            <a:stCxn id="18436" idx="2"/>
            <a:endCxn id="18441" idx="0"/>
          </p:cNvCxnSpPr>
          <p:nvPr/>
        </p:nvCxnSpPr>
        <p:spPr bwMode="auto">
          <a:xfrm>
            <a:off x="647700" y="3124200"/>
            <a:ext cx="457200" cy="2286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45" name="Rectangle 13">
            <a:extLst>
              <a:ext uri="{FF2B5EF4-FFF2-40B4-BE49-F238E27FC236}">
                <a16:creationId xmlns:a16="http://schemas.microsoft.com/office/drawing/2014/main" xmlns="" id="{E2F00939-1EA1-4480-8286-E116EB2241DC}"/>
              </a:ext>
            </a:extLst>
          </p:cNvPr>
          <p:cNvSpPr>
            <a:spLocks noChangeArrowheads="1"/>
          </p:cNvSpPr>
          <p:nvPr/>
        </p:nvSpPr>
        <p:spPr bwMode="auto">
          <a:xfrm>
            <a:off x="4724400" y="914400"/>
            <a:ext cx="1295400" cy="6096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L’externe: </a:t>
            </a:r>
          </a:p>
          <a:p>
            <a:r>
              <a:rPr lang="fr-FR" altLang="fr-FR" sz="1600"/>
              <a:t>écartement</a:t>
            </a:r>
          </a:p>
        </p:txBody>
      </p:sp>
      <p:sp>
        <p:nvSpPr>
          <p:cNvPr id="18446" name="Rectangle 14">
            <a:extLst>
              <a:ext uri="{FF2B5EF4-FFF2-40B4-BE49-F238E27FC236}">
                <a16:creationId xmlns:a16="http://schemas.microsoft.com/office/drawing/2014/main" xmlns="" id="{ACF0B612-EDE3-4056-A93C-DEFEA9E3B04F}"/>
              </a:ext>
            </a:extLst>
          </p:cNvPr>
          <p:cNvSpPr>
            <a:spLocks noChangeArrowheads="1"/>
          </p:cNvSpPr>
          <p:nvPr/>
        </p:nvSpPr>
        <p:spPr bwMode="auto">
          <a:xfrm>
            <a:off x="7086600" y="457200"/>
            <a:ext cx="1447800" cy="5334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Le jeu</a:t>
            </a:r>
          </a:p>
          <a:p>
            <a:r>
              <a:rPr lang="fr-FR" altLang="fr-FR" sz="1600"/>
              <a:t>Dans les couloirs</a:t>
            </a:r>
          </a:p>
        </p:txBody>
      </p:sp>
      <p:sp>
        <p:nvSpPr>
          <p:cNvPr id="18447" name="Rectangle 15">
            <a:extLst>
              <a:ext uri="{FF2B5EF4-FFF2-40B4-BE49-F238E27FC236}">
                <a16:creationId xmlns:a16="http://schemas.microsoft.com/office/drawing/2014/main" xmlns="" id="{42843054-48EC-48C1-BCE4-C545B84979AE}"/>
              </a:ext>
            </a:extLst>
          </p:cNvPr>
          <p:cNvSpPr>
            <a:spLocks noChangeArrowheads="1"/>
          </p:cNvSpPr>
          <p:nvPr/>
        </p:nvSpPr>
        <p:spPr bwMode="auto">
          <a:xfrm>
            <a:off x="4495800" y="2209800"/>
            <a:ext cx="1600200" cy="3048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Usure des arr. Lat</a:t>
            </a:r>
          </a:p>
        </p:txBody>
      </p:sp>
      <p:sp>
        <p:nvSpPr>
          <p:cNvPr id="18448" name="Rectangle 16">
            <a:extLst>
              <a:ext uri="{FF2B5EF4-FFF2-40B4-BE49-F238E27FC236}">
                <a16:creationId xmlns:a16="http://schemas.microsoft.com/office/drawing/2014/main" xmlns="" id="{DA36F243-9B34-4FBB-BCEF-90178F142CE9}"/>
              </a:ext>
            </a:extLst>
          </p:cNvPr>
          <p:cNvSpPr>
            <a:spLocks noChangeArrowheads="1"/>
          </p:cNvSpPr>
          <p:nvPr/>
        </p:nvSpPr>
        <p:spPr bwMode="auto">
          <a:xfrm>
            <a:off x="7543800" y="2743200"/>
            <a:ext cx="1066800" cy="2286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DC créateur</a:t>
            </a:r>
          </a:p>
        </p:txBody>
      </p:sp>
      <p:cxnSp>
        <p:nvCxnSpPr>
          <p:cNvPr id="18449" name="AutoShape 17">
            <a:extLst>
              <a:ext uri="{FF2B5EF4-FFF2-40B4-BE49-F238E27FC236}">
                <a16:creationId xmlns:a16="http://schemas.microsoft.com/office/drawing/2014/main" xmlns="" id="{04208FE0-C81F-4E04-B45E-070A851BDFB5}"/>
              </a:ext>
            </a:extLst>
          </p:cNvPr>
          <p:cNvCxnSpPr>
            <a:cxnSpLocks noChangeShapeType="1"/>
            <a:stCxn id="18437" idx="1"/>
            <a:endCxn id="18447" idx="0"/>
          </p:cNvCxnSpPr>
          <p:nvPr/>
        </p:nvCxnSpPr>
        <p:spPr bwMode="auto">
          <a:xfrm flipH="1">
            <a:off x="5295900" y="1933575"/>
            <a:ext cx="1181100" cy="276225"/>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0" name="AutoShape 18">
            <a:extLst>
              <a:ext uri="{FF2B5EF4-FFF2-40B4-BE49-F238E27FC236}">
                <a16:creationId xmlns:a16="http://schemas.microsoft.com/office/drawing/2014/main" xmlns="" id="{A17E06D3-17DF-41A2-B0D6-CF06B706C67D}"/>
              </a:ext>
            </a:extLst>
          </p:cNvPr>
          <p:cNvCxnSpPr>
            <a:cxnSpLocks noChangeShapeType="1"/>
            <a:stCxn id="18437" idx="0"/>
            <a:endCxn id="18445" idx="3"/>
          </p:cNvCxnSpPr>
          <p:nvPr/>
        </p:nvCxnSpPr>
        <p:spPr bwMode="auto">
          <a:xfrm flipH="1" flipV="1">
            <a:off x="6019800" y="1219200"/>
            <a:ext cx="1174750" cy="762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1" name="AutoShape 19">
            <a:extLst>
              <a:ext uri="{FF2B5EF4-FFF2-40B4-BE49-F238E27FC236}">
                <a16:creationId xmlns:a16="http://schemas.microsoft.com/office/drawing/2014/main" xmlns="" id="{EF79885F-9664-4D5F-B731-2C8DCED4FE33}"/>
              </a:ext>
            </a:extLst>
          </p:cNvPr>
          <p:cNvCxnSpPr>
            <a:cxnSpLocks noChangeShapeType="1"/>
            <a:stCxn id="18437" idx="3"/>
            <a:endCxn id="18446" idx="2"/>
          </p:cNvCxnSpPr>
          <p:nvPr/>
        </p:nvCxnSpPr>
        <p:spPr bwMode="auto">
          <a:xfrm flipV="1">
            <a:off x="7543800" y="990600"/>
            <a:ext cx="266700" cy="12890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3" name="AutoShape 21">
            <a:extLst>
              <a:ext uri="{FF2B5EF4-FFF2-40B4-BE49-F238E27FC236}">
                <a16:creationId xmlns:a16="http://schemas.microsoft.com/office/drawing/2014/main" xmlns="" id="{76010889-001E-4A77-B7C4-A0A62708B754}"/>
              </a:ext>
            </a:extLst>
          </p:cNvPr>
          <p:cNvCxnSpPr>
            <a:cxnSpLocks noChangeShapeType="1"/>
            <a:stCxn id="18437" idx="2"/>
            <a:endCxn id="18448" idx="1"/>
          </p:cNvCxnSpPr>
          <p:nvPr/>
        </p:nvCxnSpPr>
        <p:spPr bwMode="auto">
          <a:xfrm flipV="1">
            <a:off x="6896100" y="2857500"/>
            <a:ext cx="647700" cy="381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54" name="Rectangle 22">
            <a:extLst>
              <a:ext uri="{FF2B5EF4-FFF2-40B4-BE49-F238E27FC236}">
                <a16:creationId xmlns:a16="http://schemas.microsoft.com/office/drawing/2014/main" xmlns="" id="{A0FA801B-981A-4FB3-B57D-D1621848E5B7}"/>
              </a:ext>
            </a:extLst>
          </p:cNvPr>
          <p:cNvSpPr>
            <a:spLocks noChangeArrowheads="1"/>
          </p:cNvSpPr>
          <p:nvPr/>
        </p:nvSpPr>
        <p:spPr bwMode="auto">
          <a:xfrm>
            <a:off x="2667000" y="3505200"/>
            <a:ext cx="12954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Jouer autour :</a:t>
            </a:r>
          </a:p>
          <a:p>
            <a:r>
              <a:rPr lang="fr-FR" altLang="fr-FR" sz="1600"/>
              <a:t>encercler</a:t>
            </a:r>
          </a:p>
        </p:txBody>
      </p:sp>
      <p:sp>
        <p:nvSpPr>
          <p:cNvPr id="18455" name="Rectangle 23">
            <a:extLst>
              <a:ext uri="{FF2B5EF4-FFF2-40B4-BE49-F238E27FC236}">
                <a16:creationId xmlns:a16="http://schemas.microsoft.com/office/drawing/2014/main" xmlns="" id="{11DFB19C-1D96-4A03-9BB8-DB4BC5015961}"/>
              </a:ext>
            </a:extLst>
          </p:cNvPr>
          <p:cNvSpPr>
            <a:spLocks noChangeArrowheads="1"/>
          </p:cNvSpPr>
          <p:nvPr/>
        </p:nvSpPr>
        <p:spPr bwMode="auto">
          <a:xfrm>
            <a:off x="1143000" y="4267200"/>
            <a:ext cx="1066800" cy="609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Jeu du DC</a:t>
            </a:r>
          </a:p>
        </p:txBody>
      </p:sp>
      <p:sp>
        <p:nvSpPr>
          <p:cNvPr id="18456" name="Rectangle 24">
            <a:extLst>
              <a:ext uri="{FF2B5EF4-FFF2-40B4-BE49-F238E27FC236}">
                <a16:creationId xmlns:a16="http://schemas.microsoft.com/office/drawing/2014/main" xmlns="" id="{161F0348-6823-4D1E-8BA2-A9441FD714B3}"/>
              </a:ext>
            </a:extLst>
          </p:cNvPr>
          <p:cNvSpPr>
            <a:spLocks noChangeArrowheads="1"/>
          </p:cNvSpPr>
          <p:nvPr/>
        </p:nvSpPr>
        <p:spPr bwMode="auto">
          <a:xfrm>
            <a:off x="304800" y="5410200"/>
            <a:ext cx="4800600" cy="1143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457200" indent="-457200" algn="l">
              <a:defRPr sz="2400">
                <a:solidFill>
                  <a:schemeClr val="tx1"/>
                </a:solidFill>
                <a:latin typeface="Times New Roman" panose="02020603050405020304" pitchFamily="18" charset="0"/>
              </a:defRPr>
            </a:lvl1pPr>
            <a:lvl2pPr marL="914400" indent="-457200" algn="l">
              <a:defRPr sz="2400">
                <a:solidFill>
                  <a:schemeClr val="tx1"/>
                </a:solidFill>
                <a:latin typeface="Times New Roman" panose="02020603050405020304" pitchFamily="18" charset="0"/>
              </a:defRPr>
            </a:lvl2pPr>
            <a:lvl3pPr marL="1371600" indent="-457200" algn="l">
              <a:defRPr sz="2400">
                <a:solidFill>
                  <a:schemeClr val="tx1"/>
                </a:solidFill>
                <a:latin typeface="Times New Roman" panose="02020603050405020304" pitchFamily="18" charset="0"/>
              </a:defRPr>
            </a:lvl3pPr>
            <a:lvl4pPr marL="1828800" indent="-457200" algn="l">
              <a:defRPr sz="2400">
                <a:solidFill>
                  <a:schemeClr val="tx1"/>
                </a:solidFill>
                <a:latin typeface="Times New Roman" panose="02020603050405020304" pitchFamily="18" charset="0"/>
              </a:defRPr>
            </a:lvl4pPr>
            <a:lvl5pPr marL="2286000" indent="-457200" algn="l">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lgn="ctr"/>
            <a:r>
              <a:rPr lang="fr-FR" altLang="fr-FR" sz="1600"/>
              <a:t>Jeu dans l’externe trouver des solution  </a:t>
            </a:r>
          </a:p>
          <a:p>
            <a:pPr algn="ctr"/>
            <a:r>
              <a:rPr lang="fr-FR" altLang="fr-FR" sz="1600"/>
              <a:t>à 2 Contre 3 après avoir mis la balle dans le </a:t>
            </a:r>
          </a:p>
          <a:p>
            <a:pPr algn="ctr"/>
            <a:r>
              <a:rPr lang="fr-FR" altLang="fr-FR" sz="1600"/>
              <a:t>Dos de la ligne haute</a:t>
            </a:r>
          </a:p>
          <a:p>
            <a:pPr algn="ctr"/>
            <a:r>
              <a:rPr lang="fr-FR" altLang="fr-FR" sz="1600"/>
              <a:t> (tir ou décaler sur l’aile ,ou jeu avec le pivot )</a:t>
            </a:r>
          </a:p>
        </p:txBody>
      </p:sp>
      <p:sp>
        <p:nvSpPr>
          <p:cNvPr id="18458" name="Rectangle 26">
            <a:extLst>
              <a:ext uri="{FF2B5EF4-FFF2-40B4-BE49-F238E27FC236}">
                <a16:creationId xmlns:a16="http://schemas.microsoft.com/office/drawing/2014/main" xmlns="" id="{F4E6649B-4165-4CCB-AA34-B5E9FA9B82EF}"/>
              </a:ext>
            </a:extLst>
          </p:cNvPr>
          <p:cNvSpPr>
            <a:spLocks noChangeArrowheads="1"/>
          </p:cNvSpPr>
          <p:nvPr/>
        </p:nvSpPr>
        <p:spPr bwMode="auto">
          <a:xfrm>
            <a:off x="5867400" y="5486400"/>
            <a:ext cx="29718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Fixer la ligne haute </a:t>
            </a:r>
          </a:p>
          <a:p>
            <a:r>
              <a:rPr lang="fr-FR" altLang="fr-FR" sz="1600"/>
              <a:t>Dans l’externe jouer à l’opposé</a:t>
            </a:r>
          </a:p>
        </p:txBody>
      </p:sp>
      <p:sp>
        <p:nvSpPr>
          <p:cNvPr id="18459" name="Rectangle 27">
            <a:extLst>
              <a:ext uri="{FF2B5EF4-FFF2-40B4-BE49-F238E27FC236}">
                <a16:creationId xmlns:a16="http://schemas.microsoft.com/office/drawing/2014/main" xmlns="" id="{9E0C6A27-7304-4A37-88D1-A11FEF867CD3}"/>
              </a:ext>
            </a:extLst>
          </p:cNvPr>
          <p:cNvSpPr>
            <a:spLocks noChangeArrowheads="1"/>
          </p:cNvSpPr>
          <p:nvPr/>
        </p:nvSpPr>
        <p:spPr bwMode="auto">
          <a:xfrm>
            <a:off x="5943600" y="4343400"/>
            <a:ext cx="29718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Enchaînements</a:t>
            </a:r>
          </a:p>
          <a:p>
            <a:r>
              <a:rPr lang="fr-FR" altLang="fr-FR" sz="1600"/>
              <a:t>dans le  réseau d’échange </a:t>
            </a:r>
          </a:p>
        </p:txBody>
      </p:sp>
      <p:cxnSp>
        <p:nvCxnSpPr>
          <p:cNvPr id="18460" name="AutoShape 28">
            <a:extLst>
              <a:ext uri="{FF2B5EF4-FFF2-40B4-BE49-F238E27FC236}">
                <a16:creationId xmlns:a16="http://schemas.microsoft.com/office/drawing/2014/main" xmlns="" id="{3C5BB03C-E11B-4530-8C61-66CF8A157862}"/>
              </a:ext>
            </a:extLst>
          </p:cNvPr>
          <p:cNvCxnSpPr>
            <a:cxnSpLocks noChangeShapeType="1"/>
            <a:stCxn id="18438" idx="1"/>
            <a:endCxn id="18454" idx="2"/>
          </p:cNvCxnSpPr>
          <p:nvPr/>
        </p:nvCxnSpPr>
        <p:spPr bwMode="auto">
          <a:xfrm flipH="1" flipV="1">
            <a:off x="3314700" y="3962400"/>
            <a:ext cx="723900" cy="5778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65" name="AutoShape 33">
            <a:extLst>
              <a:ext uri="{FF2B5EF4-FFF2-40B4-BE49-F238E27FC236}">
                <a16:creationId xmlns:a16="http://schemas.microsoft.com/office/drawing/2014/main" xmlns="" id="{2D78FEDB-9DAA-4B21-884A-27A768355E5D}"/>
              </a:ext>
            </a:extLst>
          </p:cNvPr>
          <p:cNvCxnSpPr>
            <a:cxnSpLocks noChangeShapeType="1"/>
            <a:stCxn id="18438" idx="3"/>
            <a:endCxn id="18459" idx="1"/>
          </p:cNvCxnSpPr>
          <p:nvPr/>
        </p:nvCxnSpPr>
        <p:spPr bwMode="auto">
          <a:xfrm flipV="1">
            <a:off x="5562600" y="4610100"/>
            <a:ext cx="381000" cy="242888"/>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66" name="Rectangle 34">
            <a:extLst>
              <a:ext uri="{FF2B5EF4-FFF2-40B4-BE49-F238E27FC236}">
                <a16:creationId xmlns:a16="http://schemas.microsoft.com/office/drawing/2014/main" xmlns="" id="{75309AA5-FB04-462F-94F3-0F32BB2EE94D}"/>
              </a:ext>
            </a:extLst>
          </p:cNvPr>
          <p:cNvSpPr>
            <a:spLocks noChangeArrowheads="1"/>
          </p:cNvSpPr>
          <p:nvPr/>
        </p:nvSpPr>
        <p:spPr bwMode="auto">
          <a:xfrm>
            <a:off x="7924800" y="1524000"/>
            <a:ext cx="914400" cy="457200"/>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Le jeu du </a:t>
            </a:r>
          </a:p>
          <a:p>
            <a:r>
              <a:rPr lang="fr-FR" altLang="fr-FR" sz="1600"/>
              <a:t>pivot</a:t>
            </a:r>
          </a:p>
        </p:txBody>
      </p:sp>
      <p:cxnSp>
        <p:nvCxnSpPr>
          <p:cNvPr id="18467" name="AutoShape 35">
            <a:extLst>
              <a:ext uri="{FF2B5EF4-FFF2-40B4-BE49-F238E27FC236}">
                <a16:creationId xmlns:a16="http://schemas.microsoft.com/office/drawing/2014/main" xmlns="" id="{359EFC6C-0806-4F12-87B4-DEC98C00F4E5}"/>
              </a:ext>
            </a:extLst>
          </p:cNvPr>
          <p:cNvCxnSpPr>
            <a:cxnSpLocks noChangeShapeType="1"/>
            <a:stCxn id="18437" idx="3"/>
            <a:endCxn id="18466" idx="1"/>
          </p:cNvCxnSpPr>
          <p:nvPr/>
        </p:nvCxnSpPr>
        <p:spPr bwMode="auto">
          <a:xfrm flipV="1">
            <a:off x="7543800" y="1752600"/>
            <a:ext cx="381000" cy="5270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68" name="AutoShape 36">
            <a:extLst>
              <a:ext uri="{FF2B5EF4-FFF2-40B4-BE49-F238E27FC236}">
                <a16:creationId xmlns:a16="http://schemas.microsoft.com/office/drawing/2014/main" xmlns="" id="{FBDBE36B-B8FD-43C3-9456-26B36752F075}"/>
              </a:ext>
            </a:extLst>
          </p:cNvPr>
          <p:cNvCxnSpPr>
            <a:cxnSpLocks noChangeShapeType="1"/>
            <a:stCxn id="18436" idx="0"/>
            <a:endCxn id="18439" idx="2"/>
          </p:cNvCxnSpPr>
          <p:nvPr/>
        </p:nvCxnSpPr>
        <p:spPr bwMode="auto">
          <a:xfrm flipV="1">
            <a:off x="946150" y="1219200"/>
            <a:ext cx="539750" cy="3048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69" name="Rectangle 37">
            <a:extLst>
              <a:ext uri="{FF2B5EF4-FFF2-40B4-BE49-F238E27FC236}">
                <a16:creationId xmlns:a16="http://schemas.microsoft.com/office/drawing/2014/main" xmlns="" id="{EABC2533-FBC5-4BB0-B35C-10D08C0FBADA}"/>
              </a:ext>
            </a:extLst>
          </p:cNvPr>
          <p:cNvSpPr>
            <a:spLocks noChangeArrowheads="1"/>
          </p:cNvSpPr>
          <p:nvPr/>
        </p:nvSpPr>
        <p:spPr bwMode="auto">
          <a:xfrm>
            <a:off x="5410200" y="3429000"/>
            <a:ext cx="1752600" cy="228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r-FR" altLang="fr-FR" sz="1600"/>
              <a:t>Excentrer les n°2</a:t>
            </a:r>
          </a:p>
        </p:txBody>
      </p:sp>
      <p:cxnSp>
        <p:nvCxnSpPr>
          <p:cNvPr id="18471" name="AutoShape 39">
            <a:extLst>
              <a:ext uri="{FF2B5EF4-FFF2-40B4-BE49-F238E27FC236}">
                <a16:creationId xmlns:a16="http://schemas.microsoft.com/office/drawing/2014/main" xmlns="" id="{5DF7D7C9-3C4F-4EAE-B950-518585C53DFF}"/>
              </a:ext>
            </a:extLst>
          </p:cNvPr>
          <p:cNvCxnSpPr>
            <a:cxnSpLocks noChangeShapeType="1"/>
            <a:stCxn id="18438" idx="0"/>
            <a:endCxn id="18469" idx="2"/>
          </p:cNvCxnSpPr>
          <p:nvPr/>
        </p:nvCxnSpPr>
        <p:spPr bwMode="auto">
          <a:xfrm flipV="1">
            <a:off x="5062538" y="3657600"/>
            <a:ext cx="1223962" cy="3048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72" name="AutoShape 40">
            <a:extLst>
              <a:ext uri="{FF2B5EF4-FFF2-40B4-BE49-F238E27FC236}">
                <a16:creationId xmlns:a16="http://schemas.microsoft.com/office/drawing/2014/main" xmlns="" id="{67C92BEA-2A58-402B-9F3F-1CB6198B1AC0}"/>
              </a:ext>
            </a:extLst>
          </p:cNvPr>
          <p:cNvCxnSpPr>
            <a:cxnSpLocks noChangeShapeType="1"/>
            <a:stCxn id="18438" idx="3"/>
            <a:endCxn id="18458" idx="1"/>
          </p:cNvCxnSpPr>
          <p:nvPr/>
        </p:nvCxnSpPr>
        <p:spPr bwMode="auto">
          <a:xfrm>
            <a:off x="5562600" y="4852988"/>
            <a:ext cx="304800" cy="862012"/>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74" name="AutoShape 42">
            <a:extLst>
              <a:ext uri="{FF2B5EF4-FFF2-40B4-BE49-F238E27FC236}">
                <a16:creationId xmlns:a16="http://schemas.microsoft.com/office/drawing/2014/main" xmlns="" id="{224EB9AD-CF67-4F21-8537-9C67714B3513}"/>
              </a:ext>
            </a:extLst>
          </p:cNvPr>
          <p:cNvCxnSpPr>
            <a:cxnSpLocks noChangeShapeType="1"/>
            <a:stCxn id="18438" idx="1"/>
            <a:endCxn id="18456" idx="0"/>
          </p:cNvCxnSpPr>
          <p:nvPr/>
        </p:nvCxnSpPr>
        <p:spPr bwMode="auto">
          <a:xfrm flipH="1">
            <a:off x="2705100" y="4540250"/>
            <a:ext cx="1333500" cy="8699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75" name="AutoShape 43">
            <a:extLst>
              <a:ext uri="{FF2B5EF4-FFF2-40B4-BE49-F238E27FC236}">
                <a16:creationId xmlns:a16="http://schemas.microsoft.com/office/drawing/2014/main" xmlns="" id="{2A0CC5F1-7B56-4233-AFBD-71818AA9EC40}"/>
              </a:ext>
            </a:extLst>
          </p:cNvPr>
          <p:cNvCxnSpPr>
            <a:cxnSpLocks noChangeShapeType="1"/>
            <a:stCxn id="18438" idx="1"/>
            <a:endCxn id="18455" idx="3"/>
          </p:cNvCxnSpPr>
          <p:nvPr/>
        </p:nvCxnSpPr>
        <p:spPr bwMode="auto">
          <a:xfrm flipH="1">
            <a:off x="2209800" y="4540250"/>
            <a:ext cx="1828800" cy="3175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additive="base">
                                        <p:cTn id="7" dur="500" fill="hold"/>
                                        <p:tgtEl>
                                          <p:spTgt spid="18436"/>
                                        </p:tgtEl>
                                        <p:attrNameLst>
                                          <p:attrName>ppt_x</p:attrName>
                                        </p:attrNameLst>
                                      </p:cBhvr>
                                      <p:tavLst>
                                        <p:tav tm="0">
                                          <p:val>
                                            <p:strVal val="0-#ppt_w/2"/>
                                          </p:val>
                                        </p:tav>
                                        <p:tav tm="100000">
                                          <p:val>
                                            <p:strVal val="#ppt_x"/>
                                          </p:val>
                                        </p:tav>
                                      </p:tavLst>
                                    </p:anim>
                                    <p:anim calcmode="lin" valueType="num">
                                      <p:cBhvr additive="base">
                                        <p:cTn id="8" dur="500" fill="hold"/>
                                        <p:tgtEl>
                                          <p:spTgt spid="1843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439"/>
                                        </p:tgtEl>
                                        <p:attrNameLst>
                                          <p:attrName>style.visibility</p:attrName>
                                        </p:attrNameLst>
                                      </p:cBhvr>
                                      <p:to>
                                        <p:strVal val="visible"/>
                                      </p:to>
                                    </p:set>
                                    <p:anim calcmode="lin" valueType="num">
                                      <p:cBhvr additive="base">
                                        <p:cTn id="13" dur="500" fill="hold"/>
                                        <p:tgtEl>
                                          <p:spTgt spid="18439"/>
                                        </p:tgtEl>
                                        <p:attrNameLst>
                                          <p:attrName>ppt_x</p:attrName>
                                        </p:attrNameLst>
                                      </p:cBhvr>
                                      <p:tavLst>
                                        <p:tav tm="0">
                                          <p:val>
                                            <p:strVal val="0-#ppt_w/2"/>
                                          </p:val>
                                        </p:tav>
                                        <p:tav tm="100000">
                                          <p:val>
                                            <p:strVal val="#ppt_x"/>
                                          </p:val>
                                        </p:tav>
                                      </p:tavLst>
                                    </p:anim>
                                    <p:anim calcmode="lin" valueType="num">
                                      <p:cBhvr additive="base">
                                        <p:cTn id="14" dur="500" fill="hold"/>
                                        <p:tgtEl>
                                          <p:spTgt spid="1843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440"/>
                                        </p:tgtEl>
                                        <p:attrNameLst>
                                          <p:attrName>style.visibility</p:attrName>
                                        </p:attrNameLst>
                                      </p:cBhvr>
                                      <p:to>
                                        <p:strVal val="visible"/>
                                      </p:to>
                                    </p:set>
                                    <p:anim calcmode="lin" valueType="num">
                                      <p:cBhvr additive="base">
                                        <p:cTn id="19" dur="500" fill="hold"/>
                                        <p:tgtEl>
                                          <p:spTgt spid="18440"/>
                                        </p:tgtEl>
                                        <p:attrNameLst>
                                          <p:attrName>ppt_x</p:attrName>
                                        </p:attrNameLst>
                                      </p:cBhvr>
                                      <p:tavLst>
                                        <p:tav tm="0">
                                          <p:val>
                                            <p:strVal val="0-#ppt_w/2"/>
                                          </p:val>
                                        </p:tav>
                                        <p:tav tm="100000">
                                          <p:val>
                                            <p:strVal val="#ppt_x"/>
                                          </p:val>
                                        </p:tav>
                                      </p:tavLst>
                                    </p:anim>
                                    <p:anim calcmode="lin" valueType="num">
                                      <p:cBhvr additive="base">
                                        <p:cTn id="20" dur="500" fill="hold"/>
                                        <p:tgtEl>
                                          <p:spTgt spid="1844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8441"/>
                                        </p:tgtEl>
                                        <p:attrNameLst>
                                          <p:attrName>style.visibility</p:attrName>
                                        </p:attrNameLst>
                                      </p:cBhvr>
                                      <p:to>
                                        <p:strVal val="visible"/>
                                      </p:to>
                                    </p:set>
                                    <p:anim calcmode="lin" valueType="num">
                                      <p:cBhvr additive="base">
                                        <p:cTn id="25" dur="500" fill="hold"/>
                                        <p:tgtEl>
                                          <p:spTgt spid="18441"/>
                                        </p:tgtEl>
                                        <p:attrNameLst>
                                          <p:attrName>ppt_x</p:attrName>
                                        </p:attrNameLst>
                                      </p:cBhvr>
                                      <p:tavLst>
                                        <p:tav tm="0">
                                          <p:val>
                                            <p:strVal val="0-#ppt_w/2"/>
                                          </p:val>
                                        </p:tav>
                                        <p:tav tm="100000">
                                          <p:val>
                                            <p:strVal val="#ppt_x"/>
                                          </p:val>
                                        </p:tav>
                                      </p:tavLst>
                                    </p:anim>
                                    <p:anim calcmode="lin" valueType="num">
                                      <p:cBhvr additive="base">
                                        <p:cTn id="26" dur="500" fill="hold"/>
                                        <p:tgtEl>
                                          <p:spTgt spid="1844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8437"/>
                                        </p:tgtEl>
                                        <p:attrNameLst>
                                          <p:attrName>style.visibility</p:attrName>
                                        </p:attrNameLst>
                                      </p:cBhvr>
                                      <p:to>
                                        <p:strVal val="visible"/>
                                      </p:to>
                                    </p:set>
                                    <p:anim calcmode="lin" valueType="num">
                                      <p:cBhvr additive="base">
                                        <p:cTn id="31" dur="500" fill="hold"/>
                                        <p:tgtEl>
                                          <p:spTgt spid="18437"/>
                                        </p:tgtEl>
                                        <p:attrNameLst>
                                          <p:attrName>ppt_x</p:attrName>
                                        </p:attrNameLst>
                                      </p:cBhvr>
                                      <p:tavLst>
                                        <p:tav tm="0">
                                          <p:val>
                                            <p:strVal val="0-#ppt_w/2"/>
                                          </p:val>
                                        </p:tav>
                                        <p:tav tm="100000">
                                          <p:val>
                                            <p:strVal val="#ppt_x"/>
                                          </p:val>
                                        </p:tav>
                                      </p:tavLst>
                                    </p:anim>
                                    <p:anim calcmode="lin" valueType="num">
                                      <p:cBhvr additive="base">
                                        <p:cTn id="32" dur="500" fill="hold"/>
                                        <p:tgtEl>
                                          <p:spTgt spid="1843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8445"/>
                                        </p:tgtEl>
                                        <p:attrNameLst>
                                          <p:attrName>style.visibility</p:attrName>
                                        </p:attrNameLst>
                                      </p:cBhvr>
                                      <p:to>
                                        <p:strVal val="visible"/>
                                      </p:to>
                                    </p:set>
                                    <p:anim calcmode="lin" valueType="num">
                                      <p:cBhvr additive="base">
                                        <p:cTn id="37" dur="500" fill="hold"/>
                                        <p:tgtEl>
                                          <p:spTgt spid="18445"/>
                                        </p:tgtEl>
                                        <p:attrNameLst>
                                          <p:attrName>ppt_x</p:attrName>
                                        </p:attrNameLst>
                                      </p:cBhvr>
                                      <p:tavLst>
                                        <p:tav tm="0">
                                          <p:val>
                                            <p:strVal val="0-#ppt_w/2"/>
                                          </p:val>
                                        </p:tav>
                                        <p:tav tm="100000">
                                          <p:val>
                                            <p:strVal val="#ppt_x"/>
                                          </p:val>
                                        </p:tav>
                                      </p:tavLst>
                                    </p:anim>
                                    <p:anim calcmode="lin" valueType="num">
                                      <p:cBhvr additive="base">
                                        <p:cTn id="38" dur="500" fill="hold"/>
                                        <p:tgtEl>
                                          <p:spTgt spid="18445"/>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8446"/>
                                        </p:tgtEl>
                                        <p:attrNameLst>
                                          <p:attrName>style.visibility</p:attrName>
                                        </p:attrNameLst>
                                      </p:cBhvr>
                                      <p:to>
                                        <p:strVal val="visible"/>
                                      </p:to>
                                    </p:set>
                                    <p:anim calcmode="lin" valueType="num">
                                      <p:cBhvr additive="base">
                                        <p:cTn id="43" dur="500" fill="hold"/>
                                        <p:tgtEl>
                                          <p:spTgt spid="18446"/>
                                        </p:tgtEl>
                                        <p:attrNameLst>
                                          <p:attrName>ppt_x</p:attrName>
                                        </p:attrNameLst>
                                      </p:cBhvr>
                                      <p:tavLst>
                                        <p:tav tm="0">
                                          <p:val>
                                            <p:strVal val="0-#ppt_w/2"/>
                                          </p:val>
                                        </p:tav>
                                        <p:tav tm="100000">
                                          <p:val>
                                            <p:strVal val="#ppt_x"/>
                                          </p:val>
                                        </p:tav>
                                      </p:tavLst>
                                    </p:anim>
                                    <p:anim calcmode="lin" valueType="num">
                                      <p:cBhvr additive="base">
                                        <p:cTn id="44" dur="500" fill="hold"/>
                                        <p:tgtEl>
                                          <p:spTgt spid="18446"/>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8447"/>
                                        </p:tgtEl>
                                        <p:attrNameLst>
                                          <p:attrName>style.visibility</p:attrName>
                                        </p:attrNameLst>
                                      </p:cBhvr>
                                      <p:to>
                                        <p:strVal val="visible"/>
                                      </p:to>
                                    </p:set>
                                    <p:anim calcmode="lin" valueType="num">
                                      <p:cBhvr additive="base">
                                        <p:cTn id="49" dur="500" fill="hold"/>
                                        <p:tgtEl>
                                          <p:spTgt spid="18447"/>
                                        </p:tgtEl>
                                        <p:attrNameLst>
                                          <p:attrName>ppt_x</p:attrName>
                                        </p:attrNameLst>
                                      </p:cBhvr>
                                      <p:tavLst>
                                        <p:tav tm="0">
                                          <p:val>
                                            <p:strVal val="0-#ppt_w/2"/>
                                          </p:val>
                                        </p:tav>
                                        <p:tav tm="100000">
                                          <p:val>
                                            <p:strVal val="#ppt_x"/>
                                          </p:val>
                                        </p:tav>
                                      </p:tavLst>
                                    </p:anim>
                                    <p:anim calcmode="lin" valueType="num">
                                      <p:cBhvr additive="base">
                                        <p:cTn id="50" dur="500" fill="hold"/>
                                        <p:tgtEl>
                                          <p:spTgt spid="18447"/>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8448"/>
                                        </p:tgtEl>
                                        <p:attrNameLst>
                                          <p:attrName>style.visibility</p:attrName>
                                        </p:attrNameLst>
                                      </p:cBhvr>
                                      <p:to>
                                        <p:strVal val="visible"/>
                                      </p:to>
                                    </p:set>
                                    <p:anim calcmode="lin" valueType="num">
                                      <p:cBhvr additive="base">
                                        <p:cTn id="55" dur="500" fill="hold"/>
                                        <p:tgtEl>
                                          <p:spTgt spid="18448"/>
                                        </p:tgtEl>
                                        <p:attrNameLst>
                                          <p:attrName>ppt_x</p:attrName>
                                        </p:attrNameLst>
                                      </p:cBhvr>
                                      <p:tavLst>
                                        <p:tav tm="0">
                                          <p:val>
                                            <p:strVal val="0-#ppt_w/2"/>
                                          </p:val>
                                        </p:tav>
                                        <p:tav tm="100000">
                                          <p:val>
                                            <p:strVal val="#ppt_x"/>
                                          </p:val>
                                        </p:tav>
                                      </p:tavLst>
                                    </p:anim>
                                    <p:anim calcmode="lin" valueType="num">
                                      <p:cBhvr additive="base">
                                        <p:cTn id="56" dur="500" fill="hold"/>
                                        <p:tgtEl>
                                          <p:spTgt spid="18448"/>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8466"/>
                                        </p:tgtEl>
                                        <p:attrNameLst>
                                          <p:attrName>style.visibility</p:attrName>
                                        </p:attrNameLst>
                                      </p:cBhvr>
                                      <p:to>
                                        <p:strVal val="visible"/>
                                      </p:to>
                                    </p:set>
                                    <p:anim calcmode="lin" valueType="num">
                                      <p:cBhvr additive="base">
                                        <p:cTn id="61" dur="500" fill="hold"/>
                                        <p:tgtEl>
                                          <p:spTgt spid="18466"/>
                                        </p:tgtEl>
                                        <p:attrNameLst>
                                          <p:attrName>ppt_x</p:attrName>
                                        </p:attrNameLst>
                                      </p:cBhvr>
                                      <p:tavLst>
                                        <p:tav tm="0">
                                          <p:val>
                                            <p:strVal val="0-#ppt_w/2"/>
                                          </p:val>
                                        </p:tav>
                                        <p:tav tm="100000">
                                          <p:val>
                                            <p:strVal val="#ppt_x"/>
                                          </p:val>
                                        </p:tav>
                                      </p:tavLst>
                                    </p:anim>
                                    <p:anim calcmode="lin" valueType="num">
                                      <p:cBhvr additive="base">
                                        <p:cTn id="62" dur="500" fill="hold"/>
                                        <p:tgtEl>
                                          <p:spTgt spid="18466"/>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18438"/>
                                        </p:tgtEl>
                                        <p:attrNameLst>
                                          <p:attrName>style.visibility</p:attrName>
                                        </p:attrNameLst>
                                      </p:cBhvr>
                                      <p:to>
                                        <p:strVal val="visible"/>
                                      </p:to>
                                    </p:set>
                                    <p:anim calcmode="lin" valueType="num">
                                      <p:cBhvr additive="base">
                                        <p:cTn id="67" dur="500" fill="hold"/>
                                        <p:tgtEl>
                                          <p:spTgt spid="18438"/>
                                        </p:tgtEl>
                                        <p:attrNameLst>
                                          <p:attrName>ppt_x</p:attrName>
                                        </p:attrNameLst>
                                      </p:cBhvr>
                                      <p:tavLst>
                                        <p:tav tm="0">
                                          <p:val>
                                            <p:strVal val="0-#ppt_w/2"/>
                                          </p:val>
                                        </p:tav>
                                        <p:tav tm="100000">
                                          <p:val>
                                            <p:strVal val="#ppt_x"/>
                                          </p:val>
                                        </p:tav>
                                      </p:tavLst>
                                    </p:anim>
                                    <p:anim calcmode="lin" valueType="num">
                                      <p:cBhvr additive="base">
                                        <p:cTn id="68" dur="500" fill="hold"/>
                                        <p:tgtEl>
                                          <p:spTgt spid="18438"/>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18454"/>
                                        </p:tgtEl>
                                        <p:attrNameLst>
                                          <p:attrName>style.visibility</p:attrName>
                                        </p:attrNameLst>
                                      </p:cBhvr>
                                      <p:to>
                                        <p:strVal val="visible"/>
                                      </p:to>
                                    </p:set>
                                    <p:anim calcmode="lin" valueType="num">
                                      <p:cBhvr additive="base">
                                        <p:cTn id="73" dur="500" fill="hold"/>
                                        <p:tgtEl>
                                          <p:spTgt spid="18454"/>
                                        </p:tgtEl>
                                        <p:attrNameLst>
                                          <p:attrName>ppt_x</p:attrName>
                                        </p:attrNameLst>
                                      </p:cBhvr>
                                      <p:tavLst>
                                        <p:tav tm="0">
                                          <p:val>
                                            <p:strVal val="0-#ppt_w/2"/>
                                          </p:val>
                                        </p:tav>
                                        <p:tav tm="100000">
                                          <p:val>
                                            <p:strVal val="#ppt_x"/>
                                          </p:val>
                                        </p:tav>
                                      </p:tavLst>
                                    </p:anim>
                                    <p:anim calcmode="lin" valueType="num">
                                      <p:cBhvr additive="base">
                                        <p:cTn id="74" dur="500" fill="hold"/>
                                        <p:tgtEl>
                                          <p:spTgt spid="18454"/>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18455"/>
                                        </p:tgtEl>
                                        <p:attrNameLst>
                                          <p:attrName>style.visibility</p:attrName>
                                        </p:attrNameLst>
                                      </p:cBhvr>
                                      <p:to>
                                        <p:strVal val="visible"/>
                                      </p:to>
                                    </p:set>
                                    <p:anim calcmode="lin" valueType="num">
                                      <p:cBhvr additive="base">
                                        <p:cTn id="79" dur="500" fill="hold"/>
                                        <p:tgtEl>
                                          <p:spTgt spid="18455"/>
                                        </p:tgtEl>
                                        <p:attrNameLst>
                                          <p:attrName>ppt_x</p:attrName>
                                        </p:attrNameLst>
                                      </p:cBhvr>
                                      <p:tavLst>
                                        <p:tav tm="0">
                                          <p:val>
                                            <p:strVal val="0-#ppt_w/2"/>
                                          </p:val>
                                        </p:tav>
                                        <p:tav tm="100000">
                                          <p:val>
                                            <p:strVal val="#ppt_x"/>
                                          </p:val>
                                        </p:tav>
                                      </p:tavLst>
                                    </p:anim>
                                    <p:anim calcmode="lin" valueType="num">
                                      <p:cBhvr additive="base">
                                        <p:cTn id="80" dur="500" fill="hold"/>
                                        <p:tgtEl>
                                          <p:spTgt spid="18455"/>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18456"/>
                                        </p:tgtEl>
                                        <p:attrNameLst>
                                          <p:attrName>style.visibility</p:attrName>
                                        </p:attrNameLst>
                                      </p:cBhvr>
                                      <p:to>
                                        <p:strVal val="visible"/>
                                      </p:to>
                                    </p:set>
                                    <p:anim calcmode="lin" valueType="num">
                                      <p:cBhvr additive="base">
                                        <p:cTn id="85" dur="500" fill="hold"/>
                                        <p:tgtEl>
                                          <p:spTgt spid="18456"/>
                                        </p:tgtEl>
                                        <p:attrNameLst>
                                          <p:attrName>ppt_x</p:attrName>
                                        </p:attrNameLst>
                                      </p:cBhvr>
                                      <p:tavLst>
                                        <p:tav tm="0">
                                          <p:val>
                                            <p:strVal val="0-#ppt_w/2"/>
                                          </p:val>
                                        </p:tav>
                                        <p:tav tm="100000">
                                          <p:val>
                                            <p:strVal val="#ppt_x"/>
                                          </p:val>
                                        </p:tav>
                                      </p:tavLst>
                                    </p:anim>
                                    <p:anim calcmode="lin" valueType="num">
                                      <p:cBhvr additive="base">
                                        <p:cTn id="86" dur="500" fill="hold"/>
                                        <p:tgtEl>
                                          <p:spTgt spid="18456"/>
                                        </p:tgtEl>
                                        <p:attrNameLst>
                                          <p:attrName>ppt_y</p:attrName>
                                        </p:attrNameLst>
                                      </p:cBhvr>
                                      <p:tavLst>
                                        <p:tav tm="0">
                                          <p:val>
                                            <p:strVal val="#ppt_y"/>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18458"/>
                                        </p:tgtEl>
                                        <p:attrNameLst>
                                          <p:attrName>style.visibility</p:attrName>
                                        </p:attrNameLst>
                                      </p:cBhvr>
                                      <p:to>
                                        <p:strVal val="visible"/>
                                      </p:to>
                                    </p:set>
                                    <p:anim calcmode="lin" valueType="num">
                                      <p:cBhvr additive="base">
                                        <p:cTn id="91" dur="500" fill="hold"/>
                                        <p:tgtEl>
                                          <p:spTgt spid="18458"/>
                                        </p:tgtEl>
                                        <p:attrNameLst>
                                          <p:attrName>ppt_x</p:attrName>
                                        </p:attrNameLst>
                                      </p:cBhvr>
                                      <p:tavLst>
                                        <p:tav tm="0">
                                          <p:val>
                                            <p:strVal val="0-#ppt_w/2"/>
                                          </p:val>
                                        </p:tav>
                                        <p:tav tm="100000">
                                          <p:val>
                                            <p:strVal val="#ppt_x"/>
                                          </p:val>
                                        </p:tav>
                                      </p:tavLst>
                                    </p:anim>
                                    <p:anim calcmode="lin" valueType="num">
                                      <p:cBhvr additive="base">
                                        <p:cTn id="92" dur="500" fill="hold"/>
                                        <p:tgtEl>
                                          <p:spTgt spid="18458"/>
                                        </p:tgtEl>
                                        <p:attrNameLst>
                                          <p:attrName>ppt_y</p:attrName>
                                        </p:attrNameLst>
                                      </p:cBhvr>
                                      <p:tavLst>
                                        <p:tav tm="0">
                                          <p:val>
                                            <p:strVal val="#ppt_y"/>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18459"/>
                                        </p:tgtEl>
                                        <p:attrNameLst>
                                          <p:attrName>style.visibility</p:attrName>
                                        </p:attrNameLst>
                                      </p:cBhvr>
                                      <p:to>
                                        <p:strVal val="visible"/>
                                      </p:to>
                                    </p:set>
                                    <p:anim calcmode="lin" valueType="num">
                                      <p:cBhvr additive="base">
                                        <p:cTn id="97" dur="500" fill="hold"/>
                                        <p:tgtEl>
                                          <p:spTgt spid="18459"/>
                                        </p:tgtEl>
                                        <p:attrNameLst>
                                          <p:attrName>ppt_x</p:attrName>
                                        </p:attrNameLst>
                                      </p:cBhvr>
                                      <p:tavLst>
                                        <p:tav tm="0">
                                          <p:val>
                                            <p:strVal val="0-#ppt_w/2"/>
                                          </p:val>
                                        </p:tav>
                                        <p:tav tm="100000">
                                          <p:val>
                                            <p:strVal val="#ppt_x"/>
                                          </p:val>
                                        </p:tav>
                                      </p:tavLst>
                                    </p:anim>
                                    <p:anim calcmode="lin" valueType="num">
                                      <p:cBhvr additive="base">
                                        <p:cTn id="98" dur="500" fill="hold"/>
                                        <p:tgtEl>
                                          <p:spTgt spid="18459"/>
                                        </p:tgtEl>
                                        <p:attrNameLst>
                                          <p:attrName>ppt_y</p:attrName>
                                        </p:attrNameLst>
                                      </p:cBhvr>
                                      <p:tavLst>
                                        <p:tav tm="0">
                                          <p:val>
                                            <p:strVal val="#ppt_y"/>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18469"/>
                                        </p:tgtEl>
                                        <p:attrNameLst>
                                          <p:attrName>style.visibility</p:attrName>
                                        </p:attrNameLst>
                                      </p:cBhvr>
                                      <p:to>
                                        <p:strVal val="visible"/>
                                      </p:to>
                                    </p:set>
                                    <p:anim calcmode="lin" valueType="num">
                                      <p:cBhvr additive="base">
                                        <p:cTn id="103" dur="500" fill="hold"/>
                                        <p:tgtEl>
                                          <p:spTgt spid="18469"/>
                                        </p:tgtEl>
                                        <p:attrNameLst>
                                          <p:attrName>ppt_x</p:attrName>
                                        </p:attrNameLst>
                                      </p:cBhvr>
                                      <p:tavLst>
                                        <p:tav tm="0">
                                          <p:val>
                                            <p:strVal val="0-#ppt_w/2"/>
                                          </p:val>
                                        </p:tav>
                                        <p:tav tm="100000">
                                          <p:val>
                                            <p:strVal val="#ppt_x"/>
                                          </p:val>
                                        </p:tav>
                                      </p:tavLst>
                                    </p:anim>
                                    <p:anim calcmode="lin" valueType="num">
                                      <p:cBhvr additive="base">
                                        <p:cTn id="104" dur="500" fill="hold"/>
                                        <p:tgtEl>
                                          <p:spTgt spid="184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autoUpdateAnimBg="0"/>
      <p:bldP spid="18437" grpId="0" animBg="1" autoUpdateAnimBg="0"/>
      <p:bldP spid="18438" grpId="0" animBg="1" autoUpdateAnimBg="0"/>
      <p:bldP spid="18439" grpId="0" animBg="1" autoUpdateAnimBg="0"/>
      <p:bldP spid="18440" grpId="0" animBg="1" autoUpdateAnimBg="0"/>
      <p:bldP spid="18441" grpId="0" animBg="1" autoUpdateAnimBg="0"/>
      <p:bldP spid="18445" grpId="0" animBg="1" autoUpdateAnimBg="0"/>
      <p:bldP spid="18446" grpId="0" animBg="1" autoUpdateAnimBg="0"/>
      <p:bldP spid="18447" grpId="0" animBg="1" autoUpdateAnimBg="0"/>
      <p:bldP spid="18448" grpId="0" animBg="1" autoUpdateAnimBg="0"/>
      <p:bldP spid="18454" grpId="0" animBg="1" autoUpdateAnimBg="0"/>
      <p:bldP spid="18455" grpId="0" animBg="1" autoUpdateAnimBg="0"/>
      <p:bldP spid="18456" grpId="0" animBg="1" autoUpdateAnimBg="0"/>
      <p:bldP spid="18458" grpId="0" animBg="1" autoUpdateAnimBg="0"/>
      <p:bldP spid="18459" grpId="0" animBg="1" autoUpdateAnimBg="0"/>
      <p:bldP spid="18466" grpId="0" animBg="1" autoUpdateAnimBg="0"/>
      <p:bldP spid="18469" grpId="0" animBg="1"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927</TotalTime>
  <Words>628</Words>
  <Application>Microsoft Office PowerPoint</Application>
  <PresentationFormat>Affichage à l'écran (4:3)</PresentationFormat>
  <Paragraphs>180</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Constantia</vt:lpstr>
      <vt:lpstr>Times New Roman</vt:lpstr>
      <vt:lpstr>Wingdings 2</vt:lpstr>
      <vt:lpstr>Débit</vt:lpstr>
      <vt:lpstr>Règles aménagées  Championnats jeunes  </vt:lpstr>
      <vt:lpstr>Préambule </vt:lpstr>
      <vt:lpstr>Règles aménagées </vt:lpstr>
      <vt:lpstr>Présentation PowerPoint</vt:lpstr>
      <vt:lpstr>Pourquoi un  aménagement des règles chez les –11 ans?</vt:lpstr>
      <vt:lpstr>DIALECTIQUE </vt:lpstr>
      <vt:lpstr>Présentation PowerPoint</vt:lpstr>
      <vt:lpstr>Présentation PowerPoint</vt:lpstr>
      <vt:lpstr>Présentation PowerPoint</vt:lpstr>
      <vt:lpstr>QUELQUES CLÉS POUR L’ENTRAÎNEMENT DE CETTE CATEGORIE… </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Championnats jeunes  Règlement 2014-2017</dc:title>
  <dc:creator>CTF 31</dc:creator>
  <cp:lastModifiedBy>berthy</cp:lastModifiedBy>
  <cp:revision>50</cp:revision>
  <dcterms:created xsi:type="dcterms:W3CDTF">2014-08-29T12:11:13Z</dcterms:created>
  <dcterms:modified xsi:type="dcterms:W3CDTF">2020-04-25T09:12:10Z</dcterms:modified>
</cp:coreProperties>
</file>