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67" r:id="rId2"/>
    <p:sldId id="268" r:id="rId3"/>
    <p:sldId id="256" r:id="rId4"/>
    <p:sldId id="259" r:id="rId5"/>
    <p:sldId id="262" r:id="rId6"/>
    <p:sldId id="272" r:id="rId7"/>
    <p:sldId id="258" r:id="rId8"/>
    <p:sldId id="269" r:id="rId9"/>
    <p:sldId id="278" r:id="rId10"/>
    <p:sldId id="273" r:id="rId11"/>
    <p:sldId id="274" r:id="rId12"/>
    <p:sldId id="275"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3419" autoAdjust="0"/>
  </p:normalViewPr>
  <p:slideViewPr>
    <p:cSldViewPr>
      <p:cViewPr varScale="1">
        <p:scale>
          <a:sx n="116" d="100"/>
          <a:sy n="116" d="100"/>
        </p:scale>
        <p:origin x="1464" y="108"/>
      </p:cViewPr>
      <p:guideLst>
        <p:guide orient="horz" pos="2160"/>
        <p:guide pos="2880"/>
      </p:guideLst>
    </p:cSldViewPr>
  </p:slideViewPr>
  <p:notesTextViewPr>
    <p:cViewPr>
      <p:scale>
        <a:sx n="100" d="100"/>
        <a:sy n="100" d="100"/>
      </p:scale>
      <p:origin x="0" y="0"/>
    </p:cViewPr>
  </p:notesTextViewPr>
  <p:notesViewPr>
    <p:cSldViewPr>
      <p:cViewPr varScale="1">
        <p:scale>
          <a:sx n="87" d="100"/>
          <a:sy n="87" d="100"/>
        </p:scale>
        <p:origin x="384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21FF34-1925-46D3-B625-0DD5B3656816}" type="datetimeFigureOut">
              <a:rPr lang="fr-FR" smtClean="0"/>
              <a:pPr/>
              <a:t>25/04/2020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B1AE8D-658D-42F7-8F42-F42886D3455E}" type="slidenum">
              <a:rPr lang="fr-FR" smtClean="0"/>
              <a:pPr/>
              <a:t>‹N°›</a:t>
            </a:fld>
            <a:endParaRPr lang="fr-FR"/>
          </a:p>
        </p:txBody>
      </p:sp>
    </p:spTree>
    <p:extLst>
      <p:ext uri="{BB962C8B-B14F-4D97-AF65-F5344CB8AC3E}">
        <p14:creationId xmlns:p14="http://schemas.microsoft.com/office/powerpoint/2010/main" val="2391119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A04A7A0-E5B5-4C3C-BF38-9057910B555E}" type="datetimeFigureOut">
              <a:rPr lang="fr-FR" smtClean="0"/>
              <a:pPr/>
              <a:t>25/04/2020</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4351C728-E5B0-49FB-B80C-6CA6EBD51EA4}"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AA04A7A0-E5B5-4C3C-BF38-9057910B555E}" type="datetimeFigureOut">
              <a:rPr lang="fr-FR" smtClean="0"/>
              <a:pPr/>
              <a:t>25/04/2020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351C728-E5B0-49FB-B80C-6CA6EBD51EA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AA04A7A0-E5B5-4C3C-BF38-9057910B555E}" type="datetimeFigureOut">
              <a:rPr lang="fr-FR" smtClean="0"/>
              <a:pPr/>
              <a:t>25/04/2020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351C728-E5B0-49FB-B80C-6CA6EBD51EA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AA04A7A0-E5B5-4C3C-BF38-9057910B555E}" type="datetimeFigureOut">
              <a:rPr lang="fr-FR" smtClean="0"/>
              <a:pPr/>
              <a:t>25/04/2020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351C728-E5B0-49FB-B80C-6CA6EBD51EA4}"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AA04A7A0-E5B5-4C3C-BF38-9057910B555E}" type="datetimeFigureOut">
              <a:rPr lang="fr-FR" smtClean="0"/>
              <a:pPr/>
              <a:t>25/04/2020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351C728-E5B0-49FB-B80C-6CA6EBD51EA4}"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AA04A7A0-E5B5-4C3C-BF38-9057910B555E}" type="datetimeFigureOut">
              <a:rPr lang="fr-FR" smtClean="0"/>
              <a:pPr/>
              <a:t>25/04/2020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351C728-E5B0-49FB-B80C-6CA6EBD51EA4}"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AA04A7A0-E5B5-4C3C-BF38-9057910B555E}" type="datetimeFigureOut">
              <a:rPr lang="fr-FR" smtClean="0"/>
              <a:pPr/>
              <a:t>25/04/2020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351C728-E5B0-49FB-B80C-6CA6EBD51EA4}"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AA04A7A0-E5B5-4C3C-BF38-9057910B555E}" type="datetimeFigureOut">
              <a:rPr lang="fr-FR" smtClean="0"/>
              <a:pPr/>
              <a:t>25/04/2020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351C728-E5B0-49FB-B80C-6CA6EBD51EA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04A7A0-E5B5-4C3C-BF38-9057910B555E}" type="datetimeFigureOut">
              <a:rPr lang="fr-FR" smtClean="0"/>
              <a:pPr/>
              <a:t>25/04/2020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351C728-E5B0-49FB-B80C-6CA6EBD51EA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AA04A7A0-E5B5-4C3C-BF38-9057910B555E}" type="datetimeFigureOut">
              <a:rPr lang="fr-FR" smtClean="0"/>
              <a:pPr/>
              <a:t>25/04/2020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351C728-E5B0-49FB-B80C-6CA6EBD51EA4}"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AA04A7A0-E5B5-4C3C-BF38-9057910B555E}" type="datetimeFigureOut">
              <a:rPr lang="fr-FR" smtClean="0"/>
              <a:pPr/>
              <a:t>25/04/2020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4351C728-E5B0-49FB-B80C-6CA6EBD51EA4}"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04A7A0-E5B5-4C3C-BF38-9057910B555E}" type="datetimeFigureOut">
              <a:rPr lang="fr-FR" smtClean="0"/>
              <a:pPr/>
              <a:t>25/04/2020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351C728-E5B0-49FB-B80C-6CA6EBD51EA4}"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548680"/>
            <a:ext cx="7851648" cy="3024336"/>
          </a:xfrm>
        </p:spPr>
        <p:txBody>
          <a:bodyPr>
            <a:normAutofit fontScale="90000"/>
          </a:bodyPr>
          <a:lstStyle/>
          <a:p>
            <a:r>
              <a:rPr lang="fr-FR" dirty="0"/>
              <a:t>Règles aménagées</a:t>
            </a:r>
            <a:br>
              <a:rPr lang="fr-FR" dirty="0"/>
            </a:br>
            <a:r>
              <a:rPr lang="fr-FR" dirty="0"/>
              <a:t/>
            </a:r>
            <a:br>
              <a:rPr lang="fr-FR" dirty="0"/>
            </a:br>
            <a:r>
              <a:rPr lang="fr-FR" dirty="0"/>
              <a:t>Championnats jeunes </a:t>
            </a:r>
            <a:br>
              <a:rPr lang="fr-FR" dirty="0"/>
            </a:br>
            <a:endParaRPr lang="fr-FR" dirty="0"/>
          </a:p>
        </p:txBody>
      </p:sp>
      <p:sp>
        <p:nvSpPr>
          <p:cNvPr id="3" name="Sous-titre 2"/>
          <p:cNvSpPr>
            <a:spLocks noGrp="1"/>
          </p:cNvSpPr>
          <p:nvPr>
            <p:ph type="subTitle" idx="1"/>
          </p:nvPr>
        </p:nvSpPr>
        <p:spPr/>
        <p:txBody>
          <a:bodyPr/>
          <a:lstStyle/>
          <a:p>
            <a:endParaRPr lang="fr-FR" dirty="0"/>
          </a:p>
          <a:p>
            <a:r>
              <a:rPr lang="fr-FR" dirty="0"/>
              <a:t>Occitanie 2017-2020</a:t>
            </a:r>
          </a:p>
        </p:txBody>
      </p:sp>
    </p:spTree>
    <p:extLst>
      <p:ext uri="{BB962C8B-B14F-4D97-AF65-F5344CB8AC3E}">
        <p14:creationId xmlns:p14="http://schemas.microsoft.com/office/powerpoint/2010/main" val="4191417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BC68CF6-236F-455F-A5DC-C752D97BA6AF}"/>
              </a:ext>
            </a:extLst>
          </p:cNvPr>
          <p:cNvSpPr>
            <a:spLocks noGrp="1"/>
          </p:cNvSpPr>
          <p:nvPr>
            <p:ph type="title"/>
          </p:nvPr>
        </p:nvSpPr>
        <p:spPr>
          <a:xfrm>
            <a:off x="611560" y="980728"/>
            <a:ext cx="8229600" cy="648072"/>
          </a:xfrm>
        </p:spPr>
        <p:txBody>
          <a:bodyPr anchor="ctr">
            <a:normAutofit fontScale="90000"/>
          </a:bodyPr>
          <a:lstStyle/>
          <a:p>
            <a:pPr algn="ctr"/>
            <a:r>
              <a:rPr lang="fr-FR" sz="2700" b="1" i="1" dirty="0"/>
              <a:t>QUELQUES CLÉS POUR L’ENTRAÎNEMENT DE CETTE CATEGORIE…</a:t>
            </a:r>
            <a:br>
              <a:rPr lang="fr-FR" sz="2700" b="1" i="1" dirty="0"/>
            </a:br>
            <a:endParaRPr lang="fr-FR" sz="2700" dirty="0"/>
          </a:p>
        </p:txBody>
      </p:sp>
      <p:sp>
        <p:nvSpPr>
          <p:cNvPr id="3" name="Espace réservé du contenu 2">
            <a:extLst>
              <a:ext uri="{FF2B5EF4-FFF2-40B4-BE49-F238E27FC236}">
                <a16:creationId xmlns:a16="http://schemas.microsoft.com/office/drawing/2014/main" xmlns="" id="{B69385A3-5288-4DAA-AA49-47943875E013}"/>
              </a:ext>
            </a:extLst>
          </p:cNvPr>
          <p:cNvSpPr>
            <a:spLocks noGrp="1"/>
          </p:cNvSpPr>
          <p:nvPr>
            <p:ph idx="1"/>
          </p:nvPr>
        </p:nvSpPr>
        <p:spPr>
          <a:xfrm>
            <a:off x="457200" y="1484784"/>
            <a:ext cx="8229600" cy="5256584"/>
          </a:xfrm>
        </p:spPr>
        <p:txBody>
          <a:bodyPr>
            <a:normAutofit fontScale="77500" lnSpcReduction="20000"/>
          </a:bodyPr>
          <a:lstStyle/>
          <a:p>
            <a:pPr marL="0" indent="0">
              <a:buNone/>
            </a:pPr>
            <a:r>
              <a:rPr lang="fr-FR" b="1" dirty="0"/>
              <a:t>	</a:t>
            </a:r>
            <a:r>
              <a:rPr lang="fr-FR" b="1" dirty="0">
                <a:effectLst>
                  <a:outerShdw blurRad="38100" dist="38100" dir="2700000" algn="tl">
                    <a:srgbClr val="000000">
                      <a:alpha val="43137"/>
                    </a:srgbClr>
                  </a:outerShdw>
                </a:effectLst>
              </a:rPr>
              <a:t>METTRE DE LA MOTRICITÉ DANS CHAQUE SEANCE</a:t>
            </a:r>
          </a:p>
          <a:p>
            <a:pPr marL="0" indent="0">
              <a:buNone/>
            </a:pPr>
            <a:endParaRPr lang="fr-FR" b="1" dirty="0"/>
          </a:p>
          <a:p>
            <a:r>
              <a:rPr lang="fr-FR" b="1" dirty="0"/>
              <a:t>Plus</a:t>
            </a:r>
            <a:r>
              <a:rPr lang="fr-FR" dirty="0"/>
              <a:t> un joueur est « à l’aise « avec son corps, </a:t>
            </a:r>
            <a:r>
              <a:rPr lang="fr-FR" b="1" dirty="0"/>
              <a:t>plus</a:t>
            </a:r>
            <a:r>
              <a:rPr lang="fr-FR" dirty="0"/>
              <a:t> il est capable de faire évoluer ses savoir-faire et sa capacité à comprendre ce qui l’entoure :</a:t>
            </a:r>
          </a:p>
          <a:p>
            <a:endParaRPr lang="fr-FR" sz="1500" dirty="0"/>
          </a:p>
          <a:p>
            <a:r>
              <a:rPr lang="fr-FR" b="1" dirty="0">
                <a:effectLst>
                  <a:outerShdw blurRad="38100" dist="38100" dir="2700000" algn="tl">
                    <a:srgbClr val="000000">
                      <a:alpha val="43137"/>
                    </a:srgbClr>
                  </a:outerShdw>
                </a:effectLst>
              </a:rPr>
              <a:t>N</a:t>
            </a:r>
            <a:r>
              <a:rPr lang="fr-FR" dirty="0"/>
              <a:t>’hésitez pas à associer du travail seul, </a:t>
            </a:r>
          </a:p>
          <a:p>
            <a:pPr lvl="1"/>
            <a:r>
              <a:rPr lang="fr-FR" dirty="0"/>
              <a:t>à base de courses </a:t>
            </a:r>
          </a:p>
          <a:p>
            <a:pPr lvl="1"/>
            <a:r>
              <a:rPr lang="fr-FR" dirty="0"/>
              <a:t>à de manipulations de balle (voire plusieurs balles) </a:t>
            </a:r>
          </a:p>
          <a:p>
            <a:pPr lvl="1"/>
            <a:r>
              <a:rPr lang="fr-FR" dirty="0"/>
              <a:t>et l’alterner avec du travail à plusieurs (ajout des passes, décentration par rapport à la balle).</a:t>
            </a:r>
          </a:p>
          <a:p>
            <a:pPr marL="393192" lvl="1" indent="0">
              <a:buNone/>
            </a:pPr>
            <a:endParaRPr lang="fr-FR" sz="1500" dirty="0"/>
          </a:p>
          <a:p>
            <a:r>
              <a:rPr lang="fr-FR" b="1" dirty="0">
                <a:effectLst>
                  <a:outerShdw blurRad="38100" dist="38100" dir="2700000" algn="tl">
                    <a:srgbClr val="000000">
                      <a:alpha val="43137"/>
                    </a:srgbClr>
                  </a:outerShdw>
                </a:effectLst>
              </a:rPr>
              <a:t>M</a:t>
            </a:r>
            <a:r>
              <a:rPr lang="fr-FR" dirty="0"/>
              <a:t>aintenir une activité continue, en favorisant </a:t>
            </a:r>
          </a:p>
          <a:p>
            <a:pPr lvl="1"/>
            <a:r>
              <a:rPr lang="fr-FR" dirty="0"/>
              <a:t>les exercices avec changements de statut, </a:t>
            </a:r>
          </a:p>
          <a:p>
            <a:pPr lvl="1"/>
            <a:r>
              <a:rPr lang="fr-FR" dirty="0"/>
              <a:t>enchaînements de tâches, </a:t>
            </a:r>
          </a:p>
          <a:p>
            <a:pPr lvl="1"/>
            <a:r>
              <a:rPr lang="fr-FR" dirty="0"/>
              <a:t>porteur / non porteur ;</a:t>
            </a:r>
          </a:p>
          <a:p>
            <a:endParaRPr lang="fr-FR" sz="1800" dirty="0"/>
          </a:p>
          <a:p>
            <a:r>
              <a:rPr lang="fr-FR" sz="2100" b="1" dirty="0">
                <a:effectLst>
                  <a:outerShdw blurRad="38100" dist="38100" dir="2700000" algn="tl">
                    <a:srgbClr val="000000">
                      <a:alpha val="43137"/>
                    </a:srgbClr>
                  </a:outerShdw>
                </a:effectLst>
              </a:rPr>
              <a:t>P</a:t>
            </a:r>
            <a:r>
              <a:rPr lang="fr-FR" sz="2100" dirty="0"/>
              <a:t>ourquoi, par exemple, stopper l’exercice au moment de la perte de balle d’un groupe en attaque alors qu’il pourrait (devrait) enchaîner en repli et tenter de récupérer la balle de nouveau ??</a:t>
            </a:r>
          </a:p>
          <a:p>
            <a:pPr marL="0" indent="0">
              <a:buNone/>
            </a:pPr>
            <a:endParaRPr lang="fr-FR" dirty="0"/>
          </a:p>
        </p:txBody>
      </p:sp>
      <p:sp>
        <p:nvSpPr>
          <p:cNvPr id="4" name="Flèche : droite 3">
            <a:extLst>
              <a:ext uri="{FF2B5EF4-FFF2-40B4-BE49-F238E27FC236}">
                <a16:creationId xmlns:a16="http://schemas.microsoft.com/office/drawing/2014/main" xmlns="" id="{C3FC57F5-6072-4947-9002-83EBDC2C9D58}"/>
              </a:ext>
            </a:extLst>
          </p:cNvPr>
          <p:cNvSpPr/>
          <p:nvPr/>
        </p:nvSpPr>
        <p:spPr>
          <a:xfrm>
            <a:off x="623322" y="1465849"/>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565996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78874ABB-DE81-438B-93FE-9FAD5620B5D8}"/>
              </a:ext>
            </a:extLst>
          </p:cNvPr>
          <p:cNvSpPr/>
          <p:nvPr/>
        </p:nvSpPr>
        <p:spPr>
          <a:xfrm>
            <a:off x="539552" y="1268761"/>
            <a:ext cx="8352928" cy="5293757"/>
          </a:xfrm>
          <a:prstGeom prst="rect">
            <a:avLst/>
          </a:prstGeom>
        </p:spPr>
        <p:txBody>
          <a:bodyPr wrap="square">
            <a:spAutoFit/>
          </a:bodyPr>
          <a:lstStyle/>
          <a:p>
            <a:pPr algn="ctr"/>
            <a:r>
              <a:rPr lang="fr-FR" b="1" dirty="0">
                <a:effectLst>
                  <a:outerShdw blurRad="38100" dist="38100" dir="2700000" algn="tl">
                    <a:srgbClr val="000000">
                      <a:alpha val="43137"/>
                    </a:srgbClr>
                  </a:outerShdw>
                </a:effectLst>
              </a:rPr>
              <a:t>LES SITUATIONS DOIVENT DÉCLENCHER EN PERMANENCE </a:t>
            </a:r>
          </a:p>
          <a:p>
            <a:pPr algn="ctr"/>
            <a:r>
              <a:rPr lang="fr-FR" b="1" dirty="0">
                <a:effectLst>
                  <a:outerShdw blurRad="38100" dist="38100" dir="2700000" algn="tl">
                    <a:srgbClr val="000000">
                      <a:alpha val="43137"/>
                    </a:srgbClr>
                  </a:outerShdw>
                </a:effectLst>
              </a:rPr>
              <a:t>UNE ACTIVITÉ TACTIQUE</a:t>
            </a:r>
          </a:p>
          <a:p>
            <a:pPr algn="ctr"/>
            <a:endParaRPr lang="fr-FR" dirty="0"/>
          </a:p>
          <a:p>
            <a:pPr marL="285750" indent="-285750">
              <a:buFont typeface="Arial" panose="020B0604020202020204" pitchFamily="34" charset="0"/>
              <a:buChar char="•"/>
            </a:pPr>
            <a:r>
              <a:rPr lang="fr-FR" sz="1900" u="sng" dirty="0"/>
              <a:t>C’est l’âge d’or pour le développement du </a:t>
            </a:r>
            <a:r>
              <a:rPr lang="fr-FR" sz="1900" b="1" u="sng" dirty="0"/>
              <a:t>PERCEPTIF ET DÉCISIONNEL</a:t>
            </a:r>
            <a:r>
              <a:rPr lang="fr-FR" sz="1900" dirty="0"/>
              <a:t>. </a:t>
            </a:r>
          </a:p>
          <a:p>
            <a:endParaRPr lang="fr-FR" sz="1900" dirty="0"/>
          </a:p>
          <a:p>
            <a:r>
              <a:rPr lang="fr-FR" sz="1900" dirty="0"/>
              <a:t>	Les exercices doivent offrir des choix au joueur à chaque passage </a:t>
            </a:r>
          </a:p>
          <a:p>
            <a:r>
              <a:rPr lang="fr-FR" sz="1900" dirty="0"/>
              <a:t>       	(seul ou en relation) pour le conduire à prendre des initiatives 	parmi d’autres possibles (démarquage, passe et va, s’aligner à deux 	en défense pour changer de joueur…).</a:t>
            </a:r>
          </a:p>
          <a:p>
            <a:endParaRPr lang="fr-FR" sz="1900" dirty="0"/>
          </a:p>
          <a:p>
            <a:pPr marL="285750" indent="-285750">
              <a:buFont typeface="Arial" panose="020B0604020202020204" pitchFamily="34" charset="0"/>
              <a:buChar char="•"/>
            </a:pPr>
            <a:r>
              <a:rPr lang="fr-FR" sz="1900" u="sng" dirty="0"/>
              <a:t>Le préalable à toute initiative défensive </a:t>
            </a:r>
            <a:r>
              <a:rPr lang="fr-FR" sz="1900" dirty="0"/>
              <a:t>: </a:t>
            </a:r>
          </a:p>
          <a:p>
            <a:endParaRPr lang="fr-FR" sz="1900" dirty="0"/>
          </a:p>
          <a:p>
            <a:r>
              <a:rPr lang="fr-FR" sz="1900" dirty="0"/>
              <a:t>	Garder un positionnement entre mon adversaire et le but à 	défendre, sans qu’il soit trop court (se retrouver en poursuite) ou 	trop loin (aucune gêne sur l’attaquant). </a:t>
            </a:r>
          </a:p>
          <a:p>
            <a:r>
              <a:rPr lang="fr-FR" sz="1900" dirty="0"/>
              <a:t>	En résumé, les distances de duels sont souvent inadaptées et la 	motricité insuffisante pour </a:t>
            </a:r>
            <a:r>
              <a:rPr lang="fr-FR" b="1" dirty="0">
                <a:effectLst>
                  <a:outerShdw blurRad="38100" dist="38100" dir="2700000" algn="tl">
                    <a:srgbClr val="000000">
                      <a:alpha val="43137"/>
                    </a:srgbClr>
                  </a:outerShdw>
                </a:effectLst>
              </a:rPr>
              <a:t>NE PAS SUBIR.</a:t>
            </a:r>
          </a:p>
          <a:p>
            <a:endParaRPr lang="fr-FR" dirty="0"/>
          </a:p>
        </p:txBody>
      </p:sp>
      <p:sp>
        <p:nvSpPr>
          <p:cNvPr id="3" name="Flèche : droite 2">
            <a:extLst>
              <a:ext uri="{FF2B5EF4-FFF2-40B4-BE49-F238E27FC236}">
                <a16:creationId xmlns:a16="http://schemas.microsoft.com/office/drawing/2014/main" xmlns="" id="{83FBC13F-9317-457D-942C-EAC3BDC0A458}"/>
              </a:ext>
            </a:extLst>
          </p:cNvPr>
          <p:cNvSpPr/>
          <p:nvPr/>
        </p:nvSpPr>
        <p:spPr>
          <a:xfrm>
            <a:off x="683568" y="1268761"/>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622050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A962E44B-107A-41DE-94FE-C9ED18C79A21}"/>
              </a:ext>
            </a:extLst>
          </p:cNvPr>
          <p:cNvSpPr/>
          <p:nvPr/>
        </p:nvSpPr>
        <p:spPr>
          <a:xfrm>
            <a:off x="683568" y="1340768"/>
            <a:ext cx="7704856" cy="3416320"/>
          </a:xfrm>
          <a:prstGeom prst="rect">
            <a:avLst/>
          </a:prstGeom>
        </p:spPr>
        <p:txBody>
          <a:bodyPr wrap="square">
            <a:spAutoFit/>
          </a:bodyPr>
          <a:lstStyle/>
          <a:p>
            <a:pPr algn="ctr"/>
            <a:r>
              <a:rPr lang="fr-FR" b="1" dirty="0">
                <a:effectLst>
                  <a:outerShdw blurRad="38100" dist="38100" dir="2700000" algn="tl">
                    <a:srgbClr val="000000">
                      <a:alpha val="43137"/>
                    </a:srgbClr>
                  </a:outerShdw>
                </a:effectLst>
              </a:rPr>
              <a:t>DÉVELOPPER AUSSI DES CENTRES D’INTERÊTS EN DEHORS</a:t>
            </a:r>
          </a:p>
          <a:p>
            <a:pPr algn="ctr"/>
            <a:r>
              <a:rPr lang="fr-FR" b="1" dirty="0">
                <a:effectLst>
                  <a:outerShdw blurRad="38100" dist="38100" dir="2700000" algn="tl">
                    <a:srgbClr val="000000">
                      <a:alpha val="43137"/>
                    </a:srgbClr>
                  </a:outerShdw>
                </a:effectLst>
              </a:rPr>
              <a:t> DU TERRAIN</a:t>
            </a:r>
          </a:p>
          <a:p>
            <a:pPr algn="ctr"/>
            <a:endParaRPr lang="fr-FR" sz="2000" dirty="0"/>
          </a:p>
          <a:p>
            <a:r>
              <a:rPr lang="fr-FR" sz="2000" u="sng" dirty="0"/>
              <a:t>Sensibiliser les jeunes, dès à présent </a:t>
            </a:r>
            <a:r>
              <a:rPr lang="fr-FR" sz="2000" dirty="0"/>
              <a:t>: </a:t>
            </a:r>
          </a:p>
          <a:p>
            <a:endParaRPr lang="fr-FR" sz="2000" dirty="0"/>
          </a:p>
          <a:p>
            <a:pPr marL="800100" lvl="1" indent="-342900">
              <a:buFont typeface="Arial" panose="020B0604020202020204" pitchFamily="34" charset="0"/>
              <a:buChar char="•"/>
            </a:pPr>
            <a:r>
              <a:rPr lang="fr-FR" sz="2000" dirty="0"/>
              <a:t>A la vie de groupe (solidarité, coopération), </a:t>
            </a:r>
          </a:p>
          <a:p>
            <a:endParaRPr lang="fr-FR" sz="2000" dirty="0"/>
          </a:p>
          <a:p>
            <a:pPr marL="800100" lvl="1" indent="-342900">
              <a:buFont typeface="Arial" panose="020B0604020202020204" pitchFamily="34" charset="0"/>
              <a:buChar char="•"/>
            </a:pPr>
            <a:r>
              <a:rPr lang="fr-FR" sz="2000" dirty="0"/>
              <a:t>Au projet d’équipe (championnat, finalité, classement…) </a:t>
            </a:r>
          </a:p>
          <a:p>
            <a:endParaRPr lang="fr-FR" sz="2000" dirty="0"/>
          </a:p>
          <a:p>
            <a:pPr marL="800100" lvl="1" indent="-342900">
              <a:buFont typeface="Arial" panose="020B0604020202020204" pitchFamily="34" charset="0"/>
              <a:buChar char="•"/>
            </a:pPr>
            <a:r>
              <a:rPr lang="fr-FR" sz="2000" dirty="0"/>
              <a:t>Et au handball au sens large (équipe fanion du club, filière,</a:t>
            </a:r>
          </a:p>
          <a:p>
            <a:r>
              <a:rPr lang="fr-FR" sz="2000" dirty="0"/>
              <a:t>	 équipe de France, joueurs de haut niveau préférés…).</a:t>
            </a:r>
          </a:p>
        </p:txBody>
      </p:sp>
      <p:sp>
        <p:nvSpPr>
          <p:cNvPr id="3" name="Flèche : droite 2">
            <a:extLst>
              <a:ext uri="{FF2B5EF4-FFF2-40B4-BE49-F238E27FC236}">
                <a16:creationId xmlns:a16="http://schemas.microsoft.com/office/drawing/2014/main" xmlns="" id="{EE9B2150-F5DE-44BD-89A6-7C18F7B6B3CE}"/>
              </a:ext>
            </a:extLst>
          </p:cNvPr>
          <p:cNvSpPr/>
          <p:nvPr/>
        </p:nvSpPr>
        <p:spPr>
          <a:xfrm>
            <a:off x="395536" y="134076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250199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05E2C70-AFFC-400A-929D-EF4E73240262}"/>
              </a:ext>
            </a:extLst>
          </p:cNvPr>
          <p:cNvSpPr>
            <a:spLocks noGrp="1"/>
          </p:cNvSpPr>
          <p:nvPr>
            <p:ph type="title"/>
          </p:nvPr>
        </p:nvSpPr>
        <p:spPr>
          <a:xfrm>
            <a:off x="457200" y="704088"/>
            <a:ext cx="8229600" cy="132624"/>
          </a:xfrm>
        </p:spPr>
        <p:txBody>
          <a:bodyPr>
            <a:normAutofit fontScale="90000"/>
          </a:bodyPr>
          <a:lstStyle/>
          <a:p>
            <a:r>
              <a:rPr lang="fr-FR" dirty="0"/>
              <a:t>Préambule </a:t>
            </a:r>
          </a:p>
        </p:txBody>
      </p:sp>
      <p:sp>
        <p:nvSpPr>
          <p:cNvPr id="3" name="Espace réservé du contenu 2">
            <a:extLst>
              <a:ext uri="{FF2B5EF4-FFF2-40B4-BE49-F238E27FC236}">
                <a16:creationId xmlns:a16="http://schemas.microsoft.com/office/drawing/2014/main" xmlns="" id="{FB0596D9-88A7-45AC-8CAB-0777302B969A}"/>
              </a:ext>
            </a:extLst>
          </p:cNvPr>
          <p:cNvSpPr>
            <a:spLocks noGrp="1"/>
          </p:cNvSpPr>
          <p:nvPr>
            <p:ph idx="1"/>
          </p:nvPr>
        </p:nvSpPr>
        <p:spPr>
          <a:xfrm>
            <a:off x="0" y="980728"/>
            <a:ext cx="9144000" cy="5343872"/>
          </a:xfrm>
        </p:spPr>
        <p:txBody>
          <a:bodyPr/>
          <a:lstStyle/>
          <a:p>
            <a:r>
              <a:rPr lang="fr-FR" dirty="0"/>
              <a:t>Les règles jeunes ont pour vocation à générer des problématiques répondant aux exigence du Handball de demain sur le Territoire Occitanie . </a:t>
            </a:r>
          </a:p>
          <a:p>
            <a:r>
              <a:rPr lang="fr-FR" dirty="0"/>
              <a:t>Notre devoir d’entraineur / Manageur est de rendre nos joueurs(</a:t>
            </a:r>
            <a:r>
              <a:rPr lang="fr-FR" dirty="0" err="1"/>
              <a:t>euses</a:t>
            </a:r>
            <a:r>
              <a:rPr lang="fr-FR" dirty="0"/>
              <a:t>) acteur de leurs propres intentions, de devenir acteur de leurs progrès .</a:t>
            </a:r>
          </a:p>
          <a:p>
            <a:r>
              <a:rPr lang="fr-FR" dirty="0"/>
              <a:t>Les matchs se déroulent en tiers temps : </a:t>
            </a:r>
          </a:p>
          <a:p>
            <a:pPr lvl="1"/>
            <a:r>
              <a:rPr lang="fr-FR" dirty="0"/>
              <a:t>7 points sont en jeu </a:t>
            </a:r>
          </a:p>
          <a:p>
            <a:pPr lvl="1"/>
            <a:r>
              <a:rPr lang="fr-FR" dirty="0"/>
              <a:t>Pas de match nul aux tiers temps</a:t>
            </a:r>
          </a:p>
          <a:p>
            <a:pPr lvl="1"/>
            <a:r>
              <a:rPr lang="fr-FR" dirty="0"/>
              <a:t>Remise  à zéro à chaque tiers temps </a:t>
            </a:r>
          </a:p>
          <a:p>
            <a:pPr lvl="1"/>
            <a:r>
              <a:rPr lang="fr-FR" dirty="0"/>
              <a:t>Le gagnant est désigné au cumul des points des trois tiers temps</a:t>
            </a:r>
          </a:p>
        </p:txBody>
      </p:sp>
    </p:spTree>
    <p:extLst>
      <p:ext uri="{BB962C8B-B14F-4D97-AF65-F5344CB8AC3E}">
        <p14:creationId xmlns:p14="http://schemas.microsoft.com/office/powerpoint/2010/main" val="1497326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548680"/>
            <a:ext cx="7851648" cy="3024336"/>
          </a:xfrm>
        </p:spPr>
        <p:txBody>
          <a:bodyPr>
            <a:normAutofit/>
          </a:bodyPr>
          <a:lstStyle/>
          <a:p>
            <a:pPr algn="ctr"/>
            <a:r>
              <a:rPr lang="fr-FR" dirty="0"/>
              <a:t>Règles aménagées</a:t>
            </a:r>
            <a:br>
              <a:rPr lang="fr-FR" dirty="0"/>
            </a:br>
            <a:endParaRPr lang="fr-FR" dirty="0"/>
          </a:p>
        </p:txBody>
      </p:sp>
      <p:sp>
        <p:nvSpPr>
          <p:cNvPr id="3" name="Sous-titre 2"/>
          <p:cNvSpPr>
            <a:spLocks noGrp="1"/>
          </p:cNvSpPr>
          <p:nvPr>
            <p:ph type="subTitle" idx="1"/>
          </p:nvPr>
        </p:nvSpPr>
        <p:spPr/>
        <p:txBody>
          <a:bodyPr/>
          <a:lstStyle/>
          <a:p>
            <a:endParaRPr lang="fr-FR" dirty="0"/>
          </a:p>
          <a:p>
            <a:pPr algn="ctr"/>
            <a:r>
              <a:rPr lang="fr-FR" sz="3600" dirty="0"/>
              <a:t>Catégorie – de 11 ans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525646288"/>
              </p:ext>
            </p:extLst>
          </p:nvPr>
        </p:nvGraphicFramePr>
        <p:xfrm>
          <a:off x="467544" y="1124744"/>
          <a:ext cx="8496945" cy="5041902"/>
        </p:xfrm>
        <a:graphic>
          <a:graphicData uri="http://schemas.openxmlformats.org/drawingml/2006/table">
            <a:tbl>
              <a:tblPr/>
              <a:tblGrid>
                <a:gridCol w="1030094">
                  <a:extLst>
                    <a:ext uri="{9D8B030D-6E8A-4147-A177-3AD203B41FA5}">
                      <a16:colId xmlns:a16="http://schemas.microsoft.com/office/drawing/2014/main" xmlns="" val="20000"/>
                    </a:ext>
                  </a:extLst>
                </a:gridCol>
                <a:gridCol w="626090">
                  <a:extLst>
                    <a:ext uri="{9D8B030D-6E8A-4147-A177-3AD203B41FA5}">
                      <a16:colId xmlns:a16="http://schemas.microsoft.com/office/drawing/2014/main" xmlns="" val="20001"/>
                    </a:ext>
                  </a:extLst>
                </a:gridCol>
                <a:gridCol w="294881">
                  <a:extLst>
                    <a:ext uri="{9D8B030D-6E8A-4147-A177-3AD203B41FA5}">
                      <a16:colId xmlns:a16="http://schemas.microsoft.com/office/drawing/2014/main" xmlns="" val="20002"/>
                    </a:ext>
                  </a:extLst>
                </a:gridCol>
                <a:gridCol w="1306098">
                  <a:extLst>
                    <a:ext uri="{9D8B030D-6E8A-4147-A177-3AD203B41FA5}">
                      <a16:colId xmlns:a16="http://schemas.microsoft.com/office/drawing/2014/main" xmlns="" val="20003"/>
                    </a:ext>
                  </a:extLst>
                </a:gridCol>
                <a:gridCol w="1994999">
                  <a:extLst>
                    <a:ext uri="{9D8B030D-6E8A-4147-A177-3AD203B41FA5}">
                      <a16:colId xmlns:a16="http://schemas.microsoft.com/office/drawing/2014/main" xmlns="" val="20004"/>
                    </a:ext>
                  </a:extLst>
                </a:gridCol>
                <a:gridCol w="3244783">
                  <a:extLst>
                    <a:ext uri="{9D8B030D-6E8A-4147-A177-3AD203B41FA5}">
                      <a16:colId xmlns:a16="http://schemas.microsoft.com/office/drawing/2014/main" xmlns="" val="20005"/>
                    </a:ext>
                  </a:extLst>
                </a:gridCol>
              </a:tblGrid>
              <a:tr h="402983">
                <a:tc gridSpan="3">
                  <a:txBody>
                    <a:bodyPr/>
                    <a:lstStyle/>
                    <a:p>
                      <a:pPr algn="ctr">
                        <a:spcAft>
                          <a:spcPts val="0"/>
                        </a:spcAft>
                      </a:pPr>
                      <a:r>
                        <a:rPr lang="fr-FR" sz="1100" b="1" dirty="0">
                          <a:latin typeface="Calibri"/>
                          <a:ea typeface="Calibri"/>
                          <a:cs typeface="Times New Roman"/>
                        </a:rPr>
                        <a:t>MOINS DE 11 ANS (U11)</a:t>
                      </a:r>
                    </a:p>
                  </a:txBody>
                  <a:tcPr marL="54429" marR="54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fr-FR"/>
                    </a:p>
                  </a:txBody>
                  <a:tcPr/>
                </a:tc>
                <a:tc hMerge="1">
                  <a:txBody>
                    <a:bodyPr/>
                    <a:lstStyle/>
                    <a:p>
                      <a:endParaRPr lang="fr-FR"/>
                    </a:p>
                  </a:txBody>
                  <a:tcPr/>
                </a:tc>
                <a:tc gridSpan="3">
                  <a:txBody>
                    <a:bodyPr/>
                    <a:lstStyle/>
                    <a:p>
                      <a:pPr algn="ctr">
                        <a:spcAft>
                          <a:spcPts val="0"/>
                        </a:spcAft>
                      </a:pPr>
                      <a:r>
                        <a:rPr lang="fr-FR" sz="1100" b="1" i="1" dirty="0">
                          <a:latin typeface="Calibri"/>
                          <a:ea typeface="Calibri"/>
                          <a:cs typeface="Times New Roman"/>
                        </a:rPr>
                        <a:t>FAVORISER DES ORGANISATIONS COLLECTIVES</a:t>
                      </a:r>
                      <a:endParaRPr lang="fr-FR" sz="900" dirty="0">
                        <a:latin typeface="Calibri"/>
                        <a:ea typeface="Calibri"/>
                        <a:cs typeface="Times New Roman"/>
                      </a:endParaRPr>
                    </a:p>
                  </a:txBody>
                  <a:tcPr marL="54429" marR="54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10000"/>
                  </a:ext>
                </a:extLst>
              </a:tr>
              <a:tr h="316629">
                <a:tc gridSpan="6">
                  <a:txBody>
                    <a:bodyPr/>
                    <a:lstStyle/>
                    <a:p>
                      <a:pPr algn="ctr">
                        <a:spcAft>
                          <a:spcPts val="0"/>
                        </a:spcAft>
                      </a:pPr>
                      <a:r>
                        <a:rPr lang="fr-FR" sz="1400" b="1" dirty="0">
                          <a:solidFill>
                            <a:srgbClr val="FF0000"/>
                          </a:solidFill>
                          <a:latin typeface="Calibri"/>
                          <a:ea typeface="Calibri"/>
                          <a:cs typeface="Times New Roman"/>
                        </a:rPr>
                        <a:t>NE PAS OUBLIER</a:t>
                      </a:r>
                      <a:r>
                        <a:rPr lang="fr-FR" sz="1400" b="1" baseline="0" dirty="0">
                          <a:solidFill>
                            <a:srgbClr val="FF0000"/>
                          </a:solidFill>
                          <a:latin typeface="Calibri"/>
                          <a:ea typeface="Calibri"/>
                          <a:cs typeface="Times New Roman"/>
                        </a:rPr>
                        <a:t> LES BANDEAUX</a:t>
                      </a:r>
                      <a:endParaRPr lang="fr-FR" sz="1400" b="1" dirty="0">
                        <a:solidFill>
                          <a:srgbClr val="FF0000"/>
                        </a:solidFill>
                        <a:latin typeface="Calibri"/>
                        <a:ea typeface="Calibri"/>
                        <a:cs typeface="Times New Roman"/>
                      </a:endParaRPr>
                    </a:p>
                  </a:txBody>
                  <a:tcPr marL="54429" marR="544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10001"/>
                  </a:ext>
                </a:extLst>
              </a:tr>
              <a:tr h="1033322">
                <a:tc>
                  <a:txBody>
                    <a:bodyPr/>
                    <a:lstStyle/>
                    <a:p>
                      <a:pPr algn="ctr">
                        <a:spcAft>
                          <a:spcPts val="0"/>
                        </a:spcAft>
                      </a:pPr>
                      <a:r>
                        <a:rPr lang="fr-FR" sz="1800" i="1" dirty="0">
                          <a:latin typeface="Calibri"/>
                          <a:ea typeface="Calibri"/>
                          <a:cs typeface="Times New Roman"/>
                        </a:rPr>
                        <a:t>Tiers-tps</a:t>
                      </a:r>
                    </a:p>
                    <a:p>
                      <a:pPr algn="ctr">
                        <a:spcAft>
                          <a:spcPts val="0"/>
                        </a:spcAft>
                      </a:pPr>
                      <a:r>
                        <a:rPr lang="fr-FR" sz="1800" i="1" dirty="0">
                          <a:latin typeface="Calibri"/>
                          <a:ea typeface="Calibri"/>
                          <a:cs typeface="Times New Roman"/>
                        </a:rPr>
                        <a:t>3x13’</a:t>
                      </a:r>
                      <a:endParaRPr lang="fr-FR" sz="1800" dirty="0">
                        <a:latin typeface="Calibri"/>
                        <a:ea typeface="Calibri"/>
                        <a:cs typeface="Times New Roman"/>
                      </a:endParaRPr>
                    </a:p>
                  </a:txBody>
                  <a:tcPr marL="54429" marR="54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fr-FR" sz="1800" i="1" dirty="0">
                          <a:latin typeface="Calibri"/>
                          <a:ea typeface="Calibri"/>
                          <a:cs typeface="Times New Roman"/>
                        </a:rPr>
                        <a:t>Effectif</a:t>
                      </a:r>
                      <a:endParaRPr lang="fr-FR" sz="1800" dirty="0">
                        <a:latin typeface="Calibri"/>
                        <a:ea typeface="Calibri"/>
                        <a:cs typeface="Times New Roman"/>
                      </a:endParaRPr>
                    </a:p>
                  </a:txBody>
                  <a:tcPr marL="54429" marR="54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algn="ctr">
                        <a:spcAft>
                          <a:spcPts val="0"/>
                        </a:spcAft>
                      </a:pPr>
                      <a:r>
                        <a:rPr lang="fr-FR" sz="1800" i="1" dirty="0">
                          <a:latin typeface="Calibri"/>
                          <a:ea typeface="Calibri"/>
                          <a:cs typeface="Times New Roman"/>
                        </a:rPr>
                        <a:t>Engagement</a:t>
                      </a:r>
                      <a:endParaRPr lang="fr-FR" sz="1800" dirty="0">
                        <a:latin typeface="Calibri"/>
                        <a:ea typeface="Calibri"/>
                        <a:cs typeface="Times New Roman"/>
                      </a:endParaRPr>
                    </a:p>
                  </a:txBody>
                  <a:tcPr marL="54429" marR="54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fr-FR"/>
                    </a:p>
                  </a:txBody>
                  <a:tcPr/>
                </a:tc>
                <a:tc>
                  <a:txBody>
                    <a:bodyPr/>
                    <a:lstStyle/>
                    <a:p>
                      <a:pPr algn="ctr">
                        <a:spcAft>
                          <a:spcPts val="0"/>
                        </a:spcAft>
                      </a:pPr>
                      <a:r>
                        <a:rPr lang="fr-FR" sz="1800" i="1" dirty="0">
                          <a:latin typeface="Calibri"/>
                          <a:ea typeface="Calibri"/>
                          <a:cs typeface="Times New Roman"/>
                        </a:rPr>
                        <a:t>Forme défensive</a:t>
                      </a:r>
                      <a:endParaRPr lang="fr-FR" sz="1800" dirty="0">
                        <a:latin typeface="Calibri"/>
                        <a:ea typeface="Calibri"/>
                        <a:cs typeface="Times New Roman"/>
                      </a:endParaRPr>
                    </a:p>
                  </a:txBody>
                  <a:tcPr marL="54429" marR="54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fr-FR" sz="1800" i="1" dirty="0">
                          <a:latin typeface="Calibri"/>
                          <a:ea typeface="Calibri"/>
                          <a:cs typeface="Times New Roman"/>
                        </a:rPr>
                        <a:t>Règles particulières</a:t>
                      </a:r>
                      <a:endParaRPr lang="fr-FR" sz="1800" dirty="0">
                        <a:latin typeface="Calibri"/>
                        <a:ea typeface="Calibri"/>
                        <a:cs typeface="Times New Roman"/>
                      </a:endParaRPr>
                    </a:p>
                  </a:txBody>
                  <a:tcPr marL="54429" marR="54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0002"/>
                  </a:ext>
                </a:extLst>
              </a:tr>
              <a:tr h="1919474">
                <a:tc>
                  <a:txBody>
                    <a:bodyPr/>
                    <a:lstStyle/>
                    <a:p>
                      <a:pPr algn="ctr">
                        <a:spcAft>
                          <a:spcPts val="0"/>
                        </a:spcAft>
                      </a:pPr>
                      <a:endParaRPr lang="fr-FR" sz="1800" dirty="0">
                        <a:latin typeface="Calibri"/>
                        <a:ea typeface="Calibri"/>
                        <a:cs typeface="Times New Roman"/>
                      </a:endParaRPr>
                    </a:p>
                    <a:p>
                      <a:pPr algn="ctr">
                        <a:spcAft>
                          <a:spcPts val="0"/>
                        </a:spcAft>
                      </a:pPr>
                      <a:r>
                        <a:rPr lang="fr-FR" sz="1800" dirty="0">
                          <a:latin typeface="Calibri"/>
                          <a:ea typeface="Calibri"/>
                          <a:cs typeface="Times New Roman"/>
                        </a:rPr>
                        <a:t> 1</a:t>
                      </a:r>
                    </a:p>
                    <a:p>
                      <a:pPr algn="ctr">
                        <a:spcAft>
                          <a:spcPts val="0"/>
                        </a:spcAft>
                      </a:pPr>
                      <a:r>
                        <a:rPr lang="fr-FR" sz="1800" dirty="0">
                          <a:latin typeface="Calibri"/>
                          <a:ea typeface="Calibri"/>
                          <a:cs typeface="Times New Roman"/>
                        </a:rPr>
                        <a:t>/</a:t>
                      </a:r>
                    </a:p>
                    <a:p>
                      <a:pPr algn="ctr">
                        <a:spcAft>
                          <a:spcPts val="0"/>
                        </a:spcAft>
                      </a:pPr>
                      <a:r>
                        <a:rPr lang="fr-FR" sz="1800" dirty="0">
                          <a:latin typeface="Calibri"/>
                          <a:ea typeface="Calibri"/>
                          <a:cs typeface="Times New Roman"/>
                        </a:rPr>
                        <a:t>2</a:t>
                      </a:r>
                    </a:p>
                  </a:txBody>
                  <a:tcPr marL="54429" marR="54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fr-FR" sz="1800" dirty="0">
                          <a:latin typeface="Calibri"/>
                          <a:ea typeface="Calibri"/>
                          <a:cs typeface="Times New Roman"/>
                        </a:rPr>
                        <a:t>6 + 1</a:t>
                      </a:r>
                    </a:p>
                  </a:txBody>
                  <a:tcPr marL="54429" marR="54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fr-FR" sz="1800" dirty="0">
                          <a:latin typeface="Calibri"/>
                          <a:ea typeface="Calibri"/>
                          <a:cs typeface="Times New Roman"/>
                        </a:rPr>
                        <a:t>De la zone du GB,  sans coup de  sifflet </a:t>
                      </a:r>
                    </a:p>
                  </a:txBody>
                  <a:tcPr marL="54429" marR="54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spcAft>
                          <a:spcPts val="0"/>
                        </a:spcAft>
                      </a:pPr>
                      <a:r>
                        <a:rPr lang="fr-FR" sz="1800" dirty="0">
                          <a:latin typeface="Calibri"/>
                          <a:ea typeface="Calibri"/>
                          <a:cs typeface="Times New Roman"/>
                        </a:rPr>
                        <a:t>TOUT TERRAIN</a:t>
                      </a:r>
                    </a:p>
                  </a:txBody>
                  <a:tcPr marL="54429" marR="54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spcAft>
                          <a:spcPts val="0"/>
                        </a:spcAft>
                      </a:pPr>
                      <a:endParaRPr lang="fr-FR" sz="1800" dirty="0">
                        <a:latin typeface="Calibri"/>
                        <a:ea typeface="Calibri"/>
                        <a:cs typeface="Times New Roman"/>
                      </a:endParaRPr>
                    </a:p>
                    <a:p>
                      <a:pPr algn="just">
                        <a:spcAft>
                          <a:spcPts val="0"/>
                        </a:spcAft>
                      </a:pPr>
                      <a:r>
                        <a:rPr lang="fr-FR" sz="1800" dirty="0">
                          <a:latin typeface="Calibri"/>
                          <a:ea typeface="Calibri"/>
                          <a:cs typeface="Times New Roman"/>
                        </a:rPr>
                        <a:t>  </a:t>
                      </a:r>
                    </a:p>
                    <a:p>
                      <a:pPr marL="285750" indent="-285750" algn="just">
                        <a:spcAft>
                          <a:spcPts val="0"/>
                        </a:spcAft>
                        <a:buFontTx/>
                        <a:buChar char="-"/>
                      </a:pPr>
                      <a:r>
                        <a:rPr lang="fr-FR" sz="1800" dirty="0">
                          <a:latin typeface="Calibri"/>
                          <a:ea typeface="Calibri"/>
                          <a:cs typeface="Times New Roman"/>
                        </a:rPr>
                        <a:t>Obligation de présenter minimum 2 GB sur le match avec participation sur la participation de jeu entière</a:t>
                      </a:r>
                    </a:p>
                    <a:p>
                      <a:pPr marL="0" indent="0" algn="just">
                        <a:spcAft>
                          <a:spcPts val="0"/>
                        </a:spcAft>
                        <a:buFontTx/>
                        <a:buNone/>
                      </a:pPr>
                      <a:endParaRPr lang="fr-FR" sz="1800" dirty="0">
                        <a:latin typeface="Calibri"/>
                        <a:ea typeface="Calibri"/>
                        <a:cs typeface="Times New Roman"/>
                      </a:endParaRPr>
                    </a:p>
                    <a:p>
                      <a:pPr marL="285750" indent="-285750" algn="just">
                        <a:spcAft>
                          <a:spcPts val="0"/>
                        </a:spcAft>
                        <a:buFontTx/>
                        <a:buChar char="-"/>
                      </a:pPr>
                      <a:r>
                        <a:rPr lang="fr-FR" sz="1800" dirty="0">
                          <a:latin typeface="Calibri"/>
                          <a:ea typeface="Calibri"/>
                          <a:cs typeface="Times New Roman"/>
                        </a:rPr>
                        <a:t>La prise en stricte est INTERDITE </a:t>
                      </a:r>
                    </a:p>
                  </a:txBody>
                  <a:tcPr marL="54429" marR="544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369494">
                <a:tc>
                  <a:txBody>
                    <a:bodyPr/>
                    <a:lstStyle/>
                    <a:p>
                      <a:pPr algn="ctr">
                        <a:spcAft>
                          <a:spcPts val="0"/>
                        </a:spcAft>
                      </a:pPr>
                      <a:r>
                        <a:rPr lang="fr-FR" sz="1800" dirty="0">
                          <a:latin typeface="Calibri"/>
                          <a:ea typeface="Calibri"/>
                          <a:cs typeface="Times New Roman"/>
                        </a:rPr>
                        <a:t>3</a:t>
                      </a:r>
                    </a:p>
                  </a:txBody>
                  <a:tcPr marL="54429" marR="54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c gridSpan="2">
                  <a:txBody>
                    <a:bodyPr/>
                    <a:lstStyle/>
                    <a:p>
                      <a:pPr algn="ctr">
                        <a:spcAft>
                          <a:spcPts val="0"/>
                        </a:spcAft>
                      </a:pPr>
                      <a:r>
                        <a:rPr lang="fr-FR" sz="1800">
                          <a:latin typeface="Calibri"/>
                          <a:ea typeface="Calibri"/>
                          <a:cs typeface="Times New Roman"/>
                        </a:rPr>
                        <a:t>Du centre du terrain au coup</a:t>
                      </a:r>
                      <a:r>
                        <a:rPr lang="fr-FR" sz="1800" baseline="0">
                          <a:latin typeface="Calibri"/>
                          <a:ea typeface="Calibri"/>
                          <a:cs typeface="Times New Roman"/>
                        </a:rPr>
                        <a:t> de sifflet</a:t>
                      </a:r>
                      <a:endParaRPr lang="fr-FR" sz="1800" dirty="0">
                        <a:latin typeface="Calibri"/>
                        <a:ea typeface="Calibri"/>
                        <a:cs typeface="Times New Roman"/>
                      </a:endParaRPr>
                    </a:p>
                  </a:txBody>
                  <a:tcPr marL="54429" marR="54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r>
                        <a:rPr lang="fr-FR" sz="1600" dirty="0"/>
                        <a:t>Défense étagée, dispositif possible :</a:t>
                      </a:r>
                    </a:p>
                    <a:p>
                      <a:pPr algn="ctr"/>
                      <a:r>
                        <a:rPr lang="fr-FR" sz="1600" dirty="0"/>
                        <a:t>3/3 </a:t>
                      </a:r>
                      <a:r>
                        <a:rPr lang="fr-FR" sz="1600" b="1" dirty="0"/>
                        <a:t>ou</a:t>
                      </a:r>
                      <a:r>
                        <a:rPr lang="fr-FR" sz="1600" dirty="0"/>
                        <a:t> 2/4 </a:t>
                      </a:r>
                      <a:r>
                        <a:rPr lang="fr-FR" sz="1600" b="1" dirty="0"/>
                        <a:t>ou</a:t>
                      </a:r>
                      <a:r>
                        <a:rPr lang="fr-FR" sz="1600" dirty="0"/>
                        <a:t> demi terrain </a:t>
                      </a:r>
                      <a:endParaRPr lang="fr-FR" sz="1800" dirty="0">
                        <a:latin typeface="Calibri"/>
                        <a:ea typeface="Calibri"/>
                        <a:cs typeface="Times New Roman"/>
                      </a:endParaRPr>
                    </a:p>
                  </a:txBody>
                  <a:tcPr marL="54429" marR="54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extLst>
                  <a:ext uri="{0D108BD9-81ED-4DB2-BD59-A6C34878D82A}">
                    <a16:rowId xmlns:a16="http://schemas.microsoft.com/office/drawing/2014/main" xmlns="" val="1976989255"/>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9227" y="764704"/>
            <a:ext cx="8229600" cy="938368"/>
          </a:xfrm>
        </p:spPr>
        <p:txBody>
          <a:bodyPr>
            <a:normAutofit/>
          </a:bodyPr>
          <a:lstStyle/>
          <a:p>
            <a:pPr algn="ctr"/>
            <a:r>
              <a:rPr lang="fr-FR" sz="2400" b="1" i="1" dirty="0"/>
              <a:t>Pourquoi un</a:t>
            </a:r>
            <a:br>
              <a:rPr lang="fr-FR" sz="2400" b="1" i="1" dirty="0"/>
            </a:br>
            <a:r>
              <a:rPr lang="fr-FR" sz="2400" b="1" i="1" dirty="0"/>
              <a:t> aménagement des règles chez les –11 ans?</a:t>
            </a:r>
          </a:p>
        </p:txBody>
      </p:sp>
      <p:sp>
        <p:nvSpPr>
          <p:cNvPr id="3" name="Espace réservé du contenu 2"/>
          <p:cNvSpPr>
            <a:spLocks noGrp="1"/>
          </p:cNvSpPr>
          <p:nvPr>
            <p:ph idx="1"/>
          </p:nvPr>
        </p:nvSpPr>
        <p:spPr>
          <a:xfrm>
            <a:off x="457200" y="1935480"/>
            <a:ext cx="8229600" cy="4589864"/>
          </a:xfrm>
        </p:spPr>
        <p:txBody>
          <a:bodyPr/>
          <a:lstStyle/>
          <a:p>
            <a:r>
              <a:rPr lang="fr-FR" dirty="0"/>
              <a:t>Favoriser des organisations collectives en attaque et en défense dés la – de 11 ans</a:t>
            </a:r>
            <a:endParaRPr lang="fr-FR" sz="2000" dirty="0"/>
          </a:p>
          <a:p>
            <a:r>
              <a:rPr lang="fr-FR" dirty="0"/>
              <a:t>Enrichir </a:t>
            </a:r>
            <a:r>
              <a:rPr lang="fr-FR" dirty="0">
                <a:solidFill>
                  <a:srgbClr val="FF0000"/>
                </a:solidFill>
              </a:rPr>
              <a:t>les formes de jeu* </a:t>
            </a:r>
            <a:r>
              <a:rPr lang="fr-FR" dirty="0"/>
              <a:t>et le réseau d’ échange en tenant compte des espaces latéraux et profond sur le terrain</a:t>
            </a:r>
          </a:p>
          <a:p>
            <a:r>
              <a:rPr lang="fr-FR" dirty="0"/>
              <a:t>Enrichir </a:t>
            </a:r>
            <a:r>
              <a:rPr lang="fr-FR" dirty="0">
                <a:solidFill>
                  <a:srgbClr val="FF0000"/>
                </a:solidFill>
              </a:rPr>
              <a:t>les modes de jeu** </a:t>
            </a:r>
            <a:r>
              <a:rPr lang="fr-FR" dirty="0"/>
              <a:t>en tenant compte de l’organisation collective liée a  la densité des joueurs sur le terrain</a:t>
            </a:r>
          </a:p>
          <a:p>
            <a:pPr marL="0" indent="0">
              <a:buNone/>
            </a:pPr>
            <a:endParaRPr lang="fr-FR" dirty="0"/>
          </a:p>
          <a:p>
            <a:pPr marL="0" indent="0">
              <a:buNone/>
            </a:pPr>
            <a:r>
              <a:rPr lang="fr-FR" sz="1000" dirty="0"/>
              <a:t>Définition: </a:t>
            </a:r>
          </a:p>
          <a:p>
            <a:r>
              <a:rPr lang="fr-FR" sz="1100" b="1" dirty="0">
                <a:solidFill>
                  <a:srgbClr val="FF0000"/>
                </a:solidFill>
              </a:rPr>
              <a:t>*formes de jeu = formes de jeu collective sur le terrain </a:t>
            </a:r>
          </a:p>
          <a:p>
            <a:r>
              <a:rPr lang="fr-FR" sz="1100" b="1" dirty="0">
                <a:solidFill>
                  <a:srgbClr val="FF0000"/>
                </a:solidFill>
              </a:rPr>
              <a:t>** modes de jeu := comportement des joueurs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1165BA9-C552-455E-92C0-0B183978CBA7}"/>
              </a:ext>
            </a:extLst>
          </p:cNvPr>
          <p:cNvSpPr>
            <a:spLocks noGrp="1"/>
          </p:cNvSpPr>
          <p:nvPr>
            <p:ph type="title"/>
          </p:nvPr>
        </p:nvSpPr>
        <p:spPr>
          <a:xfrm>
            <a:off x="395536" y="2321066"/>
            <a:ext cx="8229600" cy="1143000"/>
          </a:xfrm>
        </p:spPr>
        <p:txBody>
          <a:bodyPr>
            <a:normAutofit/>
          </a:bodyPr>
          <a:lstStyle/>
          <a:p>
            <a:pPr algn="ctr"/>
            <a:r>
              <a:rPr lang="fr-FR" sz="4400" b="1" dirty="0">
                <a:effectLst>
                  <a:outerShdw blurRad="38100" dist="38100" dir="2700000" algn="tl">
                    <a:srgbClr val="000000">
                      <a:alpha val="43137"/>
                    </a:srgbClr>
                  </a:outerShdw>
                </a:effectLst>
                <a:latin typeface="+mn-lt"/>
              </a:rPr>
              <a:t>DIALECTIQUE </a:t>
            </a:r>
          </a:p>
        </p:txBody>
      </p:sp>
    </p:spTree>
    <p:extLst>
      <p:ext uri="{BB962C8B-B14F-4D97-AF65-F5344CB8AC3E}">
        <p14:creationId xmlns:p14="http://schemas.microsoft.com/office/powerpoint/2010/main" val="2311474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a:extLst>
              <a:ext uri="{FF2B5EF4-FFF2-40B4-BE49-F238E27FC236}">
                <a16:creationId xmlns:a16="http://schemas.microsoft.com/office/drawing/2014/main" xmlns="" id="{714081EB-0A32-4B1D-B07A-99601D161C27}"/>
              </a:ext>
            </a:extLst>
          </p:cNvPr>
          <p:cNvSpPr>
            <a:spLocks noChangeArrowheads="1"/>
          </p:cNvSpPr>
          <p:nvPr/>
        </p:nvSpPr>
        <p:spPr bwMode="auto">
          <a:xfrm>
            <a:off x="1600200" y="228600"/>
            <a:ext cx="6553200" cy="5334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FR" altLang="fr-FR" dirty="0"/>
              <a:t>La défense Homme à Homme </a:t>
            </a:r>
          </a:p>
          <a:p>
            <a:endParaRPr lang="fr-FR" altLang="fr-FR" dirty="0"/>
          </a:p>
        </p:txBody>
      </p:sp>
      <p:sp>
        <p:nvSpPr>
          <p:cNvPr id="5124" name="Oval 4">
            <a:extLst>
              <a:ext uri="{FF2B5EF4-FFF2-40B4-BE49-F238E27FC236}">
                <a16:creationId xmlns:a16="http://schemas.microsoft.com/office/drawing/2014/main" xmlns="" id="{922105E8-B449-46A5-9362-9677E722A662}"/>
              </a:ext>
            </a:extLst>
          </p:cNvPr>
          <p:cNvSpPr>
            <a:spLocks noChangeArrowheads="1"/>
          </p:cNvSpPr>
          <p:nvPr/>
        </p:nvSpPr>
        <p:spPr bwMode="auto">
          <a:xfrm>
            <a:off x="2590800" y="3657600"/>
            <a:ext cx="3048000" cy="8382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FR" altLang="fr-FR"/>
              <a:t>Objectifs: sur l’homme</a:t>
            </a:r>
          </a:p>
        </p:txBody>
      </p:sp>
      <p:sp>
        <p:nvSpPr>
          <p:cNvPr id="5127" name="Oval 7">
            <a:extLst>
              <a:ext uri="{FF2B5EF4-FFF2-40B4-BE49-F238E27FC236}">
                <a16:creationId xmlns:a16="http://schemas.microsoft.com/office/drawing/2014/main" xmlns="" id="{4D021207-9FFC-46D9-BD32-E189BB58E642}"/>
              </a:ext>
            </a:extLst>
          </p:cNvPr>
          <p:cNvSpPr>
            <a:spLocks noChangeArrowheads="1"/>
          </p:cNvSpPr>
          <p:nvPr/>
        </p:nvSpPr>
        <p:spPr bwMode="auto">
          <a:xfrm>
            <a:off x="3810000" y="2438400"/>
            <a:ext cx="1981200" cy="9144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FR" altLang="fr-FR" sz="1800"/>
              <a:t>Intentions</a:t>
            </a:r>
          </a:p>
        </p:txBody>
      </p:sp>
      <p:sp>
        <p:nvSpPr>
          <p:cNvPr id="5130" name="Oval 10">
            <a:extLst>
              <a:ext uri="{FF2B5EF4-FFF2-40B4-BE49-F238E27FC236}">
                <a16:creationId xmlns:a16="http://schemas.microsoft.com/office/drawing/2014/main" xmlns="" id="{5459B302-3539-4BF7-872C-0A72C664643C}"/>
              </a:ext>
            </a:extLst>
          </p:cNvPr>
          <p:cNvSpPr>
            <a:spLocks noChangeArrowheads="1"/>
          </p:cNvSpPr>
          <p:nvPr/>
        </p:nvSpPr>
        <p:spPr bwMode="auto">
          <a:xfrm>
            <a:off x="762000" y="5334000"/>
            <a:ext cx="1600200" cy="9144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FR" altLang="fr-FR" sz="1800"/>
              <a:t>L’attaquer</a:t>
            </a:r>
          </a:p>
        </p:txBody>
      </p:sp>
      <p:sp>
        <p:nvSpPr>
          <p:cNvPr id="5136" name="AutoShape 16">
            <a:extLst>
              <a:ext uri="{FF2B5EF4-FFF2-40B4-BE49-F238E27FC236}">
                <a16:creationId xmlns:a16="http://schemas.microsoft.com/office/drawing/2014/main" xmlns="" id="{7F5A403B-4992-4533-B3CE-390409CC5733}"/>
              </a:ext>
            </a:extLst>
          </p:cNvPr>
          <p:cNvSpPr>
            <a:spLocks noChangeArrowheads="1"/>
          </p:cNvSpPr>
          <p:nvPr/>
        </p:nvSpPr>
        <p:spPr bwMode="auto">
          <a:xfrm>
            <a:off x="5867400" y="990600"/>
            <a:ext cx="2438400" cy="2667000"/>
          </a:xfrm>
          <a:prstGeom prst="cloudCallout">
            <a:avLst>
              <a:gd name="adj1" fmla="val -58921"/>
              <a:gd name="adj2" fmla="val 20833"/>
            </a:avLst>
          </a:prstGeom>
          <a:solidFill>
            <a:srgbClr val="99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fr-FR" altLang="fr-FR" sz="1800"/>
              <a:t>- Dissuader</a:t>
            </a:r>
          </a:p>
          <a:p>
            <a:r>
              <a:rPr lang="fr-FR" altLang="fr-FR" sz="1800"/>
              <a:t>Changer (communiquer)</a:t>
            </a:r>
          </a:p>
          <a:p>
            <a:r>
              <a:rPr lang="fr-FR" altLang="fr-FR" sz="1800"/>
              <a:t>- Glisser</a:t>
            </a:r>
          </a:p>
          <a:p>
            <a:r>
              <a:rPr lang="fr-FR" altLang="fr-FR" sz="1800"/>
              <a:t>- S’aligner</a:t>
            </a:r>
          </a:p>
          <a:p>
            <a:r>
              <a:rPr lang="fr-FR" altLang="fr-FR" sz="1800"/>
              <a:t>Volonté de combat</a:t>
            </a:r>
          </a:p>
        </p:txBody>
      </p:sp>
      <p:sp>
        <p:nvSpPr>
          <p:cNvPr id="5139" name="AutoShape 19">
            <a:extLst>
              <a:ext uri="{FF2B5EF4-FFF2-40B4-BE49-F238E27FC236}">
                <a16:creationId xmlns:a16="http://schemas.microsoft.com/office/drawing/2014/main" xmlns="" id="{3C9B117F-8BFF-4FBD-997E-A9B8686736C6}"/>
              </a:ext>
            </a:extLst>
          </p:cNvPr>
          <p:cNvSpPr>
            <a:spLocks noChangeArrowheads="1"/>
          </p:cNvSpPr>
          <p:nvPr/>
        </p:nvSpPr>
        <p:spPr bwMode="auto">
          <a:xfrm>
            <a:off x="2438400" y="4953000"/>
            <a:ext cx="5029200" cy="1676400"/>
          </a:xfrm>
          <a:prstGeom prst="cloudCallout">
            <a:avLst>
              <a:gd name="adj1" fmla="val -52620"/>
              <a:gd name="adj2" fmla="val -4736"/>
            </a:avLst>
          </a:prstGeom>
          <a:solidFill>
            <a:srgbClr val="99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fr-FR" altLang="fr-FR" sz="1600"/>
              <a:t> - Le jeu en mouvement avec et sans ballon </a:t>
            </a:r>
          </a:p>
          <a:p>
            <a:r>
              <a:rPr lang="fr-FR" altLang="fr-FR" sz="1600"/>
              <a:t>- le jeu à 2 pivots </a:t>
            </a:r>
          </a:p>
          <a:p>
            <a:r>
              <a:rPr lang="fr-FR" altLang="fr-FR" sz="1600"/>
              <a:t>-Faire changer</a:t>
            </a:r>
          </a:p>
        </p:txBody>
      </p:sp>
      <p:sp>
        <p:nvSpPr>
          <p:cNvPr id="5143" name="AutoShape 23">
            <a:extLst>
              <a:ext uri="{FF2B5EF4-FFF2-40B4-BE49-F238E27FC236}">
                <a16:creationId xmlns:a16="http://schemas.microsoft.com/office/drawing/2014/main" xmlns="" id="{7B57EDA5-F929-4C8E-907D-BD3BE877B46A}"/>
              </a:ext>
            </a:extLst>
          </p:cNvPr>
          <p:cNvSpPr>
            <a:spLocks noChangeArrowheads="1"/>
          </p:cNvSpPr>
          <p:nvPr/>
        </p:nvSpPr>
        <p:spPr bwMode="auto">
          <a:xfrm>
            <a:off x="0" y="2514600"/>
            <a:ext cx="1828800" cy="990600"/>
          </a:xfrm>
          <a:prstGeom prst="flowChartConnector">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FR" altLang="fr-FR" sz="1800"/>
              <a:t>Missions</a:t>
            </a:r>
          </a:p>
        </p:txBody>
      </p:sp>
      <p:sp>
        <p:nvSpPr>
          <p:cNvPr id="5145" name="AutoShape 25">
            <a:extLst>
              <a:ext uri="{FF2B5EF4-FFF2-40B4-BE49-F238E27FC236}">
                <a16:creationId xmlns:a16="http://schemas.microsoft.com/office/drawing/2014/main" xmlns="" id="{0D2E999A-E0BC-4712-BB98-A2E9F0A4D800}"/>
              </a:ext>
            </a:extLst>
          </p:cNvPr>
          <p:cNvSpPr>
            <a:spLocks noChangeArrowheads="1"/>
          </p:cNvSpPr>
          <p:nvPr/>
        </p:nvSpPr>
        <p:spPr bwMode="auto">
          <a:xfrm>
            <a:off x="1066800" y="1143000"/>
            <a:ext cx="3657600" cy="1066800"/>
          </a:xfrm>
          <a:prstGeom prst="cloudCallout">
            <a:avLst>
              <a:gd name="adj1" fmla="val -48829"/>
              <a:gd name="adj2" fmla="val 84227"/>
            </a:avLst>
          </a:prstGeom>
          <a:solidFill>
            <a:srgbClr val="99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fr-FR" altLang="fr-FR" sz="1800"/>
              <a:t>-Orientation sur l’homme</a:t>
            </a:r>
          </a:p>
          <a:p>
            <a:endParaRPr lang="fr-FR" altLang="fr-FR" sz="1800"/>
          </a:p>
        </p:txBody>
      </p:sp>
      <p:cxnSp>
        <p:nvCxnSpPr>
          <p:cNvPr id="5149" name="AutoShape 29">
            <a:extLst>
              <a:ext uri="{FF2B5EF4-FFF2-40B4-BE49-F238E27FC236}">
                <a16:creationId xmlns:a16="http://schemas.microsoft.com/office/drawing/2014/main" xmlns="" id="{167ED9D9-F250-4797-AE85-70FA23D614E6}"/>
              </a:ext>
            </a:extLst>
          </p:cNvPr>
          <p:cNvCxnSpPr>
            <a:cxnSpLocks noChangeShapeType="1"/>
            <a:stCxn id="5124" idx="2"/>
            <a:endCxn id="5143" idx="4"/>
          </p:cNvCxnSpPr>
          <p:nvPr/>
        </p:nvCxnSpPr>
        <p:spPr bwMode="auto">
          <a:xfrm rot="10800000">
            <a:off x="914400" y="3505200"/>
            <a:ext cx="1676400" cy="571500"/>
          </a:xfrm>
          <a:prstGeom prst="bentConnector2">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52" name="AutoShape 32">
            <a:extLst>
              <a:ext uri="{FF2B5EF4-FFF2-40B4-BE49-F238E27FC236}">
                <a16:creationId xmlns:a16="http://schemas.microsoft.com/office/drawing/2014/main" xmlns="" id="{0BD66550-DCD0-4E9E-9B99-5B949CB14992}"/>
              </a:ext>
            </a:extLst>
          </p:cNvPr>
          <p:cNvCxnSpPr>
            <a:cxnSpLocks noChangeShapeType="1"/>
            <a:stCxn id="5124" idx="0"/>
            <a:endCxn id="5127" idx="2"/>
          </p:cNvCxnSpPr>
          <p:nvPr/>
        </p:nvCxnSpPr>
        <p:spPr bwMode="auto">
          <a:xfrm rot="5400000" flipH="1">
            <a:off x="3581400" y="3124200"/>
            <a:ext cx="762000" cy="304800"/>
          </a:xfrm>
          <a:prstGeom prst="bentConnector4">
            <a:avLst>
              <a:gd name="adj1" fmla="val 20000"/>
              <a:gd name="adj2" fmla="val 175000"/>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54" name="AutoShape 34">
            <a:extLst>
              <a:ext uri="{FF2B5EF4-FFF2-40B4-BE49-F238E27FC236}">
                <a16:creationId xmlns:a16="http://schemas.microsoft.com/office/drawing/2014/main" xmlns="" id="{5B7E6B65-858E-478C-B040-5EAFD2BAB215}"/>
              </a:ext>
            </a:extLst>
          </p:cNvPr>
          <p:cNvCxnSpPr>
            <a:cxnSpLocks noChangeShapeType="1"/>
            <a:stCxn id="5124" idx="4"/>
            <a:endCxn id="5130" idx="0"/>
          </p:cNvCxnSpPr>
          <p:nvPr/>
        </p:nvCxnSpPr>
        <p:spPr bwMode="auto">
          <a:xfrm flipH="1">
            <a:off x="1562100" y="4495800"/>
            <a:ext cx="2552700" cy="83820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43"/>
                                        </p:tgtEl>
                                        <p:attrNameLst>
                                          <p:attrName>style.visibility</p:attrName>
                                        </p:attrNameLst>
                                      </p:cBhvr>
                                      <p:to>
                                        <p:strVal val="visible"/>
                                      </p:to>
                                    </p:set>
                                    <p:anim calcmode="lin" valueType="num">
                                      <p:cBhvr additive="base">
                                        <p:cTn id="7" dur="500" fill="hold"/>
                                        <p:tgtEl>
                                          <p:spTgt spid="5143"/>
                                        </p:tgtEl>
                                        <p:attrNameLst>
                                          <p:attrName>ppt_x</p:attrName>
                                        </p:attrNameLst>
                                      </p:cBhvr>
                                      <p:tavLst>
                                        <p:tav tm="0">
                                          <p:val>
                                            <p:strVal val="0-#ppt_w/2"/>
                                          </p:val>
                                        </p:tav>
                                        <p:tav tm="100000">
                                          <p:val>
                                            <p:strVal val="#ppt_x"/>
                                          </p:val>
                                        </p:tav>
                                      </p:tavLst>
                                    </p:anim>
                                    <p:anim calcmode="lin" valueType="num">
                                      <p:cBhvr additive="base">
                                        <p:cTn id="8" dur="500" fill="hold"/>
                                        <p:tgtEl>
                                          <p:spTgt spid="514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45"/>
                                        </p:tgtEl>
                                        <p:attrNameLst>
                                          <p:attrName>style.visibility</p:attrName>
                                        </p:attrNameLst>
                                      </p:cBhvr>
                                      <p:to>
                                        <p:strVal val="visible"/>
                                      </p:to>
                                    </p:set>
                                    <p:anim calcmode="lin" valueType="num">
                                      <p:cBhvr additive="base">
                                        <p:cTn id="13" dur="500" fill="hold"/>
                                        <p:tgtEl>
                                          <p:spTgt spid="5145"/>
                                        </p:tgtEl>
                                        <p:attrNameLst>
                                          <p:attrName>ppt_x</p:attrName>
                                        </p:attrNameLst>
                                      </p:cBhvr>
                                      <p:tavLst>
                                        <p:tav tm="0">
                                          <p:val>
                                            <p:strVal val="0-#ppt_w/2"/>
                                          </p:val>
                                        </p:tav>
                                        <p:tav tm="100000">
                                          <p:val>
                                            <p:strVal val="#ppt_x"/>
                                          </p:val>
                                        </p:tav>
                                      </p:tavLst>
                                    </p:anim>
                                    <p:anim calcmode="lin" valueType="num">
                                      <p:cBhvr additive="base">
                                        <p:cTn id="14" dur="500" fill="hold"/>
                                        <p:tgtEl>
                                          <p:spTgt spid="514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7"/>
                                        </p:tgtEl>
                                        <p:attrNameLst>
                                          <p:attrName>style.visibility</p:attrName>
                                        </p:attrNameLst>
                                      </p:cBhvr>
                                      <p:to>
                                        <p:strVal val="visible"/>
                                      </p:to>
                                    </p:set>
                                    <p:anim calcmode="lin" valueType="num">
                                      <p:cBhvr additive="base">
                                        <p:cTn id="19" dur="500" fill="hold"/>
                                        <p:tgtEl>
                                          <p:spTgt spid="5127"/>
                                        </p:tgtEl>
                                        <p:attrNameLst>
                                          <p:attrName>ppt_x</p:attrName>
                                        </p:attrNameLst>
                                      </p:cBhvr>
                                      <p:tavLst>
                                        <p:tav tm="0">
                                          <p:val>
                                            <p:strVal val="0-#ppt_w/2"/>
                                          </p:val>
                                        </p:tav>
                                        <p:tav tm="100000">
                                          <p:val>
                                            <p:strVal val="#ppt_x"/>
                                          </p:val>
                                        </p:tav>
                                      </p:tavLst>
                                    </p:anim>
                                    <p:anim calcmode="lin" valueType="num">
                                      <p:cBhvr additive="base">
                                        <p:cTn id="20" dur="500" fill="hold"/>
                                        <p:tgtEl>
                                          <p:spTgt spid="5127"/>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36"/>
                                        </p:tgtEl>
                                        <p:attrNameLst>
                                          <p:attrName>style.visibility</p:attrName>
                                        </p:attrNameLst>
                                      </p:cBhvr>
                                      <p:to>
                                        <p:strVal val="visible"/>
                                      </p:to>
                                    </p:set>
                                    <p:anim calcmode="lin" valueType="num">
                                      <p:cBhvr additive="base">
                                        <p:cTn id="25" dur="500" fill="hold"/>
                                        <p:tgtEl>
                                          <p:spTgt spid="5136"/>
                                        </p:tgtEl>
                                        <p:attrNameLst>
                                          <p:attrName>ppt_x</p:attrName>
                                        </p:attrNameLst>
                                      </p:cBhvr>
                                      <p:tavLst>
                                        <p:tav tm="0">
                                          <p:val>
                                            <p:strVal val="0-#ppt_w/2"/>
                                          </p:val>
                                        </p:tav>
                                        <p:tav tm="100000">
                                          <p:val>
                                            <p:strVal val="#ppt_x"/>
                                          </p:val>
                                        </p:tav>
                                      </p:tavLst>
                                    </p:anim>
                                    <p:anim calcmode="lin" valueType="num">
                                      <p:cBhvr additive="base">
                                        <p:cTn id="26" dur="500" fill="hold"/>
                                        <p:tgtEl>
                                          <p:spTgt spid="5136"/>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130"/>
                                        </p:tgtEl>
                                        <p:attrNameLst>
                                          <p:attrName>style.visibility</p:attrName>
                                        </p:attrNameLst>
                                      </p:cBhvr>
                                      <p:to>
                                        <p:strVal val="visible"/>
                                      </p:to>
                                    </p:set>
                                    <p:anim calcmode="lin" valueType="num">
                                      <p:cBhvr additive="base">
                                        <p:cTn id="31" dur="500" fill="hold"/>
                                        <p:tgtEl>
                                          <p:spTgt spid="5130"/>
                                        </p:tgtEl>
                                        <p:attrNameLst>
                                          <p:attrName>ppt_x</p:attrName>
                                        </p:attrNameLst>
                                      </p:cBhvr>
                                      <p:tavLst>
                                        <p:tav tm="0">
                                          <p:val>
                                            <p:strVal val="0-#ppt_w/2"/>
                                          </p:val>
                                        </p:tav>
                                        <p:tav tm="100000">
                                          <p:val>
                                            <p:strVal val="#ppt_x"/>
                                          </p:val>
                                        </p:tav>
                                      </p:tavLst>
                                    </p:anim>
                                    <p:anim calcmode="lin" valueType="num">
                                      <p:cBhvr additive="base">
                                        <p:cTn id="32" dur="500" fill="hold"/>
                                        <p:tgtEl>
                                          <p:spTgt spid="5130"/>
                                        </p:tgtEl>
                                        <p:attrNameLst>
                                          <p:attrName>ppt_y</p:attrName>
                                        </p:attrNameLst>
                                      </p:cBhvr>
                                      <p:tavLst>
                                        <p:tav tm="0">
                                          <p:val>
                                            <p:strVal val="#ppt_y"/>
                                          </p:val>
                                        </p:tav>
                                        <p:tav tm="100000">
                                          <p:val>
                                            <p:strVal val="#ppt_y"/>
                                          </p:val>
                                        </p:tav>
                                      </p:tavLst>
                                    </p:anim>
                                  </p:childTnLst>
                                </p:cTn>
                              </p:par>
                            </p:childTnLst>
                          </p:cTn>
                        </p:par>
                        <p:par>
                          <p:cTn id="33" fill="hold" nodeType="afterGroup">
                            <p:stCondLst>
                              <p:cond delay="500"/>
                            </p:stCondLst>
                            <p:childTnLst>
                              <p:par>
                                <p:cTn id="34" presetID="2" presetClass="entr" presetSubtype="8" fill="hold" grpId="0" nodeType="afterEffect">
                                  <p:stCondLst>
                                    <p:cond delay="0"/>
                                  </p:stCondLst>
                                  <p:childTnLst>
                                    <p:set>
                                      <p:cBhvr>
                                        <p:cTn id="35" dur="1" fill="hold">
                                          <p:stCondLst>
                                            <p:cond delay="0"/>
                                          </p:stCondLst>
                                        </p:cTn>
                                        <p:tgtEl>
                                          <p:spTgt spid="5139"/>
                                        </p:tgtEl>
                                        <p:attrNameLst>
                                          <p:attrName>style.visibility</p:attrName>
                                        </p:attrNameLst>
                                      </p:cBhvr>
                                      <p:to>
                                        <p:strVal val="visible"/>
                                      </p:to>
                                    </p:set>
                                    <p:anim calcmode="lin" valueType="num">
                                      <p:cBhvr additive="base">
                                        <p:cTn id="36" dur="500" fill="hold"/>
                                        <p:tgtEl>
                                          <p:spTgt spid="5139"/>
                                        </p:tgtEl>
                                        <p:attrNameLst>
                                          <p:attrName>ppt_x</p:attrName>
                                        </p:attrNameLst>
                                      </p:cBhvr>
                                      <p:tavLst>
                                        <p:tav tm="0">
                                          <p:val>
                                            <p:strVal val="0-#ppt_w/2"/>
                                          </p:val>
                                        </p:tav>
                                        <p:tav tm="100000">
                                          <p:val>
                                            <p:strVal val="#ppt_x"/>
                                          </p:val>
                                        </p:tav>
                                      </p:tavLst>
                                    </p:anim>
                                    <p:anim calcmode="lin" valueType="num">
                                      <p:cBhvr additive="base">
                                        <p:cTn id="37" dur="500" fill="hold"/>
                                        <p:tgtEl>
                                          <p:spTgt spid="513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7" grpId="0" animBg="1" autoUpdateAnimBg="0"/>
      <p:bldP spid="5130" grpId="0" animBg="1" autoUpdateAnimBg="0"/>
      <p:bldP spid="5136" grpId="0" animBg="1" autoUpdateAnimBg="0"/>
      <p:bldP spid="5139" grpId="0" animBg="1" autoUpdateAnimBg="0"/>
      <p:bldP spid="5143" grpId="0" animBg="1" autoUpdateAnimBg="0"/>
      <p:bldP spid="5145"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a:extLst>
              <a:ext uri="{FF2B5EF4-FFF2-40B4-BE49-F238E27FC236}">
                <a16:creationId xmlns:a16="http://schemas.microsoft.com/office/drawing/2014/main" xmlns="" id="{908AF810-A6EE-4315-99D4-9F64EF8449FF}"/>
              </a:ext>
            </a:extLst>
          </p:cNvPr>
          <p:cNvSpPr>
            <a:spLocks noChangeArrowheads="1"/>
          </p:cNvSpPr>
          <p:nvPr/>
        </p:nvSpPr>
        <p:spPr bwMode="auto">
          <a:xfrm>
            <a:off x="2209800" y="228600"/>
            <a:ext cx="4495800" cy="6858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FR" altLang="fr-FR" dirty="0"/>
              <a:t>La défense 3-3  Homme à homme</a:t>
            </a:r>
          </a:p>
        </p:txBody>
      </p:sp>
      <p:sp>
        <p:nvSpPr>
          <p:cNvPr id="19459" name="AutoShape 3">
            <a:extLst>
              <a:ext uri="{FF2B5EF4-FFF2-40B4-BE49-F238E27FC236}">
                <a16:creationId xmlns:a16="http://schemas.microsoft.com/office/drawing/2014/main" xmlns="" id="{54BC6878-5AA1-4A20-AC52-CA8BBAF6FED6}"/>
              </a:ext>
            </a:extLst>
          </p:cNvPr>
          <p:cNvSpPr>
            <a:spLocks noChangeArrowheads="1"/>
          </p:cNvSpPr>
          <p:nvPr/>
        </p:nvSpPr>
        <p:spPr bwMode="auto">
          <a:xfrm>
            <a:off x="1600200" y="1828800"/>
            <a:ext cx="1143000" cy="1828800"/>
          </a:xfrm>
          <a:prstGeom prst="irregularSeal1">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ltLang="fr-FR" sz="1600"/>
          </a:p>
          <a:p>
            <a:r>
              <a:rPr lang="fr-FR" altLang="fr-FR" sz="1600"/>
              <a:t>Points</a:t>
            </a:r>
          </a:p>
          <a:p>
            <a:r>
              <a:rPr lang="fr-FR" altLang="fr-FR" sz="1600"/>
              <a:t>forts</a:t>
            </a:r>
            <a:r>
              <a:rPr lang="fr-FR" altLang="fr-FR"/>
              <a:t> </a:t>
            </a:r>
          </a:p>
        </p:txBody>
      </p:sp>
      <p:sp>
        <p:nvSpPr>
          <p:cNvPr id="19460" name="AutoShape 4">
            <a:extLst>
              <a:ext uri="{FF2B5EF4-FFF2-40B4-BE49-F238E27FC236}">
                <a16:creationId xmlns:a16="http://schemas.microsoft.com/office/drawing/2014/main" xmlns="" id="{D57FCFAC-2D63-40FB-9CB4-384388488C55}"/>
              </a:ext>
            </a:extLst>
          </p:cNvPr>
          <p:cNvSpPr>
            <a:spLocks noChangeArrowheads="1"/>
          </p:cNvSpPr>
          <p:nvPr/>
        </p:nvSpPr>
        <p:spPr bwMode="auto">
          <a:xfrm>
            <a:off x="6629400" y="1524000"/>
            <a:ext cx="1143000" cy="1524000"/>
          </a:xfrm>
          <a:prstGeom prst="irregularSeal1">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FR" altLang="fr-FR" sz="1600"/>
              <a:t>Points</a:t>
            </a:r>
          </a:p>
          <a:p>
            <a:r>
              <a:rPr lang="fr-FR" altLang="fr-FR" sz="1600"/>
              <a:t>faibles</a:t>
            </a:r>
          </a:p>
        </p:txBody>
      </p:sp>
      <p:sp>
        <p:nvSpPr>
          <p:cNvPr id="19461" name="AutoShape 5">
            <a:extLst>
              <a:ext uri="{FF2B5EF4-FFF2-40B4-BE49-F238E27FC236}">
                <a16:creationId xmlns:a16="http://schemas.microsoft.com/office/drawing/2014/main" xmlns="" id="{CA61311E-5C08-4C50-9E99-BBA6896E3C91}"/>
              </a:ext>
            </a:extLst>
          </p:cNvPr>
          <p:cNvSpPr>
            <a:spLocks noChangeArrowheads="1"/>
          </p:cNvSpPr>
          <p:nvPr/>
        </p:nvSpPr>
        <p:spPr bwMode="auto">
          <a:xfrm>
            <a:off x="3200400" y="4724400"/>
            <a:ext cx="1371600" cy="1600200"/>
          </a:xfrm>
          <a:prstGeom prst="irregularSeal1">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FR" altLang="fr-FR" sz="1600"/>
              <a:t>Comment</a:t>
            </a:r>
          </a:p>
          <a:p>
            <a:r>
              <a:rPr lang="fr-FR" altLang="fr-FR" sz="1600"/>
              <a:t>L’attaquer ?</a:t>
            </a:r>
          </a:p>
        </p:txBody>
      </p:sp>
      <p:sp>
        <p:nvSpPr>
          <p:cNvPr id="19462" name="Rectangle 6">
            <a:extLst>
              <a:ext uri="{FF2B5EF4-FFF2-40B4-BE49-F238E27FC236}">
                <a16:creationId xmlns:a16="http://schemas.microsoft.com/office/drawing/2014/main" xmlns="" id="{6916A888-D0BC-4A34-BBFE-84CF374871FC}"/>
              </a:ext>
            </a:extLst>
          </p:cNvPr>
          <p:cNvSpPr>
            <a:spLocks noChangeArrowheads="1"/>
          </p:cNvSpPr>
          <p:nvPr/>
        </p:nvSpPr>
        <p:spPr bwMode="auto">
          <a:xfrm>
            <a:off x="228600" y="457200"/>
            <a:ext cx="914400" cy="1295400"/>
          </a:xfrm>
          <a:prstGeom prst="rect">
            <a:avLst/>
          </a:prstGeom>
          <a:solidFill>
            <a:srgbClr val="66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FR" altLang="fr-FR" sz="1600"/>
              <a:t>Rôle des</a:t>
            </a:r>
          </a:p>
          <a:p>
            <a:r>
              <a:rPr lang="fr-FR" altLang="fr-FR" sz="1600"/>
              <a:t>3 hauts: </a:t>
            </a:r>
          </a:p>
          <a:p>
            <a:r>
              <a:rPr lang="fr-FR" altLang="fr-FR" sz="1600"/>
              <a:t>harceler</a:t>
            </a:r>
          </a:p>
        </p:txBody>
      </p:sp>
      <p:sp>
        <p:nvSpPr>
          <p:cNvPr id="19463" name="Rectangle 7">
            <a:extLst>
              <a:ext uri="{FF2B5EF4-FFF2-40B4-BE49-F238E27FC236}">
                <a16:creationId xmlns:a16="http://schemas.microsoft.com/office/drawing/2014/main" xmlns="" id="{20A42898-2A98-4842-8559-8650E943A548}"/>
              </a:ext>
            </a:extLst>
          </p:cNvPr>
          <p:cNvSpPr>
            <a:spLocks noChangeArrowheads="1"/>
          </p:cNvSpPr>
          <p:nvPr/>
        </p:nvSpPr>
        <p:spPr bwMode="auto">
          <a:xfrm>
            <a:off x="228600" y="1981200"/>
            <a:ext cx="1066800" cy="1524000"/>
          </a:xfrm>
          <a:prstGeom prst="rect">
            <a:avLst/>
          </a:prstGeom>
          <a:solidFill>
            <a:srgbClr val="66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FR" altLang="fr-FR" sz="1600"/>
              <a:t>Rôle des</a:t>
            </a:r>
          </a:p>
          <a:p>
            <a:r>
              <a:rPr lang="fr-FR" altLang="fr-FR" sz="1600"/>
              <a:t> 3 bas: </a:t>
            </a:r>
          </a:p>
          <a:p>
            <a:r>
              <a:rPr lang="fr-FR" altLang="fr-FR" sz="1600"/>
              <a:t>Interdisent</a:t>
            </a:r>
          </a:p>
          <a:p>
            <a:r>
              <a:rPr lang="fr-FR" altLang="fr-FR" sz="1600"/>
              <a:t>Relation </a:t>
            </a:r>
          </a:p>
          <a:p>
            <a:r>
              <a:rPr lang="fr-FR" altLang="fr-FR" sz="1600"/>
              <a:t>Avec la </a:t>
            </a:r>
          </a:p>
          <a:p>
            <a:r>
              <a:rPr lang="fr-FR" altLang="fr-FR" sz="1600"/>
              <a:t>Base avant</a:t>
            </a:r>
          </a:p>
        </p:txBody>
      </p:sp>
      <p:sp>
        <p:nvSpPr>
          <p:cNvPr id="19464" name="Rectangle 8">
            <a:extLst>
              <a:ext uri="{FF2B5EF4-FFF2-40B4-BE49-F238E27FC236}">
                <a16:creationId xmlns:a16="http://schemas.microsoft.com/office/drawing/2014/main" xmlns="" id="{3A472C81-086D-4972-AD23-3348A1C7F6BC}"/>
              </a:ext>
            </a:extLst>
          </p:cNvPr>
          <p:cNvSpPr>
            <a:spLocks noChangeArrowheads="1"/>
          </p:cNvSpPr>
          <p:nvPr/>
        </p:nvSpPr>
        <p:spPr bwMode="auto">
          <a:xfrm>
            <a:off x="304800" y="3733800"/>
            <a:ext cx="1447800" cy="304800"/>
          </a:xfrm>
          <a:prstGeom prst="rect">
            <a:avLst/>
          </a:prstGeom>
          <a:solidFill>
            <a:srgbClr val="66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FR" altLang="fr-FR" sz="1600"/>
              <a:t>Changement</a:t>
            </a:r>
          </a:p>
        </p:txBody>
      </p:sp>
      <p:sp>
        <p:nvSpPr>
          <p:cNvPr id="19465" name="Rectangle 9">
            <a:extLst>
              <a:ext uri="{FF2B5EF4-FFF2-40B4-BE49-F238E27FC236}">
                <a16:creationId xmlns:a16="http://schemas.microsoft.com/office/drawing/2014/main" xmlns="" id="{0EEC687C-3E4F-4BA4-BAF4-05E33AB005B1}"/>
              </a:ext>
            </a:extLst>
          </p:cNvPr>
          <p:cNvSpPr>
            <a:spLocks noChangeArrowheads="1"/>
          </p:cNvSpPr>
          <p:nvPr/>
        </p:nvSpPr>
        <p:spPr bwMode="auto">
          <a:xfrm>
            <a:off x="3124200" y="1524000"/>
            <a:ext cx="2590800" cy="533400"/>
          </a:xfrm>
          <a:prstGeom prst="rect">
            <a:avLst/>
          </a:prstGeom>
          <a:solidFill>
            <a:srgbClr val="66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FR" altLang="fr-FR" sz="1600"/>
              <a:t>Être combattant</a:t>
            </a:r>
          </a:p>
          <a:p>
            <a:r>
              <a:rPr lang="fr-FR" altLang="fr-FR" sz="1600"/>
              <a:t>Harcèlement/ neutralisation </a:t>
            </a:r>
          </a:p>
        </p:txBody>
      </p:sp>
      <p:sp>
        <p:nvSpPr>
          <p:cNvPr id="19466" name="Rectangle 10">
            <a:extLst>
              <a:ext uri="{FF2B5EF4-FFF2-40B4-BE49-F238E27FC236}">
                <a16:creationId xmlns:a16="http://schemas.microsoft.com/office/drawing/2014/main" xmlns="" id="{7A495747-A192-4FC9-9B41-E12869B7DA1A}"/>
              </a:ext>
            </a:extLst>
          </p:cNvPr>
          <p:cNvSpPr>
            <a:spLocks noChangeArrowheads="1"/>
          </p:cNvSpPr>
          <p:nvPr/>
        </p:nvSpPr>
        <p:spPr bwMode="auto">
          <a:xfrm>
            <a:off x="3276600" y="2590800"/>
            <a:ext cx="1143000" cy="228600"/>
          </a:xfrm>
          <a:prstGeom prst="rect">
            <a:avLst/>
          </a:prstGeom>
          <a:solidFill>
            <a:srgbClr val="66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FR" altLang="fr-FR" sz="1600"/>
              <a:t>Alignement</a:t>
            </a:r>
          </a:p>
        </p:txBody>
      </p:sp>
      <p:cxnSp>
        <p:nvCxnSpPr>
          <p:cNvPr id="19469" name="AutoShape 13">
            <a:extLst>
              <a:ext uri="{FF2B5EF4-FFF2-40B4-BE49-F238E27FC236}">
                <a16:creationId xmlns:a16="http://schemas.microsoft.com/office/drawing/2014/main" xmlns="" id="{E092E30E-7D7E-407B-958B-DDB24D0DDA91}"/>
              </a:ext>
            </a:extLst>
          </p:cNvPr>
          <p:cNvCxnSpPr>
            <a:cxnSpLocks noChangeShapeType="1"/>
            <a:stCxn id="19459" idx="0"/>
            <a:endCxn id="19465" idx="1"/>
          </p:cNvCxnSpPr>
          <p:nvPr/>
        </p:nvCxnSpPr>
        <p:spPr bwMode="auto">
          <a:xfrm flipV="1">
            <a:off x="2368550" y="1790700"/>
            <a:ext cx="755650" cy="3810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470" name="AutoShape 14">
            <a:extLst>
              <a:ext uri="{FF2B5EF4-FFF2-40B4-BE49-F238E27FC236}">
                <a16:creationId xmlns:a16="http://schemas.microsoft.com/office/drawing/2014/main" xmlns="" id="{CA92A25B-CECD-4B1F-82FF-901FF59A9868}"/>
              </a:ext>
            </a:extLst>
          </p:cNvPr>
          <p:cNvCxnSpPr>
            <a:cxnSpLocks noChangeShapeType="1"/>
            <a:stCxn id="19459" idx="0"/>
            <a:endCxn id="19462" idx="3"/>
          </p:cNvCxnSpPr>
          <p:nvPr/>
        </p:nvCxnSpPr>
        <p:spPr bwMode="auto">
          <a:xfrm flipH="1" flipV="1">
            <a:off x="1143000" y="1104900"/>
            <a:ext cx="1225550" cy="72390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471" name="AutoShape 15">
            <a:extLst>
              <a:ext uri="{FF2B5EF4-FFF2-40B4-BE49-F238E27FC236}">
                <a16:creationId xmlns:a16="http://schemas.microsoft.com/office/drawing/2014/main" xmlns="" id="{2E2824FD-A196-4930-B13C-62078A674F07}"/>
              </a:ext>
            </a:extLst>
          </p:cNvPr>
          <p:cNvCxnSpPr>
            <a:cxnSpLocks noChangeShapeType="1"/>
            <a:stCxn id="19459" idx="1"/>
            <a:endCxn id="19463" idx="3"/>
          </p:cNvCxnSpPr>
          <p:nvPr/>
        </p:nvCxnSpPr>
        <p:spPr bwMode="auto">
          <a:xfrm flipH="1">
            <a:off x="1295400" y="2557463"/>
            <a:ext cx="304800" cy="185737"/>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475" name="Rectangle 19">
            <a:extLst>
              <a:ext uri="{FF2B5EF4-FFF2-40B4-BE49-F238E27FC236}">
                <a16:creationId xmlns:a16="http://schemas.microsoft.com/office/drawing/2014/main" xmlns="" id="{6C670E2C-B1DE-4E68-B45F-236B7038E7BC}"/>
              </a:ext>
            </a:extLst>
          </p:cNvPr>
          <p:cNvSpPr>
            <a:spLocks noChangeArrowheads="1"/>
          </p:cNvSpPr>
          <p:nvPr/>
        </p:nvSpPr>
        <p:spPr bwMode="auto">
          <a:xfrm>
            <a:off x="5943600" y="1143000"/>
            <a:ext cx="1905000" cy="228600"/>
          </a:xfrm>
          <a:prstGeom prst="rect">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FR" altLang="fr-FR" sz="1600"/>
              <a:t>Rythme physio élevé</a:t>
            </a:r>
          </a:p>
        </p:txBody>
      </p:sp>
      <p:sp>
        <p:nvSpPr>
          <p:cNvPr id="19476" name="Rectangle 20">
            <a:extLst>
              <a:ext uri="{FF2B5EF4-FFF2-40B4-BE49-F238E27FC236}">
                <a16:creationId xmlns:a16="http://schemas.microsoft.com/office/drawing/2014/main" xmlns="" id="{49754B16-12A7-41A2-A4BD-1AD1067F1E24}"/>
              </a:ext>
            </a:extLst>
          </p:cNvPr>
          <p:cNvSpPr>
            <a:spLocks noChangeArrowheads="1"/>
          </p:cNvSpPr>
          <p:nvPr/>
        </p:nvSpPr>
        <p:spPr bwMode="auto">
          <a:xfrm>
            <a:off x="7543800" y="3048000"/>
            <a:ext cx="1600200" cy="228600"/>
          </a:xfrm>
          <a:prstGeom prst="rect">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FR" altLang="fr-FR" sz="1600"/>
              <a:t>Espace externe</a:t>
            </a:r>
          </a:p>
        </p:txBody>
      </p:sp>
      <p:cxnSp>
        <p:nvCxnSpPr>
          <p:cNvPr id="19478" name="AutoShape 22">
            <a:extLst>
              <a:ext uri="{FF2B5EF4-FFF2-40B4-BE49-F238E27FC236}">
                <a16:creationId xmlns:a16="http://schemas.microsoft.com/office/drawing/2014/main" xmlns="" id="{8BF1A568-C129-4CA4-A214-D753EB8E2D41}"/>
              </a:ext>
            </a:extLst>
          </p:cNvPr>
          <p:cNvCxnSpPr>
            <a:cxnSpLocks noChangeShapeType="1"/>
            <a:stCxn id="19460" idx="0"/>
            <a:endCxn id="19475" idx="2"/>
          </p:cNvCxnSpPr>
          <p:nvPr/>
        </p:nvCxnSpPr>
        <p:spPr bwMode="auto">
          <a:xfrm flipH="1" flipV="1">
            <a:off x="6896100" y="1371600"/>
            <a:ext cx="501650" cy="15240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480" name="Rectangle 24">
            <a:extLst>
              <a:ext uri="{FF2B5EF4-FFF2-40B4-BE49-F238E27FC236}">
                <a16:creationId xmlns:a16="http://schemas.microsoft.com/office/drawing/2014/main" xmlns="" id="{6443A129-AFFB-44DB-98DD-06ECCD45E845}"/>
              </a:ext>
            </a:extLst>
          </p:cNvPr>
          <p:cNvSpPr>
            <a:spLocks noChangeArrowheads="1"/>
          </p:cNvSpPr>
          <p:nvPr/>
        </p:nvSpPr>
        <p:spPr bwMode="auto">
          <a:xfrm>
            <a:off x="2362200" y="4114800"/>
            <a:ext cx="19812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FR" altLang="fr-FR" sz="1600"/>
              <a:t>Jouer dans les couloirs</a:t>
            </a:r>
          </a:p>
        </p:txBody>
      </p:sp>
      <p:sp>
        <p:nvSpPr>
          <p:cNvPr id="19481" name="Rectangle 25">
            <a:extLst>
              <a:ext uri="{FF2B5EF4-FFF2-40B4-BE49-F238E27FC236}">
                <a16:creationId xmlns:a16="http://schemas.microsoft.com/office/drawing/2014/main" xmlns="" id="{BAF803CF-FAC0-4E9C-988C-191F74F36671}"/>
              </a:ext>
            </a:extLst>
          </p:cNvPr>
          <p:cNvSpPr>
            <a:spLocks noChangeArrowheads="1"/>
          </p:cNvSpPr>
          <p:nvPr/>
        </p:nvSpPr>
        <p:spPr bwMode="auto">
          <a:xfrm>
            <a:off x="228600" y="4419600"/>
            <a:ext cx="1752600" cy="685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FR" altLang="fr-FR" sz="1600"/>
              <a:t>Respecter le trapèze</a:t>
            </a:r>
          </a:p>
          <a:p>
            <a:r>
              <a:rPr lang="fr-FR" altLang="fr-FR" sz="1600"/>
              <a:t>écartement</a:t>
            </a:r>
          </a:p>
        </p:txBody>
      </p:sp>
      <p:sp>
        <p:nvSpPr>
          <p:cNvPr id="19482" name="Rectangle 26">
            <a:extLst>
              <a:ext uri="{FF2B5EF4-FFF2-40B4-BE49-F238E27FC236}">
                <a16:creationId xmlns:a16="http://schemas.microsoft.com/office/drawing/2014/main" xmlns="" id="{B6F0C5B1-F205-4507-A8AC-685449E2941F}"/>
              </a:ext>
            </a:extLst>
          </p:cNvPr>
          <p:cNvSpPr>
            <a:spLocks noChangeArrowheads="1"/>
          </p:cNvSpPr>
          <p:nvPr/>
        </p:nvSpPr>
        <p:spPr bwMode="auto">
          <a:xfrm>
            <a:off x="2057400" y="6248400"/>
            <a:ext cx="55626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FR" altLang="fr-FR" sz="1600"/>
              <a:t>Faciliter la continuité: jouer vite, avec ou sans la balle.</a:t>
            </a:r>
          </a:p>
        </p:txBody>
      </p:sp>
      <p:sp>
        <p:nvSpPr>
          <p:cNvPr id="19484" name="Rectangle 28">
            <a:extLst>
              <a:ext uri="{FF2B5EF4-FFF2-40B4-BE49-F238E27FC236}">
                <a16:creationId xmlns:a16="http://schemas.microsoft.com/office/drawing/2014/main" xmlns="" id="{C38D5AF2-1B38-4FAA-97E9-E81595D940C9}"/>
              </a:ext>
            </a:extLst>
          </p:cNvPr>
          <p:cNvSpPr>
            <a:spLocks noChangeArrowheads="1"/>
          </p:cNvSpPr>
          <p:nvPr/>
        </p:nvSpPr>
        <p:spPr bwMode="auto">
          <a:xfrm>
            <a:off x="5486400" y="4343400"/>
            <a:ext cx="3048000"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FR" altLang="fr-FR" sz="1600"/>
              <a:t>Jeu à 2 pivots:1 dedans à 6m </a:t>
            </a:r>
          </a:p>
          <a:p>
            <a:r>
              <a:rPr lang="fr-FR" altLang="fr-FR" sz="1600"/>
              <a:t>1 dans le couloir en relation  </a:t>
            </a:r>
          </a:p>
        </p:txBody>
      </p:sp>
      <p:sp>
        <p:nvSpPr>
          <p:cNvPr id="19485" name="Rectangle 29">
            <a:extLst>
              <a:ext uri="{FF2B5EF4-FFF2-40B4-BE49-F238E27FC236}">
                <a16:creationId xmlns:a16="http://schemas.microsoft.com/office/drawing/2014/main" xmlns="" id="{DD11EB6F-6294-426D-8652-51A1E1B6BDCB}"/>
              </a:ext>
            </a:extLst>
          </p:cNvPr>
          <p:cNvSpPr>
            <a:spLocks noChangeArrowheads="1"/>
          </p:cNvSpPr>
          <p:nvPr/>
        </p:nvSpPr>
        <p:spPr bwMode="auto">
          <a:xfrm>
            <a:off x="4800600" y="3581400"/>
            <a:ext cx="3962400" cy="533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FR" altLang="fr-FR" sz="1600"/>
              <a:t>Eloigner les 2 lignes dans la profondeur :</a:t>
            </a:r>
          </a:p>
          <a:p>
            <a:r>
              <a:rPr lang="fr-FR" altLang="fr-FR" sz="1600"/>
              <a:t>Jouer loin</a:t>
            </a:r>
          </a:p>
        </p:txBody>
      </p:sp>
      <p:cxnSp>
        <p:nvCxnSpPr>
          <p:cNvPr id="19487" name="AutoShape 31">
            <a:extLst>
              <a:ext uri="{FF2B5EF4-FFF2-40B4-BE49-F238E27FC236}">
                <a16:creationId xmlns:a16="http://schemas.microsoft.com/office/drawing/2014/main" xmlns="" id="{CD145431-87CD-4AC1-9CC3-7260FF6E9CD4}"/>
              </a:ext>
            </a:extLst>
          </p:cNvPr>
          <p:cNvCxnSpPr>
            <a:cxnSpLocks noChangeShapeType="1"/>
          </p:cNvCxnSpPr>
          <p:nvPr/>
        </p:nvCxnSpPr>
        <p:spPr bwMode="auto">
          <a:xfrm flipH="1" flipV="1">
            <a:off x="3429000" y="4572000"/>
            <a:ext cx="312738" cy="38100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492" name="AutoShape 36">
            <a:extLst>
              <a:ext uri="{FF2B5EF4-FFF2-40B4-BE49-F238E27FC236}">
                <a16:creationId xmlns:a16="http://schemas.microsoft.com/office/drawing/2014/main" xmlns="" id="{D23F192D-CEEC-4586-9747-A8767EB735F3}"/>
              </a:ext>
            </a:extLst>
          </p:cNvPr>
          <p:cNvCxnSpPr>
            <a:cxnSpLocks noChangeShapeType="1"/>
            <a:stCxn id="19461" idx="3"/>
            <a:endCxn id="19485" idx="1"/>
          </p:cNvCxnSpPr>
          <p:nvPr/>
        </p:nvCxnSpPr>
        <p:spPr bwMode="auto">
          <a:xfrm flipV="1">
            <a:off x="4572000" y="3848100"/>
            <a:ext cx="228600" cy="186055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494" name="Rectangle 38">
            <a:extLst>
              <a:ext uri="{FF2B5EF4-FFF2-40B4-BE49-F238E27FC236}">
                <a16:creationId xmlns:a16="http://schemas.microsoft.com/office/drawing/2014/main" xmlns="" id="{9801A21C-787C-416A-A4EB-0108751F900F}"/>
              </a:ext>
            </a:extLst>
          </p:cNvPr>
          <p:cNvSpPr>
            <a:spLocks noChangeArrowheads="1"/>
          </p:cNvSpPr>
          <p:nvPr/>
        </p:nvSpPr>
        <p:spPr bwMode="auto">
          <a:xfrm>
            <a:off x="1447800" y="990600"/>
            <a:ext cx="1752600" cy="304800"/>
          </a:xfrm>
          <a:prstGeom prst="rect">
            <a:avLst/>
          </a:prstGeom>
          <a:solidFill>
            <a:srgbClr val="66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FR" altLang="fr-FR" sz="1600"/>
              <a:t>Secteur central</a:t>
            </a:r>
          </a:p>
        </p:txBody>
      </p:sp>
      <p:cxnSp>
        <p:nvCxnSpPr>
          <p:cNvPr id="19495" name="AutoShape 39">
            <a:extLst>
              <a:ext uri="{FF2B5EF4-FFF2-40B4-BE49-F238E27FC236}">
                <a16:creationId xmlns:a16="http://schemas.microsoft.com/office/drawing/2014/main" xmlns="" id="{BE3B3618-90E0-464E-AA6B-BA5873BD66B0}"/>
              </a:ext>
            </a:extLst>
          </p:cNvPr>
          <p:cNvCxnSpPr>
            <a:cxnSpLocks noChangeShapeType="1"/>
            <a:stCxn id="19459" idx="0"/>
            <a:endCxn id="19494" idx="2"/>
          </p:cNvCxnSpPr>
          <p:nvPr/>
        </p:nvCxnSpPr>
        <p:spPr bwMode="auto">
          <a:xfrm flipH="1" flipV="1">
            <a:off x="2324100" y="1295400"/>
            <a:ext cx="44450" cy="53340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496" name="Rectangle 40">
            <a:extLst>
              <a:ext uri="{FF2B5EF4-FFF2-40B4-BE49-F238E27FC236}">
                <a16:creationId xmlns:a16="http://schemas.microsoft.com/office/drawing/2014/main" xmlns="" id="{2110274C-B01E-451E-B84E-6C039FF2AC40}"/>
              </a:ext>
            </a:extLst>
          </p:cNvPr>
          <p:cNvSpPr>
            <a:spLocks noChangeArrowheads="1"/>
          </p:cNvSpPr>
          <p:nvPr/>
        </p:nvSpPr>
        <p:spPr bwMode="auto">
          <a:xfrm>
            <a:off x="2819400" y="3352800"/>
            <a:ext cx="914400" cy="457200"/>
          </a:xfrm>
          <a:prstGeom prst="rect">
            <a:avLst/>
          </a:prstGeom>
          <a:solidFill>
            <a:srgbClr val="66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FR" altLang="fr-FR" sz="1600"/>
              <a:t>MB/CA</a:t>
            </a:r>
          </a:p>
          <a:p>
            <a:r>
              <a:rPr lang="fr-FR" altLang="fr-FR" sz="1600"/>
              <a:t>facilité</a:t>
            </a:r>
          </a:p>
        </p:txBody>
      </p:sp>
      <p:sp>
        <p:nvSpPr>
          <p:cNvPr id="19498" name="Rectangle 42">
            <a:extLst>
              <a:ext uri="{FF2B5EF4-FFF2-40B4-BE49-F238E27FC236}">
                <a16:creationId xmlns:a16="http://schemas.microsoft.com/office/drawing/2014/main" xmlns="" id="{A662C4E3-E4B6-4471-B2EB-A72373D96DC9}"/>
              </a:ext>
            </a:extLst>
          </p:cNvPr>
          <p:cNvSpPr>
            <a:spLocks noChangeArrowheads="1"/>
          </p:cNvSpPr>
          <p:nvPr/>
        </p:nvSpPr>
        <p:spPr bwMode="auto">
          <a:xfrm>
            <a:off x="5105400" y="2209800"/>
            <a:ext cx="914400" cy="762000"/>
          </a:xfrm>
          <a:prstGeom prst="rect">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FR" altLang="fr-FR" sz="1600"/>
              <a:t>Couloirs </a:t>
            </a:r>
          </a:p>
          <a:p>
            <a:r>
              <a:rPr lang="fr-FR" altLang="fr-FR" sz="1600"/>
              <a:t>défensif</a:t>
            </a:r>
          </a:p>
        </p:txBody>
      </p:sp>
      <p:sp>
        <p:nvSpPr>
          <p:cNvPr id="19500" name="Rectangle 44">
            <a:extLst>
              <a:ext uri="{FF2B5EF4-FFF2-40B4-BE49-F238E27FC236}">
                <a16:creationId xmlns:a16="http://schemas.microsoft.com/office/drawing/2014/main" xmlns="" id="{EFC7AE77-8085-405C-AAEA-1B26B8CE930C}"/>
              </a:ext>
            </a:extLst>
          </p:cNvPr>
          <p:cNvSpPr>
            <a:spLocks noChangeArrowheads="1"/>
          </p:cNvSpPr>
          <p:nvPr/>
        </p:nvSpPr>
        <p:spPr bwMode="auto">
          <a:xfrm>
            <a:off x="7772400" y="1447800"/>
            <a:ext cx="1066800" cy="533400"/>
          </a:xfrm>
          <a:prstGeom prst="rect">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FR" altLang="fr-FR" sz="1600"/>
              <a:t>Jeu dans la </a:t>
            </a:r>
          </a:p>
          <a:p>
            <a:r>
              <a:rPr lang="fr-FR" altLang="fr-FR" sz="1600"/>
              <a:t>profondeur</a:t>
            </a:r>
          </a:p>
        </p:txBody>
      </p:sp>
      <p:cxnSp>
        <p:nvCxnSpPr>
          <p:cNvPr id="19503" name="AutoShape 47">
            <a:extLst>
              <a:ext uri="{FF2B5EF4-FFF2-40B4-BE49-F238E27FC236}">
                <a16:creationId xmlns:a16="http://schemas.microsoft.com/office/drawing/2014/main" xmlns="" id="{2B83334E-2D56-4445-AF7E-365E9B25FFAE}"/>
              </a:ext>
            </a:extLst>
          </p:cNvPr>
          <p:cNvCxnSpPr>
            <a:cxnSpLocks noChangeShapeType="1"/>
            <a:stCxn id="19459" idx="0"/>
            <a:endCxn id="19466" idx="1"/>
          </p:cNvCxnSpPr>
          <p:nvPr/>
        </p:nvCxnSpPr>
        <p:spPr bwMode="auto">
          <a:xfrm>
            <a:off x="2368550" y="1828800"/>
            <a:ext cx="908050" cy="87630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504" name="AutoShape 48">
            <a:extLst>
              <a:ext uri="{FF2B5EF4-FFF2-40B4-BE49-F238E27FC236}">
                <a16:creationId xmlns:a16="http://schemas.microsoft.com/office/drawing/2014/main" xmlns="" id="{DA8BDF91-B594-4891-B0E1-714AD80DD56E}"/>
              </a:ext>
            </a:extLst>
          </p:cNvPr>
          <p:cNvCxnSpPr>
            <a:cxnSpLocks noChangeShapeType="1"/>
            <a:stCxn id="19459" idx="2"/>
            <a:endCxn id="19496" idx="1"/>
          </p:cNvCxnSpPr>
          <p:nvPr/>
        </p:nvCxnSpPr>
        <p:spPr bwMode="auto">
          <a:xfrm flipV="1">
            <a:off x="2049463" y="3581400"/>
            <a:ext cx="769937" cy="7620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508" name="AutoShape 52">
            <a:extLst>
              <a:ext uri="{FF2B5EF4-FFF2-40B4-BE49-F238E27FC236}">
                <a16:creationId xmlns:a16="http://schemas.microsoft.com/office/drawing/2014/main" xmlns="" id="{F49BC41E-EBE0-405C-8F34-9AB5B1263C85}"/>
              </a:ext>
            </a:extLst>
          </p:cNvPr>
          <p:cNvCxnSpPr>
            <a:cxnSpLocks noChangeShapeType="1"/>
            <a:stCxn id="19461" idx="1"/>
            <a:endCxn id="19481" idx="3"/>
          </p:cNvCxnSpPr>
          <p:nvPr/>
        </p:nvCxnSpPr>
        <p:spPr bwMode="auto">
          <a:xfrm flipH="1" flipV="1">
            <a:off x="1981200" y="4762500"/>
            <a:ext cx="1219200" cy="600075"/>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509" name="Rectangle 53">
            <a:extLst>
              <a:ext uri="{FF2B5EF4-FFF2-40B4-BE49-F238E27FC236}">
                <a16:creationId xmlns:a16="http://schemas.microsoft.com/office/drawing/2014/main" xmlns="" id="{022DC7E1-BB6C-417F-A9B3-3F6FBB9D83A8}"/>
              </a:ext>
            </a:extLst>
          </p:cNvPr>
          <p:cNvSpPr>
            <a:spLocks noChangeArrowheads="1"/>
          </p:cNvSpPr>
          <p:nvPr/>
        </p:nvSpPr>
        <p:spPr bwMode="auto">
          <a:xfrm>
            <a:off x="5181600" y="5105400"/>
            <a:ext cx="3733800" cy="762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FR" altLang="fr-FR" sz="1600" dirty="0"/>
              <a:t>Jeu latéral du pivot </a:t>
            </a:r>
          </a:p>
          <a:p>
            <a:r>
              <a:rPr lang="fr-FR" altLang="fr-FR" sz="1600" dirty="0"/>
              <a:t>(! Pas dans la profondeur = alignement ligne</a:t>
            </a:r>
          </a:p>
          <a:p>
            <a:r>
              <a:rPr lang="fr-FR" altLang="fr-FR" sz="1600" dirty="0"/>
              <a:t>basse)</a:t>
            </a:r>
          </a:p>
        </p:txBody>
      </p:sp>
      <p:cxnSp>
        <p:nvCxnSpPr>
          <p:cNvPr id="19510" name="AutoShape 54">
            <a:extLst>
              <a:ext uri="{FF2B5EF4-FFF2-40B4-BE49-F238E27FC236}">
                <a16:creationId xmlns:a16="http://schemas.microsoft.com/office/drawing/2014/main" xmlns="" id="{AFD9C7CA-D9CB-4C28-A1BD-474E667C8D2E}"/>
              </a:ext>
            </a:extLst>
          </p:cNvPr>
          <p:cNvCxnSpPr>
            <a:cxnSpLocks noChangeShapeType="1"/>
            <a:stCxn id="19461" idx="3"/>
            <a:endCxn id="19484" idx="1"/>
          </p:cNvCxnSpPr>
          <p:nvPr/>
        </p:nvCxnSpPr>
        <p:spPr bwMode="auto">
          <a:xfrm flipV="1">
            <a:off x="4572000" y="4572000"/>
            <a:ext cx="914400" cy="113665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511" name="AutoShape 55">
            <a:extLst>
              <a:ext uri="{FF2B5EF4-FFF2-40B4-BE49-F238E27FC236}">
                <a16:creationId xmlns:a16="http://schemas.microsoft.com/office/drawing/2014/main" xmlns="" id="{1A0E6575-B7B7-4921-99F9-2AA9B5AA5325}"/>
              </a:ext>
            </a:extLst>
          </p:cNvPr>
          <p:cNvCxnSpPr>
            <a:cxnSpLocks noChangeShapeType="1"/>
            <a:stCxn id="19461" idx="3"/>
            <a:endCxn id="19509" idx="1"/>
          </p:cNvCxnSpPr>
          <p:nvPr/>
        </p:nvCxnSpPr>
        <p:spPr bwMode="auto">
          <a:xfrm flipV="1">
            <a:off x="4572000" y="5486400"/>
            <a:ext cx="609600" cy="22225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513" name="AutoShape 57">
            <a:extLst>
              <a:ext uri="{FF2B5EF4-FFF2-40B4-BE49-F238E27FC236}">
                <a16:creationId xmlns:a16="http://schemas.microsoft.com/office/drawing/2014/main" xmlns="" id="{07B7882C-3D2C-428D-9420-1A1E59DBC9CC}"/>
              </a:ext>
            </a:extLst>
          </p:cNvPr>
          <p:cNvCxnSpPr>
            <a:cxnSpLocks noChangeShapeType="1"/>
            <a:stCxn id="19461" idx="3"/>
            <a:endCxn id="19482" idx="0"/>
          </p:cNvCxnSpPr>
          <p:nvPr/>
        </p:nvCxnSpPr>
        <p:spPr bwMode="auto">
          <a:xfrm>
            <a:off x="4572000" y="5708650"/>
            <a:ext cx="266700" cy="53975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514" name="Rectangle 58">
            <a:extLst>
              <a:ext uri="{FF2B5EF4-FFF2-40B4-BE49-F238E27FC236}">
                <a16:creationId xmlns:a16="http://schemas.microsoft.com/office/drawing/2014/main" xmlns="" id="{90E2274E-D730-47EC-97E8-AF5EE6A09AC1}"/>
              </a:ext>
            </a:extLst>
          </p:cNvPr>
          <p:cNvSpPr>
            <a:spLocks noChangeArrowheads="1"/>
          </p:cNvSpPr>
          <p:nvPr/>
        </p:nvSpPr>
        <p:spPr bwMode="auto">
          <a:xfrm>
            <a:off x="228600" y="5410200"/>
            <a:ext cx="2590800" cy="762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ltLang="fr-FR" sz="1600"/>
          </a:p>
          <a:p>
            <a:r>
              <a:rPr lang="fr-FR" altLang="fr-FR" sz="1600"/>
              <a:t>Créer des problème de</a:t>
            </a:r>
          </a:p>
          <a:p>
            <a:r>
              <a:rPr lang="fr-FR" altLang="fr-FR" sz="1600"/>
              <a:t> répartition de </a:t>
            </a:r>
          </a:p>
          <a:p>
            <a:r>
              <a:rPr lang="fr-FR" altLang="fr-FR" sz="1600"/>
              <a:t>joueur </a:t>
            </a:r>
          </a:p>
          <a:p>
            <a:endParaRPr lang="fr-FR" altLang="fr-FR" sz="1600"/>
          </a:p>
        </p:txBody>
      </p:sp>
      <p:cxnSp>
        <p:nvCxnSpPr>
          <p:cNvPr id="19515" name="AutoShape 59">
            <a:extLst>
              <a:ext uri="{FF2B5EF4-FFF2-40B4-BE49-F238E27FC236}">
                <a16:creationId xmlns:a16="http://schemas.microsoft.com/office/drawing/2014/main" xmlns="" id="{BBE1C1EB-2AA9-470E-A84B-08DAA40BC1B8}"/>
              </a:ext>
            </a:extLst>
          </p:cNvPr>
          <p:cNvCxnSpPr>
            <a:cxnSpLocks noChangeShapeType="1"/>
            <a:stCxn id="19459" idx="2"/>
            <a:endCxn id="19464" idx="3"/>
          </p:cNvCxnSpPr>
          <p:nvPr/>
        </p:nvCxnSpPr>
        <p:spPr bwMode="auto">
          <a:xfrm flipH="1">
            <a:off x="1752600" y="3657600"/>
            <a:ext cx="296863" cy="22860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516" name="AutoShape 60">
            <a:extLst>
              <a:ext uri="{FF2B5EF4-FFF2-40B4-BE49-F238E27FC236}">
                <a16:creationId xmlns:a16="http://schemas.microsoft.com/office/drawing/2014/main" xmlns="" id="{8BCAFADD-E8EC-469D-8161-29B3545DA9EA}"/>
              </a:ext>
            </a:extLst>
          </p:cNvPr>
          <p:cNvCxnSpPr>
            <a:cxnSpLocks noChangeShapeType="1"/>
            <a:stCxn id="19461" idx="1"/>
            <a:endCxn id="19514" idx="3"/>
          </p:cNvCxnSpPr>
          <p:nvPr/>
        </p:nvCxnSpPr>
        <p:spPr bwMode="auto">
          <a:xfrm flipH="1">
            <a:off x="2819400" y="5362575"/>
            <a:ext cx="381000" cy="428625"/>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520" name="AutoShape 64">
            <a:extLst>
              <a:ext uri="{FF2B5EF4-FFF2-40B4-BE49-F238E27FC236}">
                <a16:creationId xmlns:a16="http://schemas.microsoft.com/office/drawing/2014/main" xmlns="" id="{6E5CACF0-4E1E-4F92-BAD4-3F7C1A9459D4}"/>
              </a:ext>
            </a:extLst>
          </p:cNvPr>
          <p:cNvCxnSpPr>
            <a:cxnSpLocks noChangeShapeType="1"/>
            <a:stCxn id="19460" idx="1"/>
            <a:endCxn id="19498" idx="3"/>
          </p:cNvCxnSpPr>
          <p:nvPr/>
        </p:nvCxnSpPr>
        <p:spPr bwMode="auto">
          <a:xfrm flipH="1">
            <a:off x="6019800" y="2132013"/>
            <a:ext cx="609600" cy="458787"/>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523" name="AutoShape 67">
            <a:extLst>
              <a:ext uri="{FF2B5EF4-FFF2-40B4-BE49-F238E27FC236}">
                <a16:creationId xmlns:a16="http://schemas.microsoft.com/office/drawing/2014/main" xmlns="" id="{2A3DBC24-D6C5-46CA-9116-C600839D50FD}"/>
              </a:ext>
            </a:extLst>
          </p:cNvPr>
          <p:cNvCxnSpPr>
            <a:cxnSpLocks noChangeShapeType="1"/>
            <a:stCxn id="19460" idx="3"/>
            <a:endCxn id="19500" idx="2"/>
          </p:cNvCxnSpPr>
          <p:nvPr/>
        </p:nvCxnSpPr>
        <p:spPr bwMode="auto">
          <a:xfrm flipV="1">
            <a:off x="7772400" y="1981200"/>
            <a:ext cx="533400" cy="481013"/>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524" name="AutoShape 68">
            <a:extLst>
              <a:ext uri="{FF2B5EF4-FFF2-40B4-BE49-F238E27FC236}">
                <a16:creationId xmlns:a16="http://schemas.microsoft.com/office/drawing/2014/main" xmlns="" id="{0F7F7600-955E-4026-9B1E-62377228A77F}"/>
              </a:ext>
            </a:extLst>
          </p:cNvPr>
          <p:cNvCxnSpPr>
            <a:cxnSpLocks noChangeShapeType="1"/>
            <a:stCxn id="19460" idx="3"/>
            <a:endCxn id="19476" idx="0"/>
          </p:cNvCxnSpPr>
          <p:nvPr/>
        </p:nvCxnSpPr>
        <p:spPr bwMode="auto">
          <a:xfrm>
            <a:off x="7772400" y="2462213"/>
            <a:ext cx="571500" cy="585787"/>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 calcmode="lin" valueType="num">
                                      <p:cBhvr additive="base">
                                        <p:cTn id="7" dur="500" fill="hold"/>
                                        <p:tgtEl>
                                          <p:spTgt spid="19459"/>
                                        </p:tgtEl>
                                        <p:attrNameLst>
                                          <p:attrName>ppt_x</p:attrName>
                                        </p:attrNameLst>
                                      </p:cBhvr>
                                      <p:tavLst>
                                        <p:tav tm="0">
                                          <p:val>
                                            <p:strVal val="0-#ppt_w/2"/>
                                          </p:val>
                                        </p:tav>
                                        <p:tav tm="100000">
                                          <p:val>
                                            <p:strVal val="#ppt_x"/>
                                          </p:val>
                                        </p:tav>
                                      </p:tavLst>
                                    </p:anim>
                                    <p:anim calcmode="lin" valueType="num">
                                      <p:cBhvr additive="base">
                                        <p:cTn id="8" dur="500" fill="hold"/>
                                        <p:tgtEl>
                                          <p:spTgt spid="1945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462"/>
                                        </p:tgtEl>
                                        <p:attrNameLst>
                                          <p:attrName>style.visibility</p:attrName>
                                        </p:attrNameLst>
                                      </p:cBhvr>
                                      <p:to>
                                        <p:strVal val="visible"/>
                                      </p:to>
                                    </p:set>
                                    <p:anim calcmode="lin" valueType="num">
                                      <p:cBhvr additive="base">
                                        <p:cTn id="13" dur="500" fill="hold"/>
                                        <p:tgtEl>
                                          <p:spTgt spid="19462"/>
                                        </p:tgtEl>
                                        <p:attrNameLst>
                                          <p:attrName>ppt_x</p:attrName>
                                        </p:attrNameLst>
                                      </p:cBhvr>
                                      <p:tavLst>
                                        <p:tav tm="0">
                                          <p:val>
                                            <p:strVal val="0-#ppt_w/2"/>
                                          </p:val>
                                        </p:tav>
                                        <p:tav tm="100000">
                                          <p:val>
                                            <p:strVal val="#ppt_x"/>
                                          </p:val>
                                        </p:tav>
                                      </p:tavLst>
                                    </p:anim>
                                    <p:anim calcmode="lin" valueType="num">
                                      <p:cBhvr additive="base">
                                        <p:cTn id="14" dur="500" fill="hold"/>
                                        <p:tgtEl>
                                          <p:spTgt spid="1946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9463"/>
                                        </p:tgtEl>
                                        <p:attrNameLst>
                                          <p:attrName>style.visibility</p:attrName>
                                        </p:attrNameLst>
                                      </p:cBhvr>
                                      <p:to>
                                        <p:strVal val="visible"/>
                                      </p:to>
                                    </p:set>
                                    <p:anim calcmode="lin" valueType="num">
                                      <p:cBhvr additive="base">
                                        <p:cTn id="19" dur="500" fill="hold"/>
                                        <p:tgtEl>
                                          <p:spTgt spid="19463"/>
                                        </p:tgtEl>
                                        <p:attrNameLst>
                                          <p:attrName>ppt_x</p:attrName>
                                        </p:attrNameLst>
                                      </p:cBhvr>
                                      <p:tavLst>
                                        <p:tav tm="0">
                                          <p:val>
                                            <p:strVal val="0-#ppt_w/2"/>
                                          </p:val>
                                        </p:tav>
                                        <p:tav tm="100000">
                                          <p:val>
                                            <p:strVal val="#ppt_x"/>
                                          </p:val>
                                        </p:tav>
                                      </p:tavLst>
                                    </p:anim>
                                    <p:anim calcmode="lin" valueType="num">
                                      <p:cBhvr additive="base">
                                        <p:cTn id="20" dur="500" fill="hold"/>
                                        <p:tgtEl>
                                          <p:spTgt spid="19463"/>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9464"/>
                                        </p:tgtEl>
                                        <p:attrNameLst>
                                          <p:attrName>style.visibility</p:attrName>
                                        </p:attrNameLst>
                                      </p:cBhvr>
                                      <p:to>
                                        <p:strVal val="visible"/>
                                      </p:to>
                                    </p:set>
                                    <p:anim calcmode="lin" valueType="num">
                                      <p:cBhvr additive="base">
                                        <p:cTn id="25" dur="500" fill="hold"/>
                                        <p:tgtEl>
                                          <p:spTgt spid="19464"/>
                                        </p:tgtEl>
                                        <p:attrNameLst>
                                          <p:attrName>ppt_x</p:attrName>
                                        </p:attrNameLst>
                                      </p:cBhvr>
                                      <p:tavLst>
                                        <p:tav tm="0">
                                          <p:val>
                                            <p:strVal val="0-#ppt_w/2"/>
                                          </p:val>
                                        </p:tav>
                                        <p:tav tm="100000">
                                          <p:val>
                                            <p:strVal val="#ppt_x"/>
                                          </p:val>
                                        </p:tav>
                                      </p:tavLst>
                                    </p:anim>
                                    <p:anim calcmode="lin" valueType="num">
                                      <p:cBhvr additive="base">
                                        <p:cTn id="26" dur="500" fill="hold"/>
                                        <p:tgtEl>
                                          <p:spTgt spid="19464"/>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9465"/>
                                        </p:tgtEl>
                                        <p:attrNameLst>
                                          <p:attrName>style.visibility</p:attrName>
                                        </p:attrNameLst>
                                      </p:cBhvr>
                                      <p:to>
                                        <p:strVal val="visible"/>
                                      </p:to>
                                    </p:set>
                                    <p:anim calcmode="lin" valueType="num">
                                      <p:cBhvr additive="base">
                                        <p:cTn id="31" dur="500" fill="hold"/>
                                        <p:tgtEl>
                                          <p:spTgt spid="19465"/>
                                        </p:tgtEl>
                                        <p:attrNameLst>
                                          <p:attrName>ppt_x</p:attrName>
                                        </p:attrNameLst>
                                      </p:cBhvr>
                                      <p:tavLst>
                                        <p:tav tm="0">
                                          <p:val>
                                            <p:strVal val="0-#ppt_w/2"/>
                                          </p:val>
                                        </p:tav>
                                        <p:tav tm="100000">
                                          <p:val>
                                            <p:strVal val="#ppt_x"/>
                                          </p:val>
                                        </p:tav>
                                      </p:tavLst>
                                    </p:anim>
                                    <p:anim calcmode="lin" valueType="num">
                                      <p:cBhvr additive="base">
                                        <p:cTn id="32" dur="500" fill="hold"/>
                                        <p:tgtEl>
                                          <p:spTgt spid="19465"/>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9466"/>
                                        </p:tgtEl>
                                        <p:attrNameLst>
                                          <p:attrName>style.visibility</p:attrName>
                                        </p:attrNameLst>
                                      </p:cBhvr>
                                      <p:to>
                                        <p:strVal val="visible"/>
                                      </p:to>
                                    </p:set>
                                    <p:anim calcmode="lin" valueType="num">
                                      <p:cBhvr additive="base">
                                        <p:cTn id="37" dur="500" fill="hold"/>
                                        <p:tgtEl>
                                          <p:spTgt spid="19466"/>
                                        </p:tgtEl>
                                        <p:attrNameLst>
                                          <p:attrName>ppt_x</p:attrName>
                                        </p:attrNameLst>
                                      </p:cBhvr>
                                      <p:tavLst>
                                        <p:tav tm="0">
                                          <p:val>
                                            <p:strVal val="0-#ppt_w/2"/>
                                          </p:val>
                                        </p:tav>
                                        <p:tav tm="100000">
                                          <p:val>
                                            <p:strVal val="#ppt_x"/>
                                          </p:val>
                                        </p:tav>
                                      </p:tavLst>
                                    </p:anim>
                                    <p:anim calcmode="lin" valueType="num">
                                      <p:cBhvr additive="base">
                                        <p:cTn id="38" dur="500" fill="hold"/>
                                        <p:tgtEl>
                                          <p:spTgt spid="19466"/>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9494"/>
                                        </p:tgtEl>
                                        <p:attrNameLst>
                                          <p:attrName>style.visibility</p:attrName>
                                        </p:attrNameLst>
                                      </p:cBhvr>
                                      <p:to>
                                        <p:strVal val="visible"/>
                                      </p:to>
                                    </p:set>
                                    <p:anim calcmode="lin" valueType="num">
                                      <p:cBhvr additive="base">
                                        <p:cTn id="43" dur="500" fill="hold"/>
                                        <p:tgtEl>
                                          <p:spTgt spid="19494"/>
                                        </p:tgtEl>
                                        <p:attrNameLst>
                                          <p:attrName>ppt_x</p:attrName>
                                        </p:attrNameLst>
                                      </p:cBhvr>
                                      <p:tavLst>
                                        <p:tav tm="0">
                                          <p:val>
                                            <p:strVal val="0-#ppt_w/2"/>
                                          </p:val>
                                        </p:tav>
                                        <p:tav tm="100000">
                                          <p:val>
                                            <p:strVal val="#ppt_x"/>
                                          </p:val>
                                        </p:tav>
                                      </p:tavLst>
                                    </p:anim>
                                    <p:anim calcmode="lin" valueType="num">
                                      <p:cBhvr additive="base">
                                        <p:cTn id="44" dur="500" fill="hold"/>
                                        <p:tgtEl>
                                          <p:spTgt spid="19494"/>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9496"/>
                                        </p:tgtEl>
                                        <p:attrNameLst>
                                          <p:attrName>style.visibility</p:attrName>
                                        </p:attrNameLst>
                                      </p:cBhvr>
                                      <p:to>
                                        <p:strVal val="visible"/>
                                      </p:to>
                                    </p:set>
                                    <p:anim calcmode="lin" valueType="num">
                                      <p:cBhvr additive="base">
                                        <p:cTn id="49" dur="500" fill="hold"/>
                                        <p:tgtEl>
                                          <p:spTgt spid="19496"/>
                                        </p:tgtEl>
                                        <p:attrNameLst>
                                          <p:attrName>ppt_x</p:attrName>
                                        </p:attrNameLst>
                                      </p:cBhvr>
                                      <p:tavLst>
                                        <p:tav tm="0">
                                          <p:val>
                                            <p:strVal val="0-#ppt_w/2"/>
                                          </p:val>
                                        </p:tav>
                                        <p:tav tm="100000">
                                          <p:val>
                                            <p:strVal val="#ppt_x"/>
                                          </p:val>
                                        </p:tav>
                                      </p:tavLst>
                                    </p:anim>
                                    <p:anim calcmode="lin" valueType="num">
                                      <p:cBhvr additive="base">
                                        <p:cTn id="50" dur="500" fill="hold"/>
                                        <p:tgtEl>
                                          <p:spTgt spid="19496"/>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9460"/>
                                        </p:tgtEl>
                                        <p:attrNameLst>
                                          <p:attrName>style.visibility</p:attrName>
                                        </p:attrNameLst>
                                      </p:cBhvr>
                                      <p:to>
                                        <p:strVal val="visible"/>
                                      </p:to>
                                    </p:set>
                                    <p:anim calcmode="lin" valueType="num">
                                      <p:cBhvr additive="base">
                                        <p:cTn id="55" dur="500" fill="hold"/>
                                        <p:tgtEl>
                                          <p:spTgt spid="19460"/>
                                        </p:tgtEl>
                                        <p:attrNameLst>
                                          <p:attrName>ppt_x</p:attrName>
                                        </p:attrNameLst>
                                      </p:cBhvr>
                                      <p:tavLst>
                                        <p:tav tm="0">
                                          <p:val>
                                            <p:strVal val="0-#ppt_w/2"/>
                                          </p:val>
                                        </p:tav>
                                        <p:tav tm="100000">
                                          <p:val>
                                            <p:strVal val="#ppt_x"/>
                                          </p:val>
                                        </p:tav>
                                      </p:tavLst>
                                    </p:anim>
                                    <p:anim calcmode="lin" valueType="num">
                                      <p:cBhvr additive="base">
                                        <p:cTn id="56" dur="500" fill="hold"/>
                                        <p:tgtEl>
                                          <p:spTgt spid="19460"/>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9475"/>
                                        </p:tgtEl>
                                        <p:attrNameLst>
                                          <p:attrName>style.visibility</p:attrName>
                                        </p:attrNameLst>
                                      </p:cBhvr>
                                      <p:to>
                                        <p:strVal val="visible"/>
                                      </p:to>
                                    </p:set>
                                    <p:anim calcmode="lin" valueType="num">
                                      <p:cBhvr additive="base">
                                        <p:cTn id="61" dur="500" fill="hold"/>
                                        <p:tgtEl>
                                          <p:spTgt spid="19475"/>
                                        </p:tgtEl>
                                        <p:attrNameLst>
                                          <p:attrName>ppt_x</p:attrName>
                                        </p:attrNameLst>
                                      </p:cBhvr>
                                      <p:tavLst>
                                        <p:tav tm="0">
                                          <p:val>
                                            <p:strVal val="0-#ppt_w/2"/>
                                          </p:val>
                                        </p:tav>
                                        <p:tav tm="100000">
                                          <p:val>
                                            <p:strVal val="#ppt_x"/>
                                          </p:val>
                                        </p:tav>
                                      </p:tavLst>
                                    </p:anim>
                                    <p:anim calcmode="lin" valueType="num">
                                      <p:cBhvr additive="base">
                                        <p:cTn id="62" dur="500" fill="hold"/>
                                        <p:tgtEl>
                                          <p:spTgt spid="19475"/>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19476"/>
                                        </p:tgtEl>
                                        <p:attrNameLst>
                                          <p:attrName>style.visibility</p:attrName>
                                        </p:attrNameLst>
                                      </p:cBhvr>
                                      <p:to>
                                        <p:strVal val="visible"/>
                                      </p:to>
                                    </p:set>
                                    <p:anim calcmode="lin" valueType="num">
                                      <p:cBhvr additive="base">
                                        <p:cTn id="67" dur="500" fill="hold"/>
                                        <p:tgtEl>
                                          <p:spTgt spid="19476"/>
                                        </p:tgtEl>
                                        <p:attrNameLst>
                                          <p:attrName>ppt_x</p:attrName>
                                        </p:attrNameLst>
                                      </p:cBhvr>
                                      <p:tavLst>
                                        <p:tav tm="0">
                                          <p:val>
                                            <p:strVal val="0-#ppt_w/2"/>
                                          </p:val>
                                        </p:tav>
                                        <p:tav tm="100000">
                                          <p:val>
                                            <p:strVal val="#ppt_x"/>
                                          </p:val>
                                        </p:tav>
                                      </p:tavLst>
                                    </p:anim>
                                    <p:anim calcmode="lin" valueType="num">
                                      <p:cBhvr additive="base">
                                        <p:cTn id="68" dur="500" fill="hold"/>
                                        <p:tgtEl>
                                          <p:spTgt spid="19476"/>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19498"/>
                                        </p:tgtEl>
                                        <p:attrNameLst>
                                          <p:attrName>style.visibility</p:attrName>
                                        </p:attrNameLst>
                                      </p:cBhvr>
                                      <p:to>
                                        <p:strVal val="visible"/>
                                      </p:to>
                                    </p:set>
                                    <p:anim calcmode="lin" valueType="num">
                                      <p:cBhvr additive="base">
                                        <p:cTn id="73" dur="500" fill="hold"/>
                                        <p:tgtEl>
                                          <p:spTgt spid="19498"/>
                                        </p:tgtEl>
                                        <p:attrNameLst>
                                          <p:attrName>ppt_x</p:attrName>
                                        </p:attrNameLst>
                                      </p:cBhvr>
                                      <p:tavLst>
                                        <p:tav tm="0">
                                          <p:val>
                                            <p:strVal val="0-#ppt_w/2"/>
                                          </p:val>
                                        </p:tav>
                                        <p:tav tm="100000">
                                          <p:val>
                                            <p:strVal val="#ppt_x"/>
                                          </p:val>
                                        </p:tav>
                                      </p:tavLst>
                                    </p:anim>
                                    <p:anim calcmode="lin" valueType="num">
                                      <p:cBhvr additive="base">
                                        <p:cTn id="74" dur="500" fill="hold"/>
                                        <p:tgtEl>
                                          <p:spTgt spid="19498"/>
                                        </p:tgtEl>
                                        <p:attrNameLst>
                                          <p:attrName>ppt_y</p:attrName>
                                        </p:attrNameLst>
                                      </p:cBhvr>
                                      <p:tavLst>
                                        <p:tav tm="0">
                                          <p:val>
                                            <p:strVal val="#ppt_y"/>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19500"/>
                                        </p:tgtEl>
                                        <p:attrNameLst>
                                          <p:attrName>style.visibility</p:attrName>
                                        </p:attrNameLst>
                                      </p:cBhvr>
                                      <p:to>
                                        <p:strVal val="visible"/>
                                      </p:to>
                                    </p:set>
                                    <p:anim calcmode="lin" valueType="num">
                                      <p:cBhvr additive="base">
                                        <p:cTn id="79" dur="500" fill="hold"/>
                                        <p:tgtEl>
                                          <p:spTgt spid="19500"/>
                                        </p:tgtEl>
                                        <p:attrNameLst>
                                          <p:attrName>ppt_x</p:attrName>
                                        </p:attrNameLst>
                                      </p:cBhvr>
                                      <p:tavLst>
                                        <p:tav tm="0">
                                          <p:val>
                                            <p:strVal val="0-#ppt_w/2"/>
                                          </p:val>
                                        </p:tav>
                                        <p:tav tm="100000">
                                          <p:val>
                                            <p:strVal val="#ppt_x"/>
                                          </p:val>
                                        </p:tav>
                                      </p:tavLst>
                                    </p:anim>
                                    <p:anim calcmode="lin" valueType="num">
                                      <p:cBhvr additive="base">
                                        <p:cTn id="80" dur="500" fill="hold"/>
                                        <p:tgtEl>
                                          <p:spTgt spid="19500"/>
                                        </p:tgtEl>
                                        <p:attrNameLst>
                                          <p:attrName>ppt_y</p:attrName>
                                        </p:attrNameLst>
                                      </p:cBhvr>
                                      <p:tavLst>
                                        <p:tav tm="0">
                                          <p:val>
                                            <p:strVal val="#ppt_y"/>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19461"/>
                                        </p:tgtEl>
                                        <p:attrNameLst>
                                          <p:attrName>style.visibility</p:attrName>
                                        </p:attrNameLst>
                                      </p:cBhvr>
                                      <p:to>
                                        <p:strVal val="visible"/>
                                      </p:to>
                                    </p:set>
                                    <p:anim calcmode="lin" valueType="num">
                                      <p:cBhvr additive="base">
                                        <p:cTn id="85" dur="500" fill="hold"/>
                                        <p:tgtEl>
                                          <p:spTgt spid="19461"/>
                                        </p:tgtEl>
                                        <p:attrNameLst>
                                          <p:attrName>ppt_x</p:attrName>
                                        </p:attrNameLst>
                                      </p:cBhvr>
                                      <p:tavLst>
                                        <p:tav tm="0">
                                          <p:val>
                                            <p:strVal val="0-#ppt_w/2"/>
                                          </p:val>
                                        </p:tav>
                                        <p:tav tm="100000">
                                          <p:val>
                                            <p:strVal val="#ppt_x"/>
                                          </p:val>
                                        </p:tav>
                                      </p:tavLst>
                                    </p:anim>
                                    <p:anim calcmode="lin" valueType="num">
                                      <p:cBhvr additive="base">
                                        <p:cTn id="86" dur="500" fill="hold"/>
                                        <p:tgtEl>
                                          <p:spTgt spid="19461"/>
                                        </p:tgtEl>
                                        <p:attrNameLst>
                                          <p:attrName>ppt_y</p:attrName>
                                        </p:attrNameLst>
                                      </p:cBhvr>
                                      <p:tavLst>
                                        <p:tav tm="0">
                                          <p:val>
                                            <p:strVal val="#ppt_y"/>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8" fill="hold" grpId="0" nodeType="clickEffect">
                                  <p:stCondLst>
                                    <p:cond delay="0"/>
                                  </p:stCondLst>
                                  <p:childTnLst>
                                    <p:set>
                                      <p:cBhvr>
                                        <p:cTn id="90" dur="1" fill="hold">
                                          <p:stCondLst>
                                            <p:cond delay="0"/>
                                          </p:stCondLst>
                                        </p:cTn>
                                        <p:tgtEl>
                                          <p:spTgt spid="19480"/>
                                        </p:tgtEl>
                                        <p:attrNameLst>
                                          <p:attrName>style.visibility</p:attrName>
                                        </p:attrNameLst>
                                      </p:cBhvr>
                                      <p:to>
                                        <p:strVal val="visible"/>
                                      </p:to>
                                    </p:set>
                                    <p:anim calcmode="lin" valueType="num">
                                      <p:cBhvr additive="base">
                                        <p:cTn id="91" dur="500" fill="hold"/>
                                        <p:tgtEl>
                                          <p:spTgt spid="19480"/>
                                        </p:tgtEl>
                                        <p:attrNameLst>
                                          <p:attrName>ppt_x</p:attrName>
                                        </p:attrNameLst>
                                      </p:cBhvr>
                                      <p:tavLst>
                                        <p:tav tm="0">
                                          <p:val>
                                            <p:strVal val="0-#ppt_w/2"/>
                                          </p:val>
                                        </p:tav>
                                        <p:tav tm="100000">
                                          <p:val>
                                            <p:strVal val="#ppt_x"/>
                                          </p:val>
                                        </p:tav>
                                      </p:tavLst>
                                    </p:anim>
                                    <p:anim calcmode="lin" valueType="num">
                                      <p:cBhvr additive="base">
                                        <p:cTn id="92" dur="500" fill="hold"/>
                                        <p:tgtEl>
                                          <p:spTgt spid="19480"/>
                                        </p:tgtEl>
                                        <p:attrNameLst>
                                          <p:attrName>ppt_y</p:attrName>
                                        </p:attrNameLst>
                                      </p:cBhvr>
                                      <p:tavLst>
                                        <p:tav tm="0">
                                          <p:val>
                                            <p:strVal val="#ppt_y"/>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8" fill="hold" grpId="0" nodeType="clickEffect">
                                  <p:stCondLst>
                                    <p:cond delay="0"/>
                                  </p:stCondLst>
                                  <p:childTnLst>
                                    <p:set>
                                      <p:cBhvr>
                                        <p:cTn id="96" dur="1" fill="hold">
                                          <p:stCondLst>
                                            <p:cond delay="0"/>
                                          </p:stCondLst>
                                        </p:cTn>
                                        <p:tgtEl>
                                          <p:spTgt spid="19481"/>
                                        </p:tgtEl>
                                        <p:attrNameLst>
                                          <p:attrName>style.visibility</p:attrName>
                                        </p:attrNameLst>
                                      </p:cBhvr>
                                      <p:to>
                                        <p:strVal val="visible"/>
                                      </p:to>
                                    </p:set>
                                    <p:anim calcmode="lin" valueType="num">
                                      <p:cBhvr additive="base">
                                        <p:cTn id="97" dur="500" fill="hold"/>
                                        <p:tgtEl>
                                          <p:spTgt spid="19481"/>
                                        </p:tgtEl>
                                        <p:attrNameLst>
                                          <p:attrName>ppt_x</p:attrName>
                                        </p:attrNameLst>
                                      </p:cBhvr>
                                      <p:tavLst>
                                        <p:tav tm="0">
                                          <p:val>
                                            <p:strVal val="0-#ppt_w/2"/>
                                          </p:val>
                                        </p:tav>
                                        <p:tav tm="100000">
                                          <p:val>
                                            <p:strVal val="#ppt_x"/>
                                          </p:val>
                                        </p:tav>
                                      </p:tavLst>
                                    </p:anim>
                                    <p:anim calcmode="lin" valueType="num">
                                      <p:cBhvr additive="base">
                                        <p:cTn id="98" dur="500" fill="hold"/>
                                        <p:tgtEl>
                                          <p:spTgt spid="19481"/>
                                        </p:tgtEl>
                                        <p:attrNameLst>
                                          <p:attrName>ppt_y</p:attrName>
                                        </p:attrNameLst>
                                      </p:cBhvr>
                                      <p:tavLst>
                                        <p:tav tm="0">
                                          <p:val>
                                            <p:strVal val="#ppt_y"/>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ntr" presetSubtype="8" fill="hold" grpId="0" nodeType="clickEffect">
                                  <p:stCondLst>
                                    <p:cond delay="0"/>
                                  </p:stCondLst>
                                  <p:childTnLst>
                                    <p:set>
                                      <p:cBhvr>
                                        <p:cTn id="102" dur="1" fill="hold">
                                          <p:stCondLst>
                                            <p:cond delay="0"/>
                                          </p:stCondLst>
                                        </p:cTn>
                                        <p:tgtEl>
                                          <p:spTgt spid="19482"/>
                                        </p:tgtEl>
                                        <p:attrNameLst>
                                          <p:attrName>style.visibility</p:attrName>
                                        </p:attrNameLst>
                                      </p:cBhvr>
                                      <p:to>
                                        <p:strVal val="visible"/>
                                      </p:to>
                                    </p:set>
                                    <p:anim calcmode="lin" valueType="num">
                                      <p:cBhvr additive="base">
                                        <p:cTn id="103" dur="500" fill="hold"/>
                                        <p:tgtEl>
                                          <p:spTgt spid="19482"/>
                                        </p:tgtEl>
                                        <p:attrNameLst>
                                          <p:attrName>ppt_x</p:attrName>
                                        </p:attrNameLst>
                                      </p:cBhvr>
                                      <p:tavLst>
                                        <p:tav tm="0">
                                          <p:val>
                                            <p:strVal val="0-#ppt_w/2"/>
                                          </p:val>
                                        </p:tav>
                                        <p:tav tm="100000">
                                          <p:val>
                                            <p:strVal val="#ppt_x"/>
                                          </p:val>
                                        </p:tav>
                                      </p:tavLst>
                                    </p:anim>
                                    <p:anim calcmode="lin" valueType="num">
                                      <p:cBhvr additive="base">
                                        <p:cTn id="104" dur="500" fill="hold"/>
                                        <p:tgtEl>
                                          <p:spTgt spid="19482"/>
                                        </p:tgtEl>
                                        <p:attrNameLst>
                                          <p:attrName>ppt_y</p:attrName>
                                        </p:attrNameLst>
                                      </p:cBhvr>
                                      <p:tavLst>
                                        <p:tav tm="0">
                                          <p:val>
                                            <p:strVal val="#ppt_y"/>
                                          </p:val>
                                        </p:tav>
                                        <p:tav tm="100000">
                                          <p:val>
                                            <p:strVal val="#ppt_y"/>
                                          </p:val>
                                        </p:tav>
                                      </p:tavLst>
                                    </p:anim>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 presetClass="entr" presetSubtype="8" fill="hold" grpId="0" nodeType="clickEffect">
                                  <p:stCondLst>
                                    <p:cond delay="0"/>
                                  </p:stCondLst>
                                  <p:childTnLst>
                                    <p:set>
                                      <p:cBhvr>
                                        <p:cTn id="108" dur="1" fill="hold">
                                          <p:stCondLst>
                                            <p:cond delay="0"/>
                                          </p:stCondLst>
                                        </p:cTn>
                                        <p:tgtEl>
                                          <p:spTgt spid="19484"/>
                                        </p:tgtEl>
                                        <p:attrNameLst>
                                          <p:attrName>style.visibility</p:attrName>
                                        </p:attrNameLst>
                                      </p:cBhvr>
                                      <p:to>
                                        <p:strVal val="visible"/>
                                      </p:to>
                                    </p:set>
                                    <p:anim calcmode="lin" valueType="num">
                                      <p:cBhvr additive="base">
                                        <p:cTn id="109" dur="500" fill="hold"/>
                                        <p:tgtEl>
                                          <p:spTgt spid="19484"/>
                                        </p:tgtEl>
                                        <p:attrNameLst>
                                          <p:attrName>ppt_x</p:attrName>
                                        </p:attrNameLst>
                                      </p:cBhvr>
                                      <p:tavLst>
                                        <p:tav tm="0">
                                          <p:val>
                                            <p:strVal val="0-#ppt_w/2"/>
                                          </p:val>
                                        </p:tav>
                                        <p:tav tm="100000">
                                          <p:val>
                                            <p:strVal val="#ppt_x"/>
                                          </p:val>
                                        </p:tav>
                                      </p:tavLst>
                                    </p:anim>
                                    <p:anim calcmode="lin" valueType="num">
                                      <p:cBhvr additive="base">
                                        <p:cTn id="110" dur="500" fill="hold"/>
                                        <p:tgtEl>
                                          <p:spTgt spid="19484"/>
                                        </p:tgtEl>
                                        <p:attrNameLst>
                                          <p:attrName>ppt_y</p:attrName>
                                        </p:attrNameLst>
                                      </p:cBhvr>
                                      <p:tavLst>
                                        <p:tav tm="0">
                                          <p:val>
                                            <p:strVal val="#ppt_y"/>
                                          </p:val>
                                        </p:tav>
                                        <p:tav tm="100000">
                                          <p:val>
                                            <p:strVal val="#ppt_y"/>
                                          </p:val>
                                        </p:tav>
                                      </p:tavLst>
                                    </p:anim>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 presetClass="entr" presetSubtype="8" fill="hold" grpId="0" nodeType="clickEffect">
                                  <p:stCondLst>
                                    <p:cond delay="0"/>
                                  </p:stCondLst>
                                  <p:childTnLst>
                                    <p:set>
                                      <p:cBhvr>
                                        <p:cTn id="114" dur="1" fill="hold">
                                          <p:stCondLst>
                                            <p:cond delay="0"/>
                                          </p:stCondLst>
                                        </p:cTn>
                                        <p:tgtEl>
                                          <p:spTgt spid="19485"/>
                                        </p:tgtEl>
                                        <p:attrNameLst>
                                          <p:attrName>style.visibility</p:attrName>
                                        </p:attrNameLst>
                                      </p:cBhvr>
                                      <p:to>
                                        <p:strVal val="visible"/>
                                      </p:to>
                                    </p:set>
                                    <p:anim calcmode="lin" valueType="num">
                                      <p:cBhvr additive="base">
                                        <p:cTn id="115" dur="500" fill="hold"/>
                                        <p:tgtEl>
                                          <p:spTgt spid="19485"/>
                                        </p:tgtEl>
                                        <p:attrNameLst>
                                          <p:attrName>ppt_x</p:attrName>
                                        </p:attrNameLst>
                                      </p:cBhvr>
                                      <p:tavLst>
                                        <p:tav tm="0">
                                          <p:val>
                                            <p:strVal val="0-#ppt_w/2"/>
                                          </p:val>
                                        </p:tav>
                                        <p:tav tm="100000">
                                          <p:val>
                                            <p:strVal val="#ppt_x"/>
                                          </p:val>
                                        </p:tav>
                                      </p:tavLst>
                                    </p:anim>
                                    <p:anim calcmode="lin" valueType="num">
                                      <p:cBhvr additive="base">
                                        <p:cTn id="116" dur="500" fill="hold"/>
                                        <p:tgtEl>
                                          <p:spTgt spid="19485"/>
                                        </p:tgtEl>
                                        <p:attrNameLst>
                                          <p:attrName>ppt_y</p:attrName>
                                        </p:attrNameLst>
                                      </p:cBhvr>
                                      <p:tavLst>
                                        <p:tav tm="0">
                                          <p:val>
                                            <p:strVal val="#ppt_y"/>
                                          </p:val>
                                        </p:tav>
                                        <p:tav tm="100000">
                                          <p:val>
                                            <p:strVal val="#ppt_y"/>
                                          </p:val>
                                        </p:tav>
                                      </p:tavLst>
                                    </p:anim>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 presetClass="entr" presetSubtype="8" fill="hold" grpId="0" nodeType="clickEffect">
                                  <p:stCondLst>
                                    <p:cond delay="0"/>
                                  </p:stCondLst>
                                  <p:childTnLst>
                                    <p:set>
                                      <p:cBhvr>
                                        <p:cTn id="120" dur="1" fill="hold">
                                          <p:stCondLst>
                                            <p:cond delay="0"/>
                                          </p:stCondLst>
                                        </p:cTn>
                                        <p:tgtEl>
                                          <p:spTgt spid="19509"/>
                                        </p:tgtEl>
                                        <p:attrNameLst>
                                          <p:attrName>style.visibility</p:attrName>
                                        </p:attrNameLst>
                                      </p:cBhvr>
                                      <p:to>
                                        <p:strVal val="visible"/>
                                      </p:to>
                                    </p:set>
                                    <p:anim calcmode="lin" valueType="num">
                                      <p:cBhvr additive="base">
                                        <p:cTn id="121" dur="500" fill="hold"/>
                                        <p:tgtEl>
                                          <p:spTgt spid="19509"/>
                                        </p:tgtEl>
                                        <p:attrNameLst>
                                          <p:attrName>ppt_x</p:attrName>
                                        </p:attrNameLst>
                                      </p:cBhvr>
                                      <p:tavLst>
                                        <p:tav tm="0">
                                          <p:val>
                                            <p:strVal val="0-#ppt_w/2"/>
                                          </p:val>
                                        </p:tav>
                                        <p:tav tm="100000">
                                          <p:val>
                                            <p:strVal val="#ppt_x"/>
                                          </p:val>
                                        </p:tav>
                                      </p:tavLst>
                                    </p:anim>
                                    <p:anim calcmode="lin" valueType="num">
                                      <p:cBhvr additive="base">
                                        <p:cTn id="122" dur="500" fill="hold"/>
                                        <p:tgtEl>
                                          <p:spTgt spid="19509"/>
                                        </p:tgtEl>
                                        <p:attrNameLst>
                                          <p:attrName>ppt_y</p:attrName>
                                        </p:attrNameLst>
                                      </p:cBhvr>
                                      <p:tavLst>
                                        <p:tav tm="0">
                                          <p:val>
                                            <p:strVal val="#ppt_y"/>
                                          </p:val>
                                        </p:tav>
                                        <p:tav tm="100000">
                                          <p:val>
                                            <p:strVal val="#ppt_y"/>
                                          </p:val>
                                        </p:tav>
                                      </p:tavLst>
                                    </p:anim>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 presetClass="entr" presetSubtype="8" fill="hold" grpId="0" nodeType="clickEffect">
                                  <p:stCondLst>
                                    <p:cond delay="0"/>
                                  </p:stCondLst>
                                  <p:childTnLst>
                                    <p:set>
                                      <p:cBhvr>
                                        <p:cTn id="126" dur="1" fill="hold">
                                          <p:stCondLst>
                                            <p:cond delay="0"/>
                                          </p:stCondLst>
                                        </p:cTn>
                                        <p:tgtEl>
                                          <p:spTgt spid="19514"/>
                                        </p:tgtEl>
                                        <p:attrNameLst>
                                          <p:attrName>style.visibility</p:attrName>
                                        </p:attrNameLst>
                                      </p:cBhvr>
                                      <p:to>
                                        <p:strVal val="visible"/>
                                      </p:to>
                                    </p:set>
                                    <p:anim calcmode="lin" valueType="num">
                                      <p:cBhvr additive="base">
                                        <p:cTn id="127" dur="500" fill="hold"/>
                                        <p:tgtEl>
                                          <p:spTgt spid="19514"/>
                                        </p:tgtEl>
                                        <p:attrNameLst>
                                          <p:attrName>ppt_x</p:attrName>
                                        </p:attrNameLst>
                                      </p:cBhvr>
                                      <p:tavLst>
                                        <p:tav tm="0">
                                          <p:val>
                                            <p:strVal val="0-#ppt_w/2"/>
                                          </p:val>
                                        </p:tav>
                                        <p:tav tm="100000">
                                          <p:val>
                                            <p:strVal val="#ppt_x"/>
                                          </p:val>
                                        </p:tav>
                                      </p:tavLst>
                                    </p:anim>
                                    <p:anim calcmode="lin" valueType="num">
                                      <p:cBhvr additive="base">
                                        <p:cTn id="128" dur="500" fill="hold"/>
                                        <p:tgtEl>
                                          <p:spTgt spid="195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nimBg="1" autoUpdateAnimBg="0"/>
      <p:bldP spid="19460" grpId="0" animBg="1" autoUpdateAnimBg="0"/>
      <p:bldP spid="19461" grpId="0" animBg="1" autoUpdateAnimBg="0"/>
      <p:bldP spid="19462" grpId="0" animBg="1" autoUpdateAnimBg="0"/>
      <p:bldP spid="19463" grpId="0" animBg="1" autoUpdateAnimBg="0"/>
      <p:bldP spid="19464" grpId="0" animBg="1" autoUpdateAnimBg="0"/>
      <p:bldP spid="19465" grpId="0" animBg="1" autoUpdateAnimBg="0"/>
      <p:bldP spid="19466" grpId="0" animBg="1" autoUpdateAnimBg="0"/>
      <p:bldP spid="19475" grpId="0" animBg="1" autoUpdateAnimBg="0"/>
      <p:bldP spid="19476" grpId="0" animBg="1" autoUpdateAnimBg="0"/>
      <p:bldP spid="19480" grpId="0" animBg="1" autoUpdateAnimBg="0"/>
      <p:bldP spid="19481" grpId="0" animBg="1" autoUpdateAnimBg="0"/>
      <p:bldP spid="19482" grpId="0" animBg="1" autoUpdateAnimBg="0"/>
      <p:bldP spid="19484" grpId="0" animBg="1" autoUpdateAnimBg="0"/>
      <p:bldP spid="19485" grpId="0" animBg="1" autoUpdateAnimBg="0"/>
      <p:bldP spid="19494" grpId="0" animBg="1" autoUpdateAnimBg="0"/>
      <p:bldP spid="19496" grpId="0" animBg="1" autoUpdateAnimBg="0"/>
      <p:bldP spid="19498" grpId="0" animBg="1" autoUpdateAnimBg="0"/>
      <p:bldP spid="19500" grpId="0" animBg="1" autoUpdateAnimBg="0"/>
      <p:bldP spid="19509" grpId="0" animBg="1" autoUpdateAnimBg="0"/>
      <p:bldP spid="19514"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AutoShape 3">
            <a:extLst>
              <a:ext uri="{FF2B5EF4-FFF2-40B4-BE49-F238E27FC236}">
                <a16:creationId xmlns:a16="http://schemas.microsoft.com/office/drawing/2014/main" xmlns="" id="{F5D63C36-ACC9-4A79-B6A1-FC7C9EF1AD65}"/>
              </a:ext>
            </a:extLst>
          </p:cNvPr>
          <p:cNvSpPr>
            <a:spLocks noChangeArrowheads="1"/>
          </p:cNvSpPr>
          <p:nvPr/>
        </p:nvSpPr>
        <p:spPr bwMode="auto">
          <a:xfrm>
            <a:off x="2895600" y="228600"/>
            <a:ext cx="3124200" cy="4572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FR" altLang="fr-FR" dirty="0"/>
              <a:t>La défense 2-4</a:t>
            </a:r>
          </a:p>
        </p:txBody>
      </p:sp>
      <p:sp>
        <p:nvSpPr>
          <p:cNvPr id="18436" name="AutoShape 4">
            <a:extLst>
              <a:ext uri="{FF2B5EF4-FFF2-40B4-BE49-F238E27FC236}">
                <a16:creationId xmlns:a16="http://schemas.microsoft.com/office/drawing/2014/main" xmlns="" id="{2B840C82-3B2E-4620-A586-472E8BC2A6E1}"/>
              </a:ext>
            </a:extLst>
          </p:cNvPr>
          <p:cNvSpPr>
            <a:spLocks noChangeArrowheads="1"/>
          </p:cNvSpPr>
          <p:nvPr/>
        </p:nvSpPr>
        <p:spPr bwMode="auto">
          <a:xfrm>
            <a:off x="228600" y="1524000"/>
            <a:ext cx="1066800" cy="1600200"/>
          </a:xfrm>
          <a:prstGeom prst="irregularSeal1">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FR" altLang="fr-FR" sz="1600"/>
              <a:t>Points</a:t>
            </a:r>
          </a:p>
          <a:p>
            <a:r>
              <a:rPr lang="fr-FR" altLang="fr-FR" sz="1600"/>
              <a:t>forts</a:t>
            </a:r>
          </a:p>
        </p:txBody>
      </p:sp>
      <p:sp>
        <p:nvSpPr>
          <p:cNvPr id="18437" name="AutoShape 5">
            <a:extLst>
              <a:ext uri="{FF2B5EF4-FFF2-40B4-BE49-F238E27FC236}">
                <a16:creationId xmlns:a16="http://schemas.microsoft.com/office/drawing/2014/main" xmlns="" id="{EF1C1ABF-B161-4258-A304-A0339D481656}"/>
              </a:ext>
            </a:extLst>
          </p:cNvPr>
          <p:cNvSpPr>
            <a:spLocks noChangeArrowheads="1"/>
          </p:cNvSpPr>
          <p:nvPr/>
        </p:nvSpPr>
        <p:spPr bwMode="auto">
          <a:xfrm>
            <a:off x="6477000" y="1295400"/>
            <a:ext cx="1066800" cy="1600200"/>
          </a:xfrm>
          <a:prstGeom prst="irregularSeal1">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FR" altLang="fr-FR" sz="1600"/>
              <a:t>Points </a:t>
            </a:r>
          </a:p>
          <a:p>
            <a:r>
              <a:rPr lang="fr-FR" altLang="fr-FR" sz="1600"/>
              <a:t>faibles</a:t>
            </a:r>
          </a:p>
        </p:txBody>
      </p:sp>
      <p:sp>
        <p:nvSpPr>
          <p:cNvPr id="18438" name="AutoShape 6">
            <a:extLst>
              <a:ext uri="{FF2B5EF4-FFF2-40B4-BE49-F238E27FC236}">
                <a16:creationId xmlns:a16="http://schemas.microsoft.com/office/drawing/2014/main" xmlns="" id="{F3D29EF4-FE5A-4EBA-B972-850FB9BF5E65}"/>
              </a:ext>
            </a:extLst>
          </p:cNvPr>
          <p:cNvSpPr>
            <a:spLocks noChangeArrowheads="1"/>
          </p:cNvSpPr>
          <p:nvPr/>
        </p:nvSpPr>
        <p:spPr bwMode="auto">
          <a:xfrm>
            <a:off x="4038600" y="3962400"/>
            <a:ext cx="1524000" cy="1447800"/>
          </a:xfrm>
          <a:prstGeom prst="irregularSeal1">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FR" altLang="fr-FR" sz="1600"/>
              <a:t>Comment</a:t>
            </a:r>
          </a:p>
          <a:p>
            <a:r>
              <a:rPr lang="fr-FR" altLang="fr-FR" sz="1600"/>
              <a:t>L’attaquer ?</a:t>
            </a:r>
          </a:p>
        </p:txBody>
      </p:sp>
      <p:sp>
        <p:nvSpPr>
          <p:cNvPr id="18439" name="Rectangle 7">
            <a:extLst>
              <a:ext uri="{FF2B5EF4-FFF2-40B4-BE49-F238E27FC236}">
                <a16:creationId xmlns:a16="http://schemas.microsoft.com/office/drawing/2014/main" xmlns="" id="{37FF9305-7F34-4641-8864-6F806DEFD138}"/>
              </a:ext>
            </a:extLst>
          </p:cNvPr>
          <p:cNvSpPr>
            <a:spLocks noChangeArrowheads="1"/>
          </p:cNvSpPr>
          <p:nvPr/>
        </p:nvSpPr>
        <p:spPr bwMode="auto">
          <a:xfrm>
            <a:off x="304800" y="533400"/>
            <a:ext cx="2362200" cy="685800"/>
          </a:xfrm>
          <a:prstGeom prst="rect">
            <a:avLst/>
          </a:prstGeom>
          <a:solidFill>
            <a:srgbClr val="66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FR" altLang="fr-FR" sz="1600"/>
              <a:t>Rôle des joueurs hauts </a:t>
            </a:r>
          </a:p>
          <a:p>
            <a:r>
              <a:rPr lang="fr-FR" altLang="fr-FR" sz="1600"/>
              <a:t>gênant les arrières</a:t>
            </a:r>
          </a:p>
        </p:txBody>
      </p:sp>
      <p:sp>
        <p:nvSpPr>
          <p:cNvPr id="18440" name="Rectangle 8">
            <a:extLst>
              <a:ext uri="{FF2B5EF4-FFF2-40B4-BE49-F238E27FC236}">
                <a16:creationId xmlns:a16="http://schemas.microsoft.com/office/drawing/2014/main" xmlns="" id="{3B5C04DF-E590-4DD5-AB00-6CF52280C8C4}"/>
              </a:ext>
            </a:extLst>
          </p:cNvPr>
          <p:cNvSpPr>
            <a:spLocks noChangeArrowheads="1"/>
          </p:cNvSpPr>
          <p:nvPr/>
        </p:nvSpPr>
        <p:spPr bwMode="auto">
          <a:xfrm>
            <a:off x="1676400" y="1676400"/>
            <a:ext cx="2095500" cy="914400"/>
          </a:xfrm>
          <a:prstGeom prst="rect">
            <a:avLst/>
          </a:prstGeom>
          <a:solidFill>
            <a:srgbClr val="66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FR" altLang="fr-FR" sz="1600" dirty="0"/>
              <a:t>Rôle des</a:t>
            </a:r>
          </a:p>
          <a:p>
            <a:r>
              <a:rPr lang="fr-FR" altLang="fr-FR" sz="1600" dirty="0"/>
              <a:t> joueurs bas:</a:t>
            </a:r>
          </a:p>
          <a:p>
            <a:r>
              <a:rPr lang="fr-FR" altLang="fr-FR" sz="1600" dirty="0"/>
              <a:t>Couvrir/ protection du</a:t>
            </a:r>
          </a:p>
          <a:p>
            <a:r>
              <a:rPr lang="fr-FR" altLang="fr-FR" sz="1600" dirty="0"/>
              <a:t>Secteur central</a:t>
            </a:r>
          </a:p>
        </p:txBody>
      </p:sp>
      <p:sp>
        <p:nvSpPr>
          <p:cNvPr id="18441" name="Rectangle 9">
            <a:extLst>
              <a:ext uri="{FF2B5EF4-FFF2-40B4-BE49-F238E27FC236}">
                <a16:creationId xmlns:a16="http://schemas.microsoft.com/office/drawing/2014/main" xmlns="" id="{DA134BB1-FDBA-459B-B3AF-DCF87EEBB5C4}"/>
              </a:ext>
            </a:extLst>
          </p:cNvPr>
          <p:cNvSpPr>
            <a:spLocks noChangeArrowheads="1"/>
          </p:cNvSpPr>
          <p:nvPr/>
        </p:nvSpPr>
        <p:spPr bwMode="auto">
          <a:xfrm>
            <a:off x="304800" y="3352800"/>
            <a:ext cx="1600200" cy="304800"/>
          </a:xfrm>
          <a:prstGeom prst="rect">
            <a:avLst/>
          </a:prstGeom>
          <a:solidFill>
            <a:srgbClr val="66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FR" altLang="fr-FR" sz="1600"/>
              <a:t>Défense de  zone</a:t>
            </a:r>
          </a:p>
        </p:txBody>
      </p:sp>
      <p:cxnSp>
        <p:nvCxnSpPr>
          <p:cNvPr id="18443" name="AutoShape 11">
            <a:extLst>
              <a:ext uri="{FF2B5EF4-FFF2-40B4-BE49-F238E27FC236}">
                <a16:creationId xmlns:a16="http://schemas.microsoft.com/office/drawing/2014/main" xmlns="" id="{215B468B-DC29-4488-A78A-EA7E4F542C00}"/>
              </a:ext>
            </a:extLst>
          </p:cNvPr>
          <p:cNvCxnSpPr>
            <a:cxnSpLocks noChangeShapeType="1"/>
            <a:stCxn id="18436" idx="3"/>
            <a:endCxn id="18440" idx="1"/>
          </p:cNvCxnSpPr>
          <p:nvPr/>
        </p:nvCxnSpPr>
        <p:spPr bwMode="auto">
          <a:xfrm flipV="1">
            <a:off x="1295400" y="2133600"/>
            <a:ext cx="381000" cy="374968"/>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44" name="AutoShape 12">
            <a:extLst>
              <a:ext uri="{FF2B5EF4-FFF2-40B4-BE49-F238E27FC236}">
                <a16:creationId xmlns:a16="http://schemas.microsoft.com/office/drawing/2014/main" xmlns="" id="{CE60A449-1A00-4B65-9902-76157FD35094}"/>
              </a:ext>
            </a:extLst>
          </p:cNvPr>
          <p:cNvCxnSpPr>
            <a:cxnSpLocks noChangeShapeType="1"/>
            <a:stCxn id="18436" idx="2"/>
            <a:endCxn id="18441" idx="0"/>
          </p:cNvCxnSpPr>
          <p:nvPr/>
        </p:nvCxnSpPr>
        <p:spPr bwMode="auto">
          <a:xfrm>
            <a:off x="647700" y="3124200"/>
            <a:ext cx="457200" cy="22860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445" name="Rectangle 13">
            <a:extLst>
              <a:ext uri="{FF2B5EF4-FFF2-40B4-BE49-F238E27FC236}">
                <a16:creationId xmlns:a16="http://schemas.microsoft.com/office/drawing/2014/main" xmlns="" id="{E2F00939-1EA1-4480-8286-E116EB2241DC}"/>
              </a:ext>
            </a:extLst>
          </p:cNvPr>
          <p:cNvSpPr>
            <a:spLocks noChangeArrowheads="1"/>
          </p:cNvSpPr>
          <p:nvPr/>
        </p:nvSpPr>
        <p:spPr bwMode="auto">
          <a:xfrm>
            <a:off x="4724400" y="914400"/>
            <a:ext cx="1295400" cy="609600"/>
          </a:xfrm>
          <a:prstGeom prst="rect">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FR" altLang="fr-FR" sz="1600"/>
              <a:t>L’externe: </a:t>
            </a:r>
          </a:p>
          <a:p>
            <a:r>
              <a:rPr lang="fr-FR" altLang="fr-FR" sz="1600"/>
              <a:t>écartement</a:t>
            </a:r>
          </a:p>
        </p:txBody>
      </p:sp>
      <p:sp>
        <p:nvSpPr>
          <p:cNvPr id="18446" name="Rectangle 14">
            <a:extLst>
              <a:ext uri="{FF2B5EF4-FFF2-40B4-BE49-F238E27FC236}">
                <a16:creationId xmlns:a16="http://schemas.microsoft.com/office/drawing/2014/main" xmlns="" id="{ACF0B612-EDE3-4056-A93C-DEFEA9E3B04F}"/>
              </a:ext>
            </a:extLst>
          </p:cNvPr>
          <p:cNvSpPr>
            <a:spLocks noChangeArrowheads="1"/>
          </p:cNvSpPr>
          <p:nvPr/>
        </p:nvSpPr>
        <p:spPr bwMode="auto">
          <a:xfrm>
            <a:off x="7086600" y="457200"/>
            <a:ext cx="1447800" cy="533400"/>
          </a:xfrm>
          <a:prstGeom prst="rect">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FR" altLang="fr-FR" sz="1600"/>
              <a:t>Le jeu</a:t>
            </a:r>
          </a:p>
          <a:p>
            <a:r>
              <a:rPr lang="fr-FR" altLang="fr-FR" sz="1600"/>
              <a:t>Dans les couloirs</a:t>
            </a:r>
          </a:p>
        </p:txBody>
      </p:sp>
      <p:sp>
        <p:nvSpPr>
          <p:cNvPr id="18447" name="Rectangle 15">
            <a:extLst>
              <a:ext uri="{FF2B5EF4-FFF2-40B4-BE49-F238E27FC236}">
                <a16:creationId xmlns:a16="http://schemas.microsoft.com/office/drawing/2014/main" xmlns="" id="{42843054-48EC-48C1-BCE4-C545B84979AE}"/>
              </a:ext>
            </a:extLst>
          </p:cNvPr>
          <p:cNvSpPr>
            <a:spLocks noChangeArrowheads="1"/>
          </p:cNvSpPr>
          <p:nvPr/>
        </p:nvSpPr>
        <p:spPr bwMode="auto">
          <a:xfrm>
            <a:off x="4495800" y="2209800"/>
            <a:ext cx="1600200" cy="304800"/>
          </a:xfrm>
          <a:prstGeom prst="rect">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FR" altLang="fr-FR" sz="1600"/>
              <a:t>Usure des arr. Lat</a:t>
            </a:r>
          </a:p>
        </p:txBody>
      </p:sp>
      <p:sp>
        <p:nvSpPr>
          <p:cNvPr id="18448" name="Rectangle 16">
            <a:extLst>
              <a:ext uri="{FF2B5EF4-FFF2-40B4-BE49-F238E27FC236}">
                <a16:creationId xmlns:a16="http://schemas.microsoft.com/office/drawing/2014/main" xmlns="" id="{DA36F243-9B34-4FBB-BCEF-90178F142CE9}"/>
              </a:ext>
            </a:extLst>
          </p:cNvPr>
          <p:cNvSpPr>
            <a:spLocks noChangeArrowheads="1"/>
          </p:cNvSpPr>
          <p:nvPr/>
        </p:nvSpPr>
        <p:spPr bwMode="auto">
          <a:xfrm>
            <a:off x="7543800" y="2743200"/>
            <a:ext cx="1066800" cy="228600"/>
          </a:xfrm>
          <a:prstGeom prst="rect">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FR" altLang="fr-FR" sz="1600"/>
              <a:t>DC créateur</a:t>
            </a:r>
          </a:p>
        </p:txBody>
      </p:sp>
      <p:cxnSp>
        <p:nvCxnSpPr>
          <p:cNvPr id="18449" name="AutoShape 17">
            <a:extLst>
              <a:ext uri="{FF2B5EF4-FFF2-40B4-BE49-F238E27FC236}">
                <a16:creationId xmlns:a16="http://schemas.microsoft.com/office/drawing/2014/main" xmlns="" id="{04208FE0-C81F-4E04-B45E-070A851BDFB5}"/>
              </a:ext>
            </a:extLst>
          </p:cNvPr>
          <p:cNvCxnSpPr>
            <a:cxnSpLocks noChangeShapeType="1"/>
            <a:stCxn id="18437" idx="1"/>
            <a:endCxn id="18447" idx="0"/>
          </p:cNvCxnSpPr>
          <p:nvPr/>
        </p:nvCxnSpPr>
        <p:spPr bwMode="auto">
          <a:xfrm flipH="1">
            <a:off x="5295900" y="1933575"/>
            <a:ext cx="1181100" cy="276225"/>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50" name="AutoShape 18">
            <a:extLst>
              <a:ext uri="{FF2B5EF4-FFF2-40B4-BE49-F238E27FC236}">
                <a16:creationId xmlns:a16="http://schemas.microsoft.com/office/drawing/2014/main" xmlns="" id="{A17E06D3-17DF-41A2-B0D6-CF06B706C67D}"/>
              </a:ext>
            </a:extLst>
          </p:cNvPr>
          <p:cNvCxnSpPr>
            <a:cxnSpLocks noChangeShapeType="1"/>
            <a:stCxn id="18437" idx="0"/>
            <a:endCxn id="18445" idx="3"/>
          </p:cNvCxnSpPr>
          <p:nvPr/>
        </p:nvCxnSpPr>
        <p:spPr bwMode="auto">
          <a:xfrm flipH="1" flipV="1">
            <a:off x="6019800" y="1219200"/>
            <a:ext cx="1174750" cy="7620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51" name="AutoShape 19">
            <a:extLst>
              <a:ext uri="{FF2B5EF4-FFF2-40B4-BE49-F238E27FC236}">
                <a16:creationId xmlns:a16="http://schemas.microsoft.com/office/drawing/2014/main" xmlns="" id="{EF79885F-9664-4D5F-B731-2C8DCED4FE33}"/>
              </a:ext>
            </a:extLst>
          </p:cNvPr>
          <p:cNvCxnSpPr>
            <a:cxnSpLocks noChangeShapeType="1"/>
            <a:stCxn id="18437" idx="3"/>
            <a:endCxn id="18446" idx="2"/>
          </p:cNvCxnSpPr>
          <p:nvPr/>
        </p:nvCxnSpPr>
        <p:spPr bwMode="auto">
          <a:xfrm flipV="1">
            <a:off x="7543800" y="990600"/>
            <a:ext cx="266700" cy="128905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53" name="AutoShape 21">
            <a:extLst>
              <a:ext uri="{FF2B5EF4-FFF2-40B4-BE49-F238E27FC236}">
                <a16:creationId xmlns:a16="http://schemas.microsoft.com/office/drawing/2014/main" xmlns="" id="{76010889-001E-4A77-B7C4-A0A62708B754}"/>
              </a:ext>
            </a:extLst>
          </p:cNvPr>
          <p:cNvCxnSpPr>
            <a:cxnSpLocks noChangeShapeType="1"/>
            <a:stCxn id="18437" idx="2"/>
            <a:endCxn id="18448" idx="1"/>
          </p:cNvCxnSpPr>
          <p:nvPr/>
        </p:nvCxnSpPr>
        <p:spPr bwMode="auto">
          <a:xfrm flipV="1">
            <a:off x="6896100" y="2857500"/>
            <a:ext cx="647700" cy="3810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454" name="Rectangle 22">
            <a:extLst>
              <a:ext uri="{FF2B5EF4-FFF2-40B4-BE49-F238E27FC236}">
                <a16:creationId xmlns:a16="http://schemas.microsoft.com/office/drawing/2014/main" xmlns="" id="{A0FA801B-981A-4FB3-B57D-D1621848E5B7}"/>
              </a:ext>
            </a:extLst>
          </p:cNvPr>
          <p:cNvSpPr>
            <a:spLocks noChangeArrowheads="1"/>
          </p:cNvSpPr>
          <p:nvPr/>
        </p:nvSpPr>
        <p:spPr bwMode="auto">
          <a:xfrm>
            <a:off x="2667000" y="3505200"/>
            <a:ext cx="1295400"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FR" altLang="fr-FR" sz="1600"/>
              <a:t>Jouer autour :</a:t>
            </a:r>
          </a:p>
          <a:p>
            <a:r>
              <a:rPr lang="fr-FR" altLang="fr-FR" sz="1600"/>
              <a:t>encercler</a:t>
            </a:r>
          </a:p>
        </p:txBody>
      </p:sp>
      <p:sp>
        <p:nvSpPr>
          <p:cNvPr id="18455" name="Rectangle 23">
            <a:extLst>
              <a:ext uri="{FF2B5EF4-FFF2-40B4-BE49-F238E27FC236}">
                <a16:creationId xmlns:a16="http://schemas.microsoft.com/office/drawing/2014/main" xmlns="" id="{11DFB19C-1D96-4A03-9BB8-DB4BC5015961}"/>
              </a:ext>
            </a:extLst>
          </p:cNvPr>
          <p:cNvSpPr>
            <a:spLocks noChangeArrowheads="1"/>
          </p:cNvSpPr>
          <p:nvPr/>
        </p:nvSpPr>
        <p:spPr bwMode="auto">
          <a:xfrm>
            <a:off x="1143000" y="4267200"/>
            <a:ext cx="1066800"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FR" altLang="fr-FR" sz="1600"/>
              <a:t>Jeu du DC</a:t>
            </a:r>
          </a:p>
        </p:txBody>
      </p:sp>
      <p:sp>
        <p:nvSpPr>
          <p:cNvPr id="18456" name="Rectangle 24">
            <a:extLst>
              <a:ext uri="{FF2B5EF4-FFF2-40B4-BE49-F238E27FC236}">
                <a16:creationId xmlns:a16="http://schemas.microsoft.com/office/drawing/2014/main" xmlns="" id="{161F0348-6823-4D1E-8BA2-A9441FD714B3}"/>
              </a:ext>
            </a:extLst>
          </p:cNvPr>
          <p:cNvSpPr>
            <a:spLocks noChangeArrowheads="1"/>
          </p:cNvSpPr>
          <p:nvPr/>
        </p:nvSpPr>
        <p:spPr bwMode="auto">
          <a:xfrm>
            <a:off x="304800" y="5410200"/>
            <a:ext cx="4800600" cy="114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457200" indent="-457200" algn="l">
              <a:defRPr sz="2400">
                <a:solidFill>
                  <a:schemeClr val="tx1"/>
                </a:solidFill>
                <a:latin typeface="Times New Roman" panose="02020603050405020304" pitchFamily="18" charset="0"/>
              </a:defRPr>
            </a:lvl1pPr>
            <a:lvl2pPr marL="914400" indent="-457200" algn="l">
              <a:defRPr sz="2400">
                <a:solidFill>
                  <a:schemeClr val="tx1"/>
                </a:solidFill>
                <a:latin typeface="Times New Roman" panose="02020603050405020304" pitchFamily="18" charset="0"/>
              </a:defRPr>
            </a:lvl2pPr>
            <a:lvl3pPr marL="1371600" indent="-457200" algn="l">
              <a:defRPr sz="2400">
                <a:solidFill>
                  <a:schemeClr val="tx1"/>
                </a:solidFill>
                <a:latin typeface="Times New Roman" panose="02020603050405020304" pitchFamily="18" charset="0"/>
              </a:defRPr>
            </a:lvl3pPr>
            <a:lvl4pPr marL="1828800" indent="-457200" algn="l">
              <a:defRPr sz="2400">
                <a:solidFill>
                  <a:schemeClr val="tx1"/>
                </a:solidFill>
                <a:latin typeface="Times New Roman" panose="02020603050405020304" pitchFamily="18" charset="0"/>
              </a:defRPr>
            </a:lvl4pPr>
            <a:lvl5pPr marL="2286000" indent="-457200" algn="l">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lgn="ctr"/>
            <a:r>
              <a:rPr lang="fr-FR" altLang="fr-FR" sz="1600"/>
              <a:t>Jeu dans l’externe trouver des solution  </a:t>
            </a:r>
          </a:p>
          <a:p>
            <a:pPr algn="ctr"/>
            <a:r>
              <a:rPr lang="fr-FR" altLang="fr-FR" sz="1600"/>
              <a:t>à 2 Contre 3 après avoir mis la balle dans le </a:t>
            </a:r>
          </a:p>
          <a:p>
            <a:pPr algn="ctr"/>
            <a:r>
              <a:rPr lang="fr-FR" altLang="fr-FR" sz="1600"/>
              <a:t>Dos de la ligne haute</a:t>
            </a:r>
          </a:p>
          <a:p>
            <a:pPr algn="ctr"/>
            <a:r>
              <a:rPr lang="fr-FR" altLang="fr-FR" sz="1600"/>
              <a:t> (tir ou décaler sur l’aile ,ou jeu avec le pivot )</a:t>
            </a:r>
          </a:p>
        </p:txBody>
      </p:sp>
      <p:sp>
        <p:nvSpPr>
          <p:cNvPr id="18458" name="Rectangle 26">
            <a:extLst>
              <a:ext uri="{FF2B5EF4-FFF2-40B4-BE49-F238E27FC236}">
                <a16:creationId xmlns:a16="http://schemas.microsoft.com/office/drawing/2014/main" xmlns="" id="{F4E6649B-4165-4CCB-AA34-B5E9FA9B82EF}"/>
              </a:ext>
            </a:extLst>
          </p:cNvPr>
          <p:cNvSpPr>
            <a:spLocks noChangeArrowheads="1"/>
          </p:cNvSpPr>
          <p:nvPr/>
        </p:nvSpPr>
        <p:spPr bwMode="auto">
          <a:xfrm>
            <a:off x="5867400" y="5486400"/>
            <a:ext cx="2971800"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FR" altLang="fr-FR" sz="1600"/>
              <a:t>Fixer la ligne haute </a:t>
            </a:r>
          </a:p>
          <a:p>
            <a:r>
              <a:rPr lang="fr-FR" altLang="fr-FR" sz="1600"/>
              <a:t>Dans l’externe jouer à l’opposé</a:t>
            </a:r>
          </a:p>
        </p:txBody>
      </p:sp>
      <p:sp>
        <p:nvSpPr>
          <p:cNvPr id="18459" name="Rectangle 27">
            <a:extLst>
              <a:ext uri="{FF2B5EF4-FFF2-40B4-BE49-F238E27FC236}">
                <a16:creationId xmlns:a16="http://schemas.microsoft.com/office/drawing/2014/main" xmlns="" id="{9E0C6A27-7304-4A37-88D1-A11FEF867CD3}"/>
              </a:ext>
            </a:extLst>
          </p:cNvPr>
          <p:cNvSpPr>
            <a:spLocks noChangeArrowheads="1"/>
          </p:cNvSpPr>
          <p:nvPr/>
        </p:nvSpPr>
        <p:spPr bwMode="auto">
          <a:xfrm>
            <a:off x="5943600" y="4343400"/>
            <a:ext cx="2971800" cy="533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FR" altLang="fr-FR" sz="1600"/>
              <a:t>Enchaînements</a:t>
            </a:r>
          </a:p>
          <a:p>
            <a:r>
              <a:rPr lang="fr-FR" altLang="fr-FR" sz="1600"/>
              <a:t>dans le  réseau d’échange </a:t>
            </a:r>
          </a:p>
        </p:txBody>
      </p:sp>
      <p:cxnSp>
        <p:nvCxnSpPr>
          <p:cNvPr id="18460" name="AutoShape 28">
            <a:extLst>
              <a:ext uri="{FF2B5EF4-FFF2-40B4-BE49-F238E27FC236}">
                <a16:creationId xmlns:a16="http://schemas.microsoft.com/office/drawing/2014/main" xmlns="" id="{3C5BB03C-E11B-4530-8C61-66CF8A157862}"/>
              </a:ext>
            </a:extLst>
          </p:cNvPr>
          <p:cNvCxnSpPr>
            <a:cxnSpLocks noChangeShapeType="1"/>
            <a:stCxn id="18438" idx="1"/>
            <a:endCxn id="18454" idx="2"/>
          </p:cNvCxnSpPr>
          <p:nvPr/>
        </p:nvCxnSpPr>
        <p:spPr bwMode="auto">
          <a:xfrm flipH="1" flipV="1">
            <a:off x="3314700" y="3962400"/>
            <a:ext cx="723900" cy="57785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65" name="AutoShape 33">
            <a:extLst>
              <a:ext uri="{FF2B5EF4-FFF2-40B4-BE49-F238E27FC236}">
                <a16:creationId xmlns:a16="http://schemas.microsoft.com/office/drawing/2014/main" xmlns="" id="{2D78FEDB-9DAA-4B21-884A-27A768355E5D}"/>
              </a:ext>
            </a:extLst>
          </p:cNvPr>
          <p:cNvCxnSpPr>
            <a:cxnSpLocks noChangeShapeType="1"/>
            <a:stCxn id="18438" idx="3"/>
            <a:endCxn id="18459" idx="1"/>
          </p:cNvCxnSpPr>
          <p:nvPr/>
        </p:nvCxnSpPr>
        <p:spPr bwMode="auto">
          <a:xfrm flipV="1">
            <a:off x="5562600" y="4610100"/>
            <a:ext cx="381000" cy="242888"/>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466" name="Rectangle 34">
            <a:extLst>
              <a:ext uri="{FF2B5EF4-FFF2-40B4-BE49-F238E27FC236}">
                <a16:creationId xmlns:a16="http://schemas.microsoft.com/office/drawing/2014/main" xmlns="" id="{75309AA5-FB04-462F-94F3-0F32BB2EE94D}"/>
              </a:ext>
            </a:extLst>
          </p:cNvPr>
          <p:cNvSpPr>
            <a:spLocks noChangeArrowheads="1"/>
          </p:cNvSpPr>
          <p:nvPr/>
        </p:nvSpPr>
        <p:spPr bwMode="auto">
          <a:xfrm>
            <a:off x="7924800" y="1524000"/>
            <a:ext cx="914400" cy="457200"/>
          </a:xfrm>
          <a:prstGeom prst="rect">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FR" altLang="fr-FR" sz="1600"/>
              <a:t>Le jeu du </a:t>
            </a:r>
          </a:p>
          <a:p>
            <a:r>
              <a:rPr lang="fr-FR" altLang="fr-FR" sz="1600"/>
              <a:t>pivot</a:t>
            </a:r>
          </a:p>
        </p:txBody>
      </p:sp>
      <p:cxnSp>
        <p:nvCxnSpPr>
          <p:cNvPr id="18467" name="AutoShape 35">
            <a:extLst>
              <a:ext uri="{FF2B5EF4-FFF2-40B4-BE49-F238E27FC236}">
                <a16:creationId xmlns:a16="http://schemas.microsoft.com/office/drawing/2014/main" xmlns="" id="{359EFC6C-0806-4F12-87B4-DEC98C00F4E5}"/>
              </a:ext>
            </a:extLst>
          </p:cNvPr>
          <p:cNvCxnSpPr>
            <a:cxnSpLocks noChangeShapeType="1"/>
            <a:stCxn id="18437" idx="3"/>
            <a:endCxn id="18466" idx="1"/>
          </p:cNvCxnSpPr>
          <p:nvPr/>
        </p:nvCxnSpPr>
        <p:spPr bwMode="auto">
          <a:xfrm flipV="1">
            <a:off x="7543800" y="1752600"/>
            <a:ext cx="381000" cy="52705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68" name="AutoShape 36">
            <a:extLst>
              <a:ext uri="{FF2B5EF4-FFF2-40B4-BE49-F238E27FC236}">
                <a16:creationId xmlns:a16="http://schemas.microsoft.com/office/drawing/2014/main" xmlns="" id="{FBDBE36B-B8FD-43C3-9456-26B36752F075}"/>
              </a:ext>
            </a:extLst>
          </p:cNvPr>
          <p:cNvCxnSpPr>
            <a:cxnSpLocks noChangeShapeType="1"/>
            <a:stCxn id="18436" idx="0"/>
            <a:endCxn id="18439" idx="2"/>
          </p:cNvCxnSpPr>
          <p:nvPr/>
        </p:nvCxnSpPr>
        <p:spPr bwMode="auto">
          <a:xfrm flipV="1">
            <a:off x="946150" y="1219200"/>
            <a:ext cx="539750" cy="30480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469" name="Rectangle 37">
            <a:extLst>
              <a:ext uri="{FF2B5EF4-FFF2-40B4-BE49-F238E27FC236}">
                <a16:creationId xmlns:a16="http://schemas.microsoft.com/office/drawing/2014/main" xmlns="" id="{EABC2533-FBC5-4BB0-B35C-10D08C0FBADA}"/>
              </a:ext>
            </a:extLst>
          </p:cNvPr>
          <p:cNvSpPr>
            <a:spLocks noChangeArrowheads="1"/>
          </p:cNvSpPr>
          <p:nvPr/>
        </p:nvSpPr>
        <p:spPr bwMode="auto">
          <a:xfrm>
            <a:off x="5410200" y="3429000"/>
            <a:ext cx="1752600" cy="228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FR" altLang="fr-FR" sz="1600"/>
              <a:t>Excentrer les n°2</a:t>
            </a:r>
          </a:p>
        </p:txBody>
      </p:sp>
      <p:cxnSp>
        <p:nvCxnSpPr>
          <p:cNvPr id="18471" name="AutoShape 39">
            <a:extLst>
              <a:ext uri="{FF2B5EF4-FFF2-40B4-BE49-F238E27FC236}">
                <a16:creationId xmlns:a16="http://schemas.microsoft.com/office/drawing/2014/main" xmlns="" id="{5DF7D7C9-3C4F-4EAE-B950-518585C53DFF}"/>
              </a:ext>
            </a:extLst>
          </p:cNvPr>
          <p:cNvCxnSpPr>
            <a:cxnSpLocks noChangeShapeType="1"/>
            <a:stCxn id="18438" idx="0"/>
            <a:endCxn id="18469" idx="2"/>
          </p:cNvCxnSpPr>
          <p:nvPr/>
        </p:nvCxnSpPr>
        <p:spPr bwMode="auto">
          <a:xfrm flipV="1">
            <a:off x="5062538" y="3657600"/>
            <a:ext cx="1223962" cy="30480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72" name="AutoShape 40">
            <a:extLst>
              <a:ext uri="{FF2B5EF4-FFF2-40B4-BE49-F238E27FC236}">
                <a16:creationId xmlns:a16="http://schemas.microsoft.com/office/drawing/2014/main" xmlns="" id="{67C92BEA-2A58-402B-9F3F-1CB6198B1AC0}"/>
              </a:ext>
            </a:extLst>
          </p:cNvPr>
          <p:cNvCxnSpPr>
            <a:cxnSpLocks noChangeShapeType="1"/>
            <a:stCxn id="18438" idx="3"/>
            <a:endCxn id="18458" idx="1"/>
          </p:cNvCxnSpPr>
          <p:nvPr/>
        </p:nvCxnSpPr>
        <p:spPr bwMode="auto">
          <a:xfrm>
            <a:off x="5562600" y="4852988"/>
            <a:ext cx="304800" cy="862012"/>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74" name="AutoShape 42">
            <a:extLst>
              <a:ext uri="{FF2B5EF4-FFF2-40B4-BE49-F238E27FC236}">
                <a16:creationId xmlns:a16="http://schemas.microsoft.com/office/drawing/2014/main" xmlns="" id="{224EB9AD-CF67-4F21-8537-9C67714B3513}"/>
              </a:ext>
            </a:extLst>
          </p:cNvPr>
          <p:cNvCxnSpPr>
            <a:cxnSpLocks noChangeShapeType="1"/>
            <a:stCxn id="18438" idx="1"/>
            <a:endCxn id="18456" idx="0"/>
          </p:cNvCxnSpPr>
          <p:nvPr/>
        </p:nvCxnSpPr>
        <p:spPr bwMode="auto">
          <a:xfrm flipH="1">
            <a:off x="2705100" y="4540250"/>
            <a:ext cx="1333500" cy="86995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75" name="AutoShape 43">
            <a:extLst>
              <a:ext uri="{FF2B5EF4-FFF2-40B4-BE49-F238E27FC236}">
                <a16:creationId xmlns:a16="http://schemas.microsoft.com/office/drawing/2014/main" xmlns="" id="{2A0CC5F1-7B56-4233-AFBD-71818AA9EC40}"/>
              </a:ext>
            </a:extLst>
          </p:cNvPr>
          <p:cNvCxnSpPr>
            <a:cxnSpLocks noChangeShapeType="1"/>
            <a:stCxn id="18438" idx="1"/>
            <a:endCxn id="18455" idx="3"/>
          </p:cNvCxnSpPr>
          <p:nvPr/>
        </p:nvCxnSpPr>
        <p:spPr bwMode="auto">
          <a:xfrm flipH="1">
            <a:off x="2209800" y="4540250"/>
            <a:ext cx="1828800" cy="3175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436"/>
                                        </p:tgtEl>
                                        <p:attrNameLst>
                                          <p:attrName>style.visibility</p:attrName>
                                        </p:attrNameLst>
                                      </p:cBhvr>
                                      <p:to>
                                        <p:strVal val="visible"/>
                                      </p:to>
                                    </p:set>
                                    <p:anim calcmode="lin" valueType="num">
                                      <p:cBhvr additive="base">
                                        <p:cTn id="7" dur="500" fill="hold"/>
                                        <p:tgtEl>
                                          <p:spTgt spid="18436"/>
                                        </p:tgtEl>
                                        <p:attrNameLst>
                                          <p:attrName>ppt_x</p:attrName>
                                        </p:attrNameLst>
                                      </p:cBhvr>
                                      <p:tavLst>
                                        <p:tav tm="0">
                                          <p:val>
                                            <p:strVal val="0-#ppt_w/2"/>
                                          </p:val>
                                        </p:tav>
                                        <p:tav tm="100000">
                                          <p:val>
                                            <p:strVal val="#ppt_x"/>
                                          </p:val>
                                        </p:tav>
                                      </p:tavLst>
                                    </p:anim>
                                    <p:anim calcmode="lin" valueType="num">
                                      <p:cBhvr additive="base">
                                        <p:cTn id="8" dur="500" fill="hold"/>
                                        <p:tgtEl>
                                          <p:spTgt spid="1843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8439"/>
                                        </p:tgtEl>
                                        <p:attrNameLst>
                                          <p:attrName>style.visibility</p:attrName>
                                        </p:attrNameLst>
                                      </p:cBhvr>
                                      <p:to>
                                        <p:strVal val="visible"/>
                                      </p:to>
                                    </p:set>
                                    <p:anim calcmode="lin" valueType="num">
                                      <p:cBhvr additive="base">
                                        <p:cTn id="13" dur="500" fill="hold"/>
                                        <p:tgtEl>
                                          <p:spTgt spid="18439"/>
                                        </p:tgtEl>
                                        <p:attrNameLst>
                                          <p:attrName>ppt_x</p:attrName>
                                        </p:attrNameLst>
                                      </p:cBhvr>
                                      <p:tavLst>
                                        <p:tav tm="0">
                                          <p:val>
                                            <p:strVal val="0-#ppt_w/2"/>
                                          </p:val>
                                        </p:tav>
                                        <p:tav tm="100000">
                                          <p:val>
                                            <p:strVal val="#ppt_x"/>
                                          </p:val>
                                        </p:tav>
                                      </p:tavLst>
                                    </p:anim>
                                    <p:anim calcmode="lin" valueType="num">
                                      <p:cBhvr additive="base">
                                        <p:cTn id="14" dur="500" fill="hold"/>
                                        <p:tgtEl>
                                          <p:spTgt spid="1843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8440"/>
                                        </p:tgtEl>
                                        <p:attrNameLst>
                                          <p:attrName>style.visibility</p:attrName>
                                        </p:attrNameLst>
                                      </p:cBhvr>
                                      <p:to>
                                        <p:strVal val="visible"/>
                                      </p:to>
                                    </p:set>
                                    <p:anim calcmode="lin" valueType="num">
                                      <p:cBhvr additive="base">
                                        <p:cTn id="19" dur="500" fill="hold"/>
                                        <p:tgtEl>
                                          <p:spTgt spid="18440"/>
                                        </p:tgtEl>
                                        <p:attrNameLst>
                                          <p:attrName>ppt_x</p:attrName>
                                        </p:attrNameLst>
                                      </p:cBhvr>
                                      <p:tavLst>
                                        <p:tav tm="0">
                                          <p:val>
                                            <p:strVal val="0-#ppt_w/2"/>
                                          </p:val>
                                        </p:tav>
                                        <p:tav tm="100000">
                                          <p:val>
                                            <p:strVal val="#ppt_x"/>
                                          </p:val>
                                        </p:tav>
                                      </p:tavLst>
                                    </p:anim>
                                    <p:anim calcmode="lin" valueType="num">
                                      <p:cBhvr additive="base">
                                        <p:cTn id="20" dur="500" fill="hold"/>
                                        <p:tgtEl>
                                          <p:spTgt spid="18440"/>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8441"/>
                                        </p:tgtEl>
                                        <p:attrNameLst>
                                          <p:attrName>style.visibility</p:attrName>
                                        </p:attrNameLst>
                                      </p:cBhvr>
                                      <p:to>
                                        <p:strVal val="visible"/>
                                      </p:to>
                                    </p:set>
                                    <p:anim calcmode="lin" valueType="num">
                                      <p:cBhvr additive="base">
                                        <p:cTn id="25" dur="500" fill="hold"/>
                                        <p:tgtEl>
                                          <p:spTgt spid="18441"/>
                                        </p:tgtEl>
                                        <p:attrNameLst>
                                          <p:attrName>ppt_x</p:attrName>
                                        </p:attrNameLst>
                                      </p:cBhvr>
                                      <p:tavLst>
                                        <p:tav tm="0">
                                          <p:val>
                                            <p:strVal val="0-#ppt_w/2"/>
                                          </p:val>
                                        </p:tav>
                                        <p:tav tm="100000">
                                          <p:val>
                                            <p:strVal val="#ppt_x"/>
                                          </p:val>
                                        </p:tav>
                                      </p:tavLst>
                                    </p:anim>
                                    <p:anim calcmode="lin" valueType="num">
                                      <p:cBhvr additive="base">
                                        <p:cTn id="26" dur="500" fill="hold"/>
                                        <p:tgtEl>
                                          <p:spTgt spid="18441"/>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8437"/>
                                        </p:tgtEl>
                                        <p:attrNameLst>
                                          <p:attrName>style.visibility</p:attrName>
                                        </p:attrNameLst>
                                      </p:cBhvr>
                                      <p:to>
                                        <p:strVal val="visible"/>
                                      </p:to>
                                    </p:set>
                                    <p:anim calcmode="lin" valueType="num">
                                      <p:cBhvr additive="base">
                                        <p:cTn id="31" dur="500" fill="hold"/>
                                        <p:tgtEl>
                                          <p:spTgt spid="18437"/>
                                        </p:tgtEl>
                                        <p:attrNameLst>
                                          <p:attrName>ppt_x</p:attrName>
                                        </p:attrNameLst>
                                      </p:cBhvr>
                                      <p:tavLst>
                                        <p:tav tm="0">
                                          <p:val>
                                            <p:strVal val="0-#ppt_w/2"/>
                                          </p:val>
                                        </p:tav>
                                        <p:tav tm="100000">
                                          <p:val>
                                            <p:strVal val="#ppt_x"/>
                                          </p:val>
                                        </p:tav>
                                      </p:tavLst>
                                    </p:anim>
                                    <p:anim calcmode="lin" valueType="num">
                                      <p:cBhvr additive="base">
                                        <p:cTn id="32" dur="500" fill="hold"/>
                                        <p:tgtEl>
                                          <p:spTgt spid="18437"/>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8445"/>
                                        </p:tgtEl>
                                        <p:attrNameLst>
                                          <p:attrName>style.visibility</p:attrName>
                                        </p:attrNameLst>
                                      </p:cBhvr>
                                      <p:to>
                                        <p:strVal val="visible"/>
                                      </p:to>
                                    </p:set>
                                    <p:anim calcmode="lin" valueType="num">
                                      <p:cBhvr additive="base">
                                        <p:cTn id="37" dur="500" fill="hold"/>
                                        <p:tgtEl>
                                          <p:spTgt spid="18445"/>
                                        </p:tgtEl>
                                        <p:attrNameLst>
                                          <p:attrName>ppt_x</p:attrName>
                                        </p:attrNameLst>
                                      </p:cBhvr>
                                      <p:tavLst>
                                        <p:tav tm="0">
                                          <p:val>
                                            <p:strVal val="0-#ppt_w/2"/>
                                          </p:val>
                                        </p:tav>
                                        <p:tav tm="100000">
                                          <p:val>
                                            <p:strVal val="#ppt_x"/>
                                          </p:val>
                                        </p:tav>
                                      </p:tavLst>
                                    </p:anim>
                                    <p:anim calcmode="lin" valueType="num">
                                      <p:cBhvr additive="base">
                                        <p:cTn id="38" dur="500" fill="hold"/>
                                        <p:tgtEl>
                                          <p:spTgt spid="18445"/>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8446"/>
                                        </p:tgtEl>
                                        <p:attrNameLst>
                                          <p:attrName>style.visibility</p:attrName>
                                        </p:attrNameLst>
                                      </p:cBhvr>
                                      <p:to>
                                        <p:strVal val="visible"/>
                                      </p:to>
                                    </p:set>
                                    <p:anim calcmode="lin" valueType="num">
                                      <p:cBhvr additive="base">
                                        <p:cTn id="43" dur="500" fill="hold"/>
                                        <p:tgtEl>
                                          <p:spTgt spid="18446"/>
                                        </p:tgtEl>
                                        <p:attrNameLst>
                                          <p:attrName>ppt_x</p:attrName>
                                        </p:attrNameLst>
                                      </p:cBhvr>
                                      <p:tavLst>
                                        <p:tav tm="0">
                                          <p:val>
                                            <p:strVal val="0-#ppt_w/2"/>
                                          </p:val>
                                        </p:tav>
                                        <p:tav tm="100000">
                                          <p:val>
                                            <p:strVal val="#ppt_x"/>
                                          </p:val>
                                        </p:tav>
                                      </p:tavLst>
                                    </p:anim>
                                    <p:anim calcmode="lin" valueType="num">
                                      <p:cBhvr additive="base">
                                        <p:cTn id="44" dur="500" fill="hold"/>
                                        <p:tgtEl>
                                          <p:spTgt spid="18446"/>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8447"/>
                                        </p:tgtEl>
                                        <p:attrNameLst>
                                          <p:attrName>style.visibility</p:attrName>
                                        </p:attrNameLst>
                                      </p:cBhvr>
                                      <p:to>
                                        <p:strVal val="visible"/>
                                      </p:to>
                                    </p:set>
                                    <p:anim calcmode="lin" valueType="num">
                                      <p:cBhvr additive="base">
                                        <p:cTn id="49" dur="500" fill="hold"/>
                                        <p:tgtEl>
                                          <p:spTgt spid="18447"/>
                                        </p:tgtEl>
                                        <p:attrNameLst>
                                          <p:attrName>ppt_x</p:attrName>
                                        </p:attrNameLst>
                                      </p:cBhvr>
                                      <p:tavLst>
                                        <p:tav tm="0">
                                          <p:val>
                                            <p:strVal val="0-#ppt_w/2"/>
                                          </p:val>
                                        </p:tav>
                                        <p:tav tm="100000">
                                          <p:val>
                                            <p:strVal val="#ppt_x"/>
                                          </p:val>
                                        </p:tav>
                                      </p:tavLst>
                                    </p:anim>
                                    <p:anim calcmode="lin" valueType="num">
                                      <p:cBhvr additive="base">
                                        <p:cTn id="50" dur="500" fill="hold"/>
                                        <p:tgtEl>
                                          <p:spTgt spid="18447"/>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8448"/>
                                        </p:tgtEl>
                                        <p:attrNameLst>
                                          <p:attrName>style.visibility</p:attrName>
                                        </p:attrNameLst>
                                      </p:cBhvr>
                                      <p:to>
                                        <p:strVal val="visible"/>
                                      </p:to>
                                    </p:set>
                                    <p:anim calcmode="lin" valueType="num">
                                      <p:cBhvr additive="base">
                                        <p:cTn id="55" dur="500" fill="hold"/>
                                        <p:tgtEl>
                                          <p:spTgt spid="18448"/>
                                        </p:tgtEl>
                                        <p:attrNameLst>
                                          <p:attrName>ppt_x</p:attrName>
                                        </p:attrNameLst>
                                      </p:cBhvr>
                                      <p:tavLst>
                                        <p:tav tm="0">
                                          <p:val>
                                            <p:strVal val="0-#ppt_w/2"/>
                                          </p:val>
                                        </p:tav>
                                        <p:tav tm="100000">
                                          <p:val>
                                            <p:strVal val="#ppt_x"/>
                                          </p:val>
                                        </p:tav>
                                      </p:tavLst>
                                    </p:anim>
                                    <p:anim calcmode="lin" valueType="num">
                                      <p:cBhvr additive="base">
                                        <p:cTn id="56" dur="500" fill="hold"/>
                                        <p:tgtEl>
                                          <p:spTgt spid="18448"/>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8466"/>
                                        </p:tgtEl>
                                        <p:attrNameLst>
                                          <p:attrName>style.visibility</p:attrName>
                                        </p:attrNameLst>
                                      </p:cBhvr>
                                      <p:to>
                                        <p:strVal val="visible"/>
                                      </p:to>
                                    </p:set>
                                    <p:anim calcmode="lin" valueType="num">
                                      <p:cBhvr additive="base">
                                        <p:cTn id="61" dur="500" fill="hold"/>
                                        <p:tgtEl>
                                          <p:spTgt spid="18466"/>
                                        </p:tgtEl>
                                        <p:attrNameLst>
                                          <p:attrName>ppt_x</p:attrName>
                                        </p:attrNameLst>
                                      </p:cBhvr>
                                      <p:tavLst>
                                        <p:tav tm="0">
                                          <p:val>
                                            <p:strVal val="0-#ppt_w/2"/>
                                          </p:val>
                                        </p:tav>
                                        <p:tav tm="100000">
                                          <p:val>
                                            <p:strVal val="#ppt_x"/>
                                          </p:val>
                                        </p:tav>
                                      </p:tavLst>
                                    </p:anim>
                                    <p:anim calcmode="lin" valueType="num">
                                      <p:cBhvr additive="base">
                                        <p:cTn id="62" dur="500" fill="hold"/>
                                        <p:tgtEl>
                                          <p:spTgt spid="18466"/>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18438"/>
                                        </p:tgtEl>
                                        <p:attrNameLst>
                                          <p:attrName>style.visibility</p:attrName>
                                        </p:attrNameLst>
                                      </p:cBhvr>
                                      <p:to>
                                        <p:strVal val="visible"/>
                                      </p:to>
                                    </p:set>
                                    <p:anim calcmode="lin" valueType="num">
                                      <p:cBhvr additive="base">
                                        <p:cTn id="67" dur="500" fill="hold"/>
                                        <p:tgtEl>
                                          <p:spTgt spid="18438"/>
                                        </p:tgtEl>
                                        <p:attrNameLst>
                                          <p:attrName>ppt_x</p:attrName>
                                        </p:attrNameLst>
                                      </p:cBhvr>
                                      <p:tavLst>
                                        <p:tav tm="0">
                                          <p:val>
                                            <p:strVal val="0-#ppt_w/2"/>
                                          </p:val>
                                        </p:tav>
                                        <p:tav tm="100000">
                                          <p:val>
                                            <p:strVal val="#ppt_x"/>
                                          </p:val>
                                        </p:tav>
                                      </p:tavLst>
                                    </p:anim>
                                    <p:anim calcmode="lin" valueType="num">
                                      <p:cBhvr additive="base">
                                        <p:cTn id="68" dur="500" fill="hold"/>
                                        <p:tgtEl>
                                          <p:spTgt spid="18438"/>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18454"/>
                                        </p:tgtEl>
                                        <p:attrNameLst>
                                          <p:attrName>style.visibility</p:attrName>
                                        </p:attrNameLst>
                                      </p:cBhvr>
                                      <p:to>
                                        <p:strVal val="visible"/>
                                      </p:to>
                                    </p:set>
                                    <p:anim calcmode="lin" valueType="num">
                                      <p:cBhvr additive="base">
                                        <p:cTn id="73" dur="500" fill="hold"/>
                                        <p:tgtEl>
                                          <p:spTgt spid="18454"/>
                                        </p:tgtEl>
                                        <p:attrNameLst>
                                          <p:attrName>ppt_x</p:attrName>
                                        </p:attrNameLst>
                                      </p:cBhvr>
                                      <p:tavLst>
                                        <p:tav tm="0">
                                          <p:val>
                                            <p:strVal val="0-#ppt_w/2"/>
                                          </p:val>
                                        </p:tav>
                                        <p:tav tm="100000">
                                          <p:val>
                                            <p:strVal val="#ppt_x"/>
                                          </p:val>
                                        </p:tav>
                                      </p:tavLst>
                                    </p:anim>
                                    <p:anim calcmode="lin" valueType="num">
                                      <p:cBhvr additive="base">
                                        <p:cTn id="74" dur="500" fill="hold"/>
                                        <p:tgtEl>
                                          <p:spTgt spid="18454"/>
                                        </p:tgtEl>
                                        <p:attrNameLst>
                                          <p:attrName>ppt_y</p:attrName>
                                        </p:attrNameLst>
                                      </p:cBhvr>
                                      <p:tavLst>
                                        <p:tav tm="0">
                                          <p:val>
                                            <p:strVal val="#ppt_y"/>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18455"/>
                                        </p:tgtEl>
                                        <p:attrNameLst>
                                          <p:attrName>style.visibility</p:attrName>
                                        </p:attrNameLst>
                                      </p:cBhvr>
                                      <p:to>
                                        <p:strVal val="visible"/>
                                      </p:to>
                                    </p:set>
                                    <p:anim calcmode="lin" valueType="num">
                                      <p:cBhvr additive="base">
                                        <p:cTn id="79" dur="500" fill="hold"/>
                                        <p:tgtEl>
                                          <p:spTgt spid="18455"/>
                                        </p:tgtEl>
                                        <p:attrNameLst>
                                          <p:attrName>ppt_x</p:attrName>
                                        </p:attrNameLst>
                                      </p:cBhvr>
                                      <p:tavLst>
                                        <p:tav tm="0">
                                          <p:val>
                                            <p:strVal val="0-#ppt_w/2"/>
                                          </p:val>
                                        </p:tav>
                                        <p:tav tm="100000">
                                          <p:val>
                                            <p:strVal val="#ppt_x"/>
                                          </p:val>
                                        </p:tav>
                                      </p:tavLst>
                                    </p:anim>
                                    <p:anim calcmode="lin" valueType="num">
                                      <p:cBhvr additive="base">
                                        <p:cTn id="80" dur="500" fill="hold"/>
                                        <p:tgtEl>
                                          <p:spTgt spid="18455"/>
                                        </p:tgtEl>
                                        <p:attrNameLst>
                                          <p:attrName>ppt_y</p:attrName>
                                        </p:attrNameLst>
                                      </p:cBhvr>
                                      <p:tavLst>
                                        <p:tav tm="0">
                                          <p:val>
                                            <p:strVal val="#ppt_y"/>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18456"/>
                                        </p:tgtEl>
                                        <p:attrNameLst>
                                          <p:attrName>style.visibility</p:attrName>
                                        </p:attrNameLst>
                                      </p:cBhvr>
                                      <p:to>
                                        <p:strVal val="visible"/>
                                      </p:to>
                                    </p:set>
                                    <p:anim calcmode="lin" valueType="num">
                                      <p:cBhvr additive="base">
                                        <p:cTn id="85" dur="500" fill="hold"/>
                                        <p:tgtEl>
                                          <p:spTgt spid="18456"/>
                                        </p:tgtEl>
                                        <p:attrNameLst>
                                          <p:attrName>ppt_x</p:attrName>
                                        </p:attrNameLst>
                                      </p:cBhvr>
                                      <p:tavLst>
                                        <p:tav tm="0">
                                          <p:val>
                                            <p:strVal val="0-#ppt_w/2"/>
                                          </p:val>
                                        </p:tav>
                                        <p:tav tm="100000">
                                          <p:val>
                                            <p:strVal val="#ppt_x"/>
                                          </p:val>
                                        </p:tav>
                                      </p:tavLst>
                                    </p:anim>
                                    <p:anim calcmode="lin" valueType="num">
                                      <p:cBhvr additive="base">
                                        <p:cTn id="86" dur="500" fill="hold"/>
                                        <p:tgtEl>
                                          <p:spTgt spid="18456"/>
                                        </p:tgtEl>
                                        <p:attrNameLst>
                                          <p:attrName>ppt_y</p:attrName>
                                        </p:attrNameLst>
                                      </p:cBhvr>
                                      <p:tavLst>
                                        <p:tav tm="0">
                                          <p:val>
                                            <p:strVal val="#ppt_y"/>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8" fill="hold" grpId="0" nodeType="clickEffect">
                                  <p:stCondLst>
                                    <p:cond delay="0"/>
                                  </p:stCondLst>
                                  <p:childTnLst>
                                    <p:set>
                                      <p:cBhvr>
                                        <p:cTn id="90" dur="1" fill="hold">
                                          <p:stCondLst>
                                            <p:cond delay="0"/>
                                          </p:stCondLst>
                                        </p:cTn>
                                        <p:tgtEl>
                                          <p:spTgt spid="18458"/>
                                        </p:tgtEl>
                                        <p:attrNameLst>
                                          <p:attrName>style.visibility</p:attrName>
                                        </p:attrNameLst>
                                      </p:cBhvr>
                                      <p:to>
                                        <p:strVal val="visible"/>
                                      </p:to>
                                    </p:set>
                                    <p:anim calcmode="lin" valueType="num">
                                      <p:cBhvr additive="base">
                                        <p:cTn id="91" dur="500" fill="hold"/>
                                        <p:tgtEl>
                                          <p:spTgt spid="18458"/>
                                        </p:tgtEl>
                                        <p:attrNameLst>
                                          <p:attrName>ppt_x</p:attrName>
                                        </p:attrNameLst>
                                      </p:cBhvr>
                                      <p:tavLst>
                                        <p:tav tm="0">
                                          <p:val>
                                            <p:strVal val="0-#ppt_w/2"/>
                                          </p:val>
                                        </p:tav>
                                        <p:tav tm="100000">
                                          <p:val>
                                            <p:strVal val="#ppt_x"/>
                                          </p:val>
                                        </p:tav>
                                      </p:tavLst>
                                    </p:anim>
                                    <p:anim calcmode="lin" valueType="num">
                                      <p:cBhvr additive="base">
                                        <p:cTn id="92" dur="500" fill="hold"/>
                                        <p:tgtEl>
                                          <p:spTgt spid="18458"/>
                                        </p:tgtEl>
                                        <p:attrNameLst>
                                          <p:attrName>ppt_y</p:attrName>
                                        </p:attrNameLst>
                                      </p:cBhvr>
                                      <p:tavLst>
                                        <p:tav tm="0">
                                          <p:val>
                                            <p:strVal val="#ppt_y"/>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8" fill="hold" grpId="0" nodeType="clickEffect">
                                  <p:stCondLst>
                                    <p:cond delay="0"/>
                                  </p:stCondLst>
                                  <p:childTnLst>
                                    <p:set>
                                      <p:cBhvr>
                                        <p:cTn id="96" dur="1" fill="hold">
                                          <p:stCondLst>
                                            <p:cond delay="0"/>
                                          </p:stCondLst>
                                        </p:cTn>
                                        <p:tgtEl>
                                          <p:spTgt spid="18459"/>
                                        </p:tgtEl>
                                        <p:attrNameLst>
                                          <p:attrName>style.visibility</p:attrName>
                                        </p:attrNameLst>
                                      </p:cBhvr>
                                      <p:to>
                                        <p:strVal val="visible"/>
                                      </p:to>
                                    </p:set>
                                    <p:anim calcmode="lin" valueType="num">
                                      <p:cBhvr additive="base">
                                        <p:cTn id="97" dur="500" fill="hold"/>
                                        <p:tgtEl>
                                          <p:spTgt spid="18459"/>
                                        </p:tgtEl>
                                        <p:attrNameLst>
                                          <p:attrName>ppt_x</p:attrName>
                                        </p:attrNameLst>
                                      </p:cBhvr>
                                      <p:tavLst>
                                        <p:tav tm="0">
                                          <p:val>
                                            <p:strVal val="0-#ppt_w/2"/>
                                          </p:val>
                                        </p:tav>
                                        <p:tav tm="100000">
                                          <p:val>
                                            <p:strVal val="#ppt_x"/>
                                          </p:val>
                                        </p:tav>
                                      </p:tavLst>
                                    </p:anim>
                                    <p:anim calcmode="lin" valueType="num">
                                      <p:cBhvr additive="base">
                                        <p:cTn id="98" dur="500" fill="hold"/>
                                        <p:tgtEl>
                                          <p:spTgt spid="18459"/>
                                        </p:tgtEl>
                                        <p:attrNameLst>
                                          <p:attrName>ppt_y</p:attrName>
                                        </p:attrNameLst>
                                      </p:cBhvr>
                                      <p:tavLst>
                                        <p:tav tm="0">
                                          <p:val>
                                            <p:strVal val="#ppt_y"/>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ntr" presetSubtype="8" fill="hold" grpId="0" nodeType="clickEffect">
                                  <p:stCondLst>
                                    <p:cond delay="0"/>
                                  </p:stCondLst>
                                  <p:childTnLst>
                                    <p:set>
                                      <p:cBhvr>
                                        <p:cTn id="102" dur="1" fill="hold">
                                          <p:stCondLst>
                                            <p:cond delay="0"/>
                                          </p:stCondLst>
                                        </p:cTn>
                                        <p:tgtEl>
                                          <p:spTgt spid="18469"/>
                                        </p:tgtEl>
                                        <p:attrNameLst>
                                          <p:attrName>style.visibility</p:attrName>
                                        </p:attrNameLst>
                                      </p:cBhvr>
                                      <p:to>
                                        <p:strVal val="visible"/>
                                      </p:to>
                                    </p:set>
                                    <p:anim calcmode="lin" valueType="num">
                                      <p:cBhvr additive="base">
                                        <p:cTn id="103" dur="500" fill="hold"/>
                                        <p:tgtEl>
                                          <p:spTgt spid="18469"/>
                                        </p:tgtEl>
                                        <p:attrNameLst>
                                          <p:attrName>ppt_x</p:attrName>
                                        </p:attrNameLst>
                                      </p:cBhvr>
                                      <p:tavLst>
                                        <p:tav tm="0">
                                          <p:val>
                                            <p:strVal val="0-#ppt_w/2"/>
                                          </p:val>
                                        </p:tav>
                                        <p:tav tm="100000">
                                          <p:val>
                                            <p:strVal val="#ppt_x"/>
                                          </p:val>
                                        </p:tav>
                                      </p:tavLst>
                                    </p:anim>
                                    <p:anim calcmode="lin" valueType="num">
                                      <p:cBhvr additive="base">
                                        <p:cTn id="104" dur="500" fill="hold"/>
                                        <p:tgtEl>
                                          <p:spTgt spid="1846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animBg="1" autoUpdateAnimBg="0"/>
      <p:bldP spid="18437" grpId="0" animBg="1" autoUpdateAnimBg="0"/>
      <p:bldP spid="18438" grpId="0" animBg="1" autoUpdateAnimBg="0"/>
      <p:bldP spid="18439" grpId="0" animBg="1" autoUpdateAnimBg="0"/>
      <p:bldP spid="18440" grpId="0" animBg="1" autoUpdateAnimBg="0"/>
      <p:bldP spid="18441" grpId="0" animBg="1" autoUpdateAnimBg="0"/>
      <p:bldP spid="18445" grpId="0" animBg="1" autoUpdateAnimBg="0"/>
      <p:bldP spid="18446" grpId="0" animBg="1" autoUpdateAnimBg="0"/>
      <p:bldP spid="18447" grpId="0" animBg="1" autoUpdateAnimBg="0"/>
      <p:bldP spid="18448" grpId="0" animBg="1" autoUpdateAnimBg="0"/>
      <p:bldP spid="18454" grpId="0" animBg="1" autoUpdateAnimBg="0"/>
      <p:bldP spid="18455" grpId="0" animBg="1" autoUpdateAnimBg="0"/>
      <p:bldP spid="18456" grpId="0" animBg="1" autoUpdateAnimBg="0"/>
      <p:bldP spid="18458" grpId="0" animBg="1" autoUpdateAnimBg="0"/>
      <p:bldP spid="18459" grpId="0" animBg="1" autoUpdateAnimBg="0"/>
      <p:bldP spid="18466" grpId="0" animBg="1" autoUpdateAnimBg="0"/>
      <p:bldP spid="18469" grpId="0" animBg="1"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927</TotalTime>
  <Words>628</Words>
  <Application>Microsoft Office PowerPoint</Application>
  <PresentationFormat>Affichage à l'écran (4:3)</PresentationFormat>
  <Paragraphs>180</Paragraphs>
  <Slides>12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12</vt:i4>
      </vt:variant>
    </vt:vector>
  </HeadingPairs>
  <TitlesOfParts>
    <vt:vector size="18" baseType="lpstr">
      <vt:lpstr>Arial</vt:lpstr>
      <vt:lpstr>Calibri</vt:lpstr>
      <vt:lpstr>Constantia</vt:lpstr>
      <vt:lpstr>Times New Roman</vt:lpstr>
      <vt:lpstr>Wingdings 2</vt:lpstr>
      <vt:lpstr>Débit</vt:lpstr>
      <vt:lpstr>Règles aménagées  Championnats jeunes  </vt:lpstr>
      <vt:lpstr>Préambule </vt:lpstr>
      <vt:lpstr>Règles aménagées </vt:lpstr>
      <vt:lpstr>Présentation PowerPoint</vt:lpstr>
      <vt:lpstr>Pourquoi un  aménagement des règles chez les –11 ans?</vt:lpstr>
      <vt:lpstr>DIALECTIQUE </vt:lpstr>
      <vt:lpstr>Présentation PowerPoint</vt:lpstr>
      <vt:lpstr>Présentation PowerPoint</vt:lpstr>
      <vt:lpstr>Présentation PowerPoint</vt:lpstr>
      <vt:lpstr>QUELQUES CLÉS POUR L’ENTRAÎNEMENT DE CETTE CATEGORIE… </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Championnats jeunes  Règlement 2014-2017</dc:title>
  <dc:creator>CTF 31</dc:creator>
  <cp:lastModifiedBy>berthy</cp:lastModifiedBy>
  <cp:revision>50</cp:revision>
  <dcterms:created xsi:type="dcterms:W3CDTF">2014-08-29T12:11:13Z</dcterms:created>
  <dcterms:modified xsi:type="dcterms:W3CDTF">2020-04-25T09:12:10Z</dcterms:modified>
</cp:coreProperties>
</file>