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66" r:id="rId2"/>
    <p:sldId id="258" r:id="rId3"/>
    <p:sldId id="290" r:id="rId4"/>
    <p:sldId id="291" r:id="rId5"/>
    <p:sldId id="292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2B2B2"/>
    <a:srgbClr val="FAC8C8"/>
    <a:srgbClr val="FA9696"/>
    <a:srgbClr val="2F2FBD"/>
    <a:srgbClr val="2C2CB0"/>
    <a:srgbClr val="008400"/>
    <a:srgbClr val="00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3" autoAdjust="0"/>
    <p:restoredTop sz="99831" autoAdjust="0"/>
  </p:normalViewPr>
  <p:slideViewPr>
    <p:cSldViewPr>
      <p:cViewPr varScale="1">
        <p:scale>
          <a:sx n="116" d="100"/>
          <a:sy n="116" d="100"/>
        </p:scale>
        <p:origin x="14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Fédération Française de Handball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Fédération Française de handballFédération Francaise de Handball</a:t>
            </a:r>
          </a:p>
        </p:txBody>
      </p:sp>
    </p:spTree>
    <p:extLst>
      <p:ext uri="{BB962C8B-B14F-4D97-AF65-F5344CB8AC3E}">
        <p14:creationId xmlns:p14="http://schemas.microsoft.com/office/powerpoint/2010/main" val="233824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Fédération Française de Handball</a:t>
            </a:r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Fédération Française de handball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2553DE-84C8-43A2-86A8-610164707A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2100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Fédération Française de Handball</a:t>
            </a: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1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Fédération Française de Handball</a:t>
            </a: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8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Fédération Française de Handball</a:t>
            </a: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4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Fédération Française de Handball</a:t>
            </a: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7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Fédération Française de Handball</a:t>
            </a: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3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 userDrawn="1"/>
        </p:nvSpPr>
        <p:spPr bwMode="auto">
          <a:xfrm>
            <a:off x="6450013" y="215900"/>
            <a:ext cx="2703512" cy="457200"/>
          </a:xfrm>
          <a:prstGeom prst="rect">
            <a:avLst/>
          </a:prstGeom>
          <a:solidFill>
            <a:srgbClr val="BDE6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sz="2400" b="1">
                <a:solidFill>
                  <a:srgbClr val="274E75"/>
                </a:solidFill>
                <a:latin typeface="Arial" charset="0"/>
              </a:rPr>
              <a:t>Anim’h@nd</a:t>
            </a:r>
            <a:r>
              <a:rPr lang="fr-FR" sz="2400">
                <a:solidFill>
                  <a:srgbClr val="274E75"/>
                </a:solidFill>
                <a:latin typeface="Arial" charset="0"/>
              </a:rPr>
              <a:t> </a:t>
            </a:r>
          </a:p>
        </p:txBody>
      </p:sp>
      <p:sp>
        <p:nvSpPr>
          <p:cNvPr id="3" name="Rectangle 29"/>
          <p:cNvSpPr>
            <a:spLocks noChangeArrowheads="1"/>
          </p:cNvSpPr>
          <p:nvPr userDrawn="1"/>
        </p:nvSpPr>
        <p:spPr bwMode="auto">
          <a:xfrm>
            <a:off x="-23813" y="6511925"/>
            <a:ext cx="9167813" cy="3603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fr-FR" sz="800" b="1">
                <a:solidFill>
                  <a:srgbClr val="003399"/>
                </a:solidFill>
                <a:latin typeface="Arial" charset="0"/>
                <a:cs typeface="Arial" charset="0"/>
              </a:rPr>
              <a:t>Toute utilisation à but non lucratif doit faire référence à Anim’h@nd. Toute utilisation partielle ou totale à but lucratif est interdite.</a:t>
            </a:r>
          </a:p>
          <a:p>
            <a:pPr algn="ctr" eaLnBrk="0" hangingPunct="0">
              <a:defRPr/>
            </a:pPr>
            <a:r>
              <a:rPr lang="fr-FR" sz="800" b="1">
                <a:solidFill>
                  <a:srgbClr val="003399"/>
                </a:solidFill>
                <a:latin typeface="Arial" charset="0"/>
              </a:rPr>
              <a:t>Anim’h@nd - Fédération Française de Handball - 62 rue Gabriel Péri, 94250 Gentilly - animhand@ff-handball.org</a:t>
            </a:r>
          </a:p>
        </p:txBody>
      </p:sp>
      <p:sp>
        <p:nvSpPr>
          <p:cNvPr id="4" name="Rectangle 30"/>
          <p:cNvSpPr>
            <a:spLocks noChangeArrowheads="1"/>
          </p:cNvSpPr>
          <p:nvPr userDrawn="1"/>
        </p:nvSpPr>
        <p:spPr bwMode="auto">
          <a:xfrm>
            <a:off x="6450013" y="836613"/>
            <a:ext cx="2703512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274E75"/>
                </a:solidFill>
                <a:latin typeface="Arial" charset="0"/>
              </a:rPr>
              <a:t>Moins de 12 ans</a:t>
            </a:r>
          </a:p>
        </p:txBody>
      </p:sp>
      <p:pic>
        <p:nvPicPr>
          <p:cNvPr id="5" name="Picture 3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260350"/>
            <a:ext cx="20193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46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56FC2-A000-4C5C-AAED-984AB69C5FB1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2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DBA5-03FE-4F98-BFAE-F84CA2BE35D1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6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A7A65-011A-45C1-849A-1044A1EF8F6E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0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70C6B-B043-46B0-A216-D994DB82CFDA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3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31A07-2C42-4E80-95EB-9E507D5A9225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4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7D223-B7E3-4178-8DDA-D6A687527F33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21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2F25F-84CB-43BB-B97E-38FB4348B83C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1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D771-B849-4FC7-8A4F-CF91BA7766C0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98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D6D23-EA13-4B8D-8075-053299E63C8F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46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E290-C6DF-442D-980C-837FD93438C4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3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D7DBE7FB-D33F-49A9-91B9-42E04001A71E}" type="slidenum">
              <a:rPr lang="fr-FR" altLang="fr-FR"/>
              <a:pPr/>
              <a:t>‹N°›</a:t>
            </a:fld>
            <a:r>
              <a:rPr lang="fr-FR" altLang="fr-FR"/>
              <a:t>Anim’h@nd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56" name="Rectangle 44"/>
          <p:cNvSpPr>
            <a:spLocks noChangeArrowheads="1"/>
          </p:cNvSpPr>
          <p:nvPr userDrawn="1"/>
        </p:nvSpPr>
        <p:spPr bwMode="auto">
          <a:xfrm>
            <a:off x="0" y="6548438"/>
            <a:ext cx="9153525" cy="33655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sz="1600" b="1">
                <a:solidFill>
                  <a:srgbClr val="0000CC"/>
                </a:solidFill>
                <a:latin typeface="Arial" charset="0"/>
              </a:rPr>
              <a:t>								</a:t>
            </a:r>
            <a:r>
              <a:rPr lang="fr-FR" sz="1600" b="1">
                <a:solidFill>
                  <a:srgbClr val="274E75"/>
                </a:solidFill>
                <a:latin typeface="Arial" charset="0"/>
              </a:rPr>
              <a:t>Anim’h@nd </a:t>
            </a:r>
          </a:p>
        </p:txBody>
      </p:sp>
      <p:pic>
        <p:nvPicPr>
          <p:cNvPr id="1030" name="Picture 4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567488"/>
            <a:ext cx="6254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635375" y="4006850"/>
            <a:ext cx="2449513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fr-FR" altLang="fr-FR" b="1">
              <a:solidFill>
                <a:schemeClr val="bg1"/>
              </a:solidFill>
            </a:endParaRPr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hidden">
          <a:xfrm>
            <a:off x="0" y="5229225"/>
            <a:ext cx="9144000" cy="12827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endParaRPr lang="fr-FR" altLang="fr-FR" sz="3800" b="1">
              <a:cs typeface="Arial" panose="020B0604020202020204" pitchFamily="34" charset="0"/>
            </a:endParaRP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2952750" y="5373688"/>
            <a:ext cx="29146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 b="1">
                <a:solidFill>
                  <a:srgbClr val="4D4D4D"/>
                </a:solidFill>
              </a:rPr>
              <a:t>Face à des défenses regroupées dans le secteur central, l’attaque devra amener le ballon dans les secteurs externes. Pour favoriser</a:t>
            </a:r>
          </a:p>
          <a:p>
            <a:pPr eaLnBrk="1" hangingPunct="1"/>
            <a:endParaRPr lang="fr-FR" altLang="fr-FR" sz="1200" b="1">
              <a:solidFill>
                <a:srgbClr val="4D4D4D"/>
              </a:solidFill>
            </a:endParaRPr>
          </a:p>
          <a:p>
            <a:pPr eaLnBrk="1" hangingPunct="1"/>
            <a:endParaRPr lang="fr-FR" altLang="fr-FR" sz="1200" b="1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sz="1200" b="1">
                <a:solidFill>
                  <a:srgbClr val="4D4D4D"/>
                </a:solidFill>
              </a:rPr>
              <a:t> </a:t>
            </a:r>
            <a:endParaRPr lang="fr-FR" altLang="fr-FR" sz="1200" b="1">
              <a:solidFill>
                <a:srgbClr val="B2B2B2"/>
              </a:solidFill>
            </a:endParaRPr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-15875" y="3944938"/>
            <a:ext cx="2571750" cy="1284287"/>
          </a:xfrm>
          <a:prstGeom prst="roundRect">
            <a:avLst>
              <a:gd name="adj" fmla="val 16667"/>
            </a:avLst>
          </a:prstGeom>
          <a:solidFill>
            <a:schemeClr val="bg1"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162000" anchor="ctr"/>
          <a:lstStyle/>
          <a:p>
            <a:pPr>
              <a:lnSpc>
                <a:spcPct val="90000"/>
              </a:lnSpc>
              <a:defRPr/>
            </a:pP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Exploiter le couloir de jeu externe</a:t>
            </a:r>
          </a:p>
        </p:txBody>
      </p:sp>
      <p:sp>
        <p:nvSpPr>
          <p:cNvPr id="113684" name="Rectangle 20"/>
          <p:cNvSpPr>
            <a:spLocks noChangeArrowheads="1"/>
          </p:cNvSpPr>
          <p:nvPr/>
        </p:nvSpPr>
        <p:spPr bwMode="auto">
          <a:xfrm>
            <a:off x="215900" y="5373688"/>
            <a:ext cx="21955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4D4D4D"/>
                </a:solidFill>
              </a:rPr>
              <a:t>Comment aider les jeunes joueurs à repérer et utiliser les ailes ?</a:t>
            </a:r>
            <a:endParaRPr lang="fr-FR" altLang="fr-FR">
              <a:solidFill>
                <a:srgbClr val="292929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3276600" y="6278563"/>
            <a:ext cx="4967288" cy="2460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b="1">
                <a:solidFill>
                  <a:srgbClr val="274E75"/>
                </a:solidFill>
              </a:rPr>
              <a:t>Stagiaires « entraineur fédéral mention enfants ».  Celles sur Belle, août 2009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976938" y="5373688"/>
            <a:ext cx="291623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 b="1">
                <a:solidFill>
                  <a:srgbClr val="4D4D4D"/>
                </a:solidFill>
              </a:rPr>
              <a:t>l’utilisation de ces espaces de jeu, l’animateur va proposer une situation pour que le jeune joueur explore ces secteurs. </a:t>
            </a:r>
          </a:p>
          <a:p>
            <a:pPr eaLnBrk="1" hangingPunct="1"/>
            <a:endParaRPr lang="fr-FR" altLang="fr-FR" sz="1200" b="1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sz="1200" b="1">
                <a:solidFill>
                  <a:srgbClr val="4D4D4D"/>
                </a:solidFill>
              </a:rPr>
              <a:t> </a:t>
            </a:r>
            <a:endParaRPr lang="fr-FR" altLang="fr-FR" sz="1200" b="1">
              <a:solidFill>
                <a:srgbClr val="B2B2B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animBg="1"/>
      <p:bldP spid="113682" grpId="0"/>
      <p:bldP spid="113683" grpId="0" animBg="1"/>
      <p:bldP spid="113684" grpId="0"/>
      <p:bldP spid="11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82" name="Rectangle 70"/>
          <p:cNvSpPr>
            <a:spLocks noChangeArrowheads="1"/>
          </p:cNvSpPr>
          <p:nvPr/>
        </p:nvSpPr>
        <p:spPr bwMode="auto">
          <a:xfrm>
            <a:off x="0" y="2997200"/>
            <a:ext cx="2843213" cy="3552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Sur un ½ terrain, posez 4 pastilles au sol qui délimitent 2 secteurs externes et un secteur central.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Composez 2 équipes de 4 joueurs avec des chasubles de couleurs différentes.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L’équipe en vert se place en défense en dehors de 9 mètres.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Les bleus sont en attaque. Ils ont une balle et démarrent à la ligne médiane.</a:t>
            </a: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Positionnez un gardien dans le but. </a:t>
            </a: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</p:txBody>
      </p:sp>
      <p:sp>
        <p:nvSpPr>
          <p:cNvPr id="90297" name="AutoShape 185"/>
          <p:cNvSpPr>
            <a:spLocks noChangeArrowheads="1"/>
          </p:cNvSpPr>
          <p:nvPr/>
        </p:nvSpPr>
        <p:spPr bwMode="auto">
          <a:xfrm>
            <a:off x="0" y="-6350"/>
            <a:ext cx="4032250" cy="360363"/>
          </a:xfrm>
          <a:prstGeom prst="parallelogram">
            <a:avLst>
              <a:gd name="adj" fmla="val 117644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rgbClr val="4D4D4D"/>
                </a:solidFill>
              </a:rPr>
              <a:t>Avant de commencer…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687888" y="1268413"/>
            <a:ext cx="3819525" cy="3744912"/>
            <a:chOff x="204" y="164"/>
            <a:chExt cx="2406" cy="2359"/>
          </a:xfrm>
        </p:grpSpPr>
        <p:sp>
          <p:nvSpPr>
            <p:cNvPr id="4133" name="Rectangle 43"/>
            <p:cNvSpPr>
              <a:spLocks noChangeArrowheads="1"/>
            </p:cNvSpPr>
            <p:nvPr/>
          </p:nvSpPr>
          <p:spPr bwMode="auto">
            <a:xfrm>
              <a:off x="205" y="345"/>
              <a:ext cx="2404" cy="2178"/>
            </a:xfrm>
            <a:prstGeom prst="rect">
              <a:avLst/>
            </a:prstGeom>
            <a:solidFill>
              <a:srgbClr val="CCECFF"/>
            </a:solidFill>
            <a:ln w="317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4134" name="Rectangle 44"/>
            <p:cNvSpPr>
              <a:spLocks noChangeArrowheads="1"/>
            </p:cNvSpPr>
            <p:nvPr/>
          </p:nvSpPr>
          <p:spPr bwMode="auto">
            <a:xfrm>
              <a:off x="1203" y="164"/>
              <a:ext cx="408" cy="181"/>
            </a:xfrm>
            <a:prstGeom prst="rect">
              <a:avLst/>
            </a:prstGeom>
            <a:noFill/>
            <a:ln w="317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5" name="Arc 45"/>
            <p:cNvSpPr>
              <a:spLocks/>
            </p:cNvSpPr>
            <p:nvPr/>
          </p:nvSpPr>
          <p:spPr bwMode="auto">
            <a:xfrm rot="10800000">
              <a:off x="509" y="345"/>
              <a:ext cx="692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6" name="Line 46"/>
            <p:cNvSpPr>
              <a:spLocks noChangeShapeType="1"/>
            </p:cNvSpPr>
            <p:nvPr/>
          </p:nvSpPr>
          <p:spPr bwMode="auto">
            <a:xfrm>
              <a:off x="1180" y="941"/>
              <a:ext cx="42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37" name="Arc 47"/>
            <p:cNvSpPr>
              <a:spLocks/>
            </p:cNvSpPr>
            <p:nvPr/>
          </p:nvSpPr>
          <p:spPr bwMode="auto">
            <a:xfrm rot="10800000" flipH="1">
              <a:off x="1606" y="345"/>
              <a:ext cx="675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8" name="Arc 48"/>
            <p:cNvSpPr>
              <a:spLocks/>
            </p:cNvSpPr>
            <p:nvPr/>
          </p:nvSpPr>
          <p:spPr bwMode="auto">
            <a:xfrm rot="10800000">
              <a:off x="204" y="344"/>
              <a:ext cx="976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9" name="Line 49"/>
            <p:cNvSpPr>
              <a:spLocks noChangeShapeType="1"/>
            </p:cNvSpPr>
            <p:nvPr/>
          </p:nvSpPr>
          <p:spPr bwMode="auto">
            <a:xfrm>
              <a:off x="1238" y="1224"/>
              <a:ext cx="39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40" name="Line 50"/>
            <p:cNvSpPr>
              <a:spLocks noChangeShapeType="1"/>
            </p:cNvSpPr>
            <p:nvPr/>
          </p:nvSpPr>
          <p:spPr bwMode="auto">
            <a:xfrm>
              <a:off x="1338" y="1026"/>
              <a:ext cx="142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41" name="Rectangle 51"/>
            <p:cNvSpPr>
              <a:spLocks noChangeArrowheads="1"/>
            </p:cNvSpPr>
            <p:nvPr/>
          </p:nvSpPr>
          <p:spPr bwMode="auto">
            <a:xfrm>
              <a:off x="1163" y="348"/>
              <a:ext cx="454" cy="583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42" name="Arc 52"/>
            <p:cNvSpPr>
              <a:spLocks/>
            </p:cNvSpPr>
            <p:nvPr/>
          </p:nvSpPr>
          <p:spPr bwMode="auto">
            <a:xfrm rot="10800000" flipH="1">
              <a:off x="1662" y="345"/>
              <a:ext cx="948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43" name="Line 53"/>
            <p:cNvSpPr>
              <a:spLocks noChangeShapeType="1"/>
            </p:cNvSpPr>
            <p:nvPr/>
          </p:nvSpPr>
          <p:spPr bwMode="auto">
            <a:xfrm>
              <a:off x="476" y="345"/>
              <a:ext cx="1814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27"/>
          <p:cNvGrpSpPr>
            <a:grpSpLocks noChangeAspect="1"/>
          </p:cNvGrpSpPr>
          <p:nvPr/>
        </p:nvGrpSpPr>
        <p:grpSpPr bwMode="auto">
          <a:xfrm rot="-5972019">
            <a:off x="6050756" y="4629944"/>
            <a:ext cx="220663" cy="288925"/>
            <a:chOff x="3351" y="4107"/>
            <a:chExt cx="228" cy="376"/>
          </a:xfrm>
        </p:grpSpPr>
        <p:sp>
          <p:nvSpPr>
            <p:cNvPr id="4131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2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" name="Group 157"/>
          <p:cNvGrpSpPr>
            <a:grpSpLocks noChangeAspect="1"/>
          </p:cNvGrpSpPr>
          <p:nvPr/>
        </p:nvGrpSpPr>
        <p:grpSpPr bwMode="auto">
          <a:xfrm rot="6052790" flipV="1">
            <a:off x="7521575" y="2967038"/>
            <a:ext cx="223837" cy="268288"/>
            <a:chOff x="3351" y="4107"/>
            <a:chExt cx="228" cy="376"/>
          </a:xfrm>
        </p:grpSpPr>
        <p:sp>
          <p:nvSpPr>
            <p:cNvPr id="4129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30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" name="Group 127"/>
          <p:cNvGrpSpPr>
            <a:grpSpLocks noChangeAspect="1"/>
          </p:cNvGrpSpPr>
          <p:nvPr/>
        </p:nvGrpSpPr>
        <p:grpSpPr bwMode="auto">
          <a:xfrm rot="-7676877">
            <a:off x="7914482" y="4641056"/>
            <a:ext cx="220662" cy="288925"/>
            <a:chOff x="3351" y="4107"/>
            <a:chExt cx="228" cy="376"/>
          </a:xfrm>
        </p:grpSpPr>
        <p:sp>
          <p:nvSpPr>
            <p:cNvPr id="412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2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" name="Group 157"/>
          <p:cNvGrpSpPr>
            <a:grpSpLocks noChangeAspect="1"/>
          </p:cNvGrpSpPr>
          <p:nvPr/>
        </p:nvGrpSpPr>
        <p:grpSpPr bwMode="auto">
          <a:xfrm rot="7139363" flipV="1">
            <a:off x="5930900" y="3100388"/>
            <a:ext cx="223837" cy="268288"/>
            <a:chOff x="3351" y="4107"/>
            <a:chExt cx="228" cy="376"/>
          </a:xfrm>
        </p:grpSpPr>
        <p:sp>
          <p:nvSpPr>
            <p:cNvPr id="4125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26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7" name="Group 157"/>
          <p:cNvGrpSpPr>
            <a:grpSpLocks noChangeAspect="1"/>
          </p:cNvGrpSpPr>
          <p:nvPr/>
        </p:nvGrpSpPr>
        <p:grpSpPr bwMode="auto">
          <a:xfrm rot="7893965" flipV="1">
            <a:off x="5207000" y="2895600"/>
            <a:ext cx="223838" cy="268288"/>
            <a:chOff x="3351" y="4107"/>
            <a:chExt cx="228" cy="376"/>
          </a:xfrm>
        </p:grpSpPr>
        <p:sp>
          <p:nvSpPr>
            <p:cNvPr id="4123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24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8" name="Group 127"/>
          <p:cNvGrpSpPr>
            <a:grpSpLocks noChangeAspect="1"/>
          </p:cNvGrpSpPr>
          <p:nvPr/>
        </p:nvGrpSpPr>
        <p:grpSpPr bwMode="auto">
          <a:xfrm rot="-5662101">
            <a:off x="5185569" y="4620419"/>
            <a:ext cx="220663" cy="288925"/>
            <a:chOff x="3351" y="4107"/>
            <a:chExt cx="228" cy="376"/>
          </a:xfrm>
        </p:grpSpPr>
        <p:sp>
          <p:nvSpPr>
            <p:cNvPr id="4121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22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14" name="Oval 215"/>
          <p:cNvSpPr>
            <a:spLocks noChangeAspect="1" noChangeArrowheads="1"/>
          </p:cNvSpPr>
          <p:nvPr/>
        </p:nvSpPr>
        <p:spPr bwMode="auto">
          <a:xfrm>
            <a:off x="6286500" y="4657725"/>
            <a:ext cx="68263" cy="68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9" name="Group 41"/>
          <p:cNvGrpSpPr>
            <a:grpSpLocks noChangeAspect="1"/>
          </p:cNvGrpSpPr>
          <p:nvPr/>
        </p:nvGrpSpPr>
        <p:grpSpPr bwMode="auto">
          <a:xfrm rot="17414595" flipH="1">
            <a:off x="6514307" y="1545431"/>
            <a:ext cx="203200" cy="322263"/>
            <a:chOff x="3351" y="4107"/>
            <a:chExt cx="228" cy="376"/>
          </a:xfrm>
        </p:grpSpPr>
        <p:sp>
          <p:nvSpPr>
            <p:cNvPr id="4119" name="AutoShape 42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FF6600"/>
            </a:solidFill>
            <a:ln w="9525">
              <a:miter lim="800000"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20" name="AutoShape 43"/>
            <p:cNvSpPr>
              <a:spLocks noChangeAspect="1" noChangeArrowheads="1"/>
            </p:cNvSpPr>
            <p:nvPr/>
          </p:nvSpPr>
          <p:spPr bwMode="auto">
            <a:xfrm rot="5162120" flipH="1">
              <a:off x="3442" y="4207"/>
              <a:ext cx="136" cy="128"/>
            </a:xfrm>
            <a:prstGeom prst="flowChartConnector">
              <a:avLst/>
            </a:prstGeom>
            <a:solidFill>
              <a:srgbClr val="FF6600"/>
            </a:solidFill>
            <a:ln w="9525">
              <a:round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0" name="Group 127"/>
          <p:cNvGrpSpPr>
            <a:grpSpLocks noChangeAspect="1"/>
          </p:cNvGrpSpPr>
          <p:nvPr/>
        </p:nvGrpSpPr>
        <p:grpSpPr bwMode="auto">
          <a:xfrm rot="-7759493">
            <a:off x="6909595" y="4634706"/>
            <a:ext cx="220662" cy="288925"/>
            <a:chOff x="3351" y="4107"/>
            <a:chExt cx="228" cy="376"/>
          </a:xfrm>
        </p:grpSpPr>
        <p:sp>
          <p:nvSpPr>
            <p:cNvPr id="411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1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" name="Group 157"/>
          <p:cNvGrpSpPr>
            <a:grpSpLocks noChangeAspect="1"/>
          </p:cNvGrpSpPr>
          <p:nvPr/>
        </p:nvGrpSpPr>
        <p:grpSpPr bwMode="auto">
          <a:xfrm rot="6859067" flipV="1">
            <a:off x="6791325" y="3095625"/>
            <a:ext cx="223838" cy="268288"/>
            <a:chOff x="3351" y="4107"/>
            <a:chExt cx="228" cy="376"/>
          </a:xfrm>
        </p:grpSpPr>
        <p:sp>
          <p:nvSpPr>
            <p:cNvPr id="4115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16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24" name="Oval 268"/>
          <p:cNvSpPr>
            <a:spLocks noChangeArrowheads="1"/>
          </p:cNvSpPr>
          <p:nvPr/>
        </p:nvSpPr>
        <p:spPr bwMode="auto">
          <a:xfrm>
            <a:off x="5334000" y="2166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5" name="Oval 268"/>
          <p:cNvSpPr>
            <a:spLocks noChangeArrowheads="1"/>
          </p:cNvSpPr>
          <p:nvPr/>
        </p:nvSpPr>
        <p:spPr bwMode="auto">
          <a:xfrm>
            <a:off x="4714875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6" name="Oval 268"/>
          <p:cNvSpPr>
            <a:spLocks noChangeArrowheads="1"/>
          </p:cNvSpPr>
          <p:nvPr/>
        </p:nvSpPr>
        <p:spPr bwMode="auto">
          <a:xfrm>
            <a:off x="7720013" y="21526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7" name="Oval 268"/>
          <p:cNvSpPr>
            <a:spLocks noChangeArrowheads="1"/>
          </p:cNvSpPr>
          <p:nvPr/>
        </p:nvSpPr>
        <p:spPr bwMode="auto">
          <a:xfrm>
            <a:off x="8358188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55 -1.48148E-6 L -5.55556E-7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82" grpId="0" animBg="1"/>
      <p:bldP spid="90297" grpId="0" animBg="1"/>
      <p:bldP spid="114" grpId="0" animBg="1"/>
      <p:bldP spid="114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82" name="Rectangle 70"/>
          <p:cNvSpPr>
            <a:spLocks noChangeArrowheads="1"/>
          </p:cNvSpPr>
          <p:nvPr/>
        </p:nvSpPr>
        <p:spPr bwMode="auto">
          <a:xfrm>
            <a:off x="0" y="2420938"/>
            <a:ext cx="3563938" cy="4129087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Les bleus cherchent à marquer un but. Règlement handball.</a:t>
            </a: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r>
              <a:rPr lang="fr-FR" altLang="fr-FR" sz="1400" b="1">
                <a:solidFill>
                  <a:srgbClr val="4D4D4D"/>
                </a:solidFill>
              </a:rPr>
              <a:t>Les défenseurs doivent toucher les attaquants mais ils ne peuvent le faire que de face.</a:t>
            </a:r>
            <a:endParaRPr lang="fr-FR" altLang="fr-FR" sz="1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800" b="1">
                <a:solidFill>
                  <a:srgbClr val="4D4D4D"/>
                </a:solidFill>
              </a:rPr>
              <a:t>. </a:t>
            </a:r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</a:rPr>
              <a:t> Si le porteur de balle est touché dans le secteur central, il ne peut pas tirer. Cette règle n’est pas valable dans le secteur de l’aile. 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8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</a:rPr>
              <a:t> Quand les attaquants marquent un but, ils restent en attaque.</a:t>
            </a: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</a:rPr>
              <a:t> Quand les défenseurs récupèrent le ballon, ils deviennent attaquants et progressent vers la ligne médiane. 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8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L</a:t>
            </a:r>
            <a:r>
              <a:rPr lang="fr-FR" altLang="fr-FR" sz="1400" b="1">
                <a:solidFill>
                  <a:srgbClr val="4D4D4D"/>
                </a:solidFill>
              </a:rPr>
              <a:t>’équipe qui gagne est celle qui marque le plus de buts</a:t>
            </a: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</p:txBody>
      </p:sp>
      <p:sp>
        <p:nvSpPr>
          <p:cNvPr id="90297" name="AutoShape 185"/>
          <p:cNvSpPr>
            <a:spLocks noChangeArrowheads="1"/>
          </p:cNvSpPr>
          <p:nvPr/>
        </p:nvSpPr>
        <p:spPr bwMode="auto">
          <a:xfrm>
            <a:off x="0" y="-6350"/>
            <a:ext cx="4032250" cy="360363"/>
          </a:xfrm>
          <a:prstGeom prst="parallelogram">
            <a:avLst>
              <a:gd name="adj" fmla="val 117644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rgbClr val="4D4D4D"/>
                </a:solidFill>
              </a:rPr>
              <a:t>Pour engager l’action…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687888" y="1268413"/>
            <a:ext cx="3819525" cy="3744912"/>
            <a:chOff x="204" y="164"/>
            <a:chExt cx="2406" cy="2359"/>
          </a:xfrm>
        </p:grpSpPr>
        <p:sp>
          <p:nvSpPr>
            <p:cNvPr id="5159" name="Rectangle 43"/>
            <p:cNvSpPr>
              <a:spLocks noChangeArrowheads="1"/>
            </p:cNvSpPr>
            <p:nvPr/>
          </p:nvSpPr>
          <p:spPr bwMode="auto">
            <a:xfrm>
              <a:off x="205" y="345"/>
              <a:ext cx="2404" cy="2178"/>
            </a:xfrm>
            <a:prstGeom prst="rect">
              <a:avLst/>
            </a:prstGeom>
            <a:solidFill>
              <a:srgbClr val="CCECFF"/>
            </a:solidFill>
            <a:ln w="317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5160" name="Rectangle 44"/>
            <p:cNvSpPr>
              <a:spLocks noChangeArrowheads="1"/>
            </p:cNvSpPr>
            <p:nvPr/>
          </p:nvSpPr>
          <p:spPr bwMode="auto">
            <a:xfrm>
              <a:off x="1203" y="164"/>
              <a:ext cx="408" cy="181"/>
            </a:xfrm>
            <a:prstGeom prst="rect">
              <a:avLst/>
            </a:prstGeom>
            <a:noFill/>
            <a:ln w="317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1" name="Arc 45"/>
            <p:cNvSpPr>
              <a:spLocks/>
            </p:cNvSpPr>
            <p:nvPr/>
          </p:nvSpPr>
          <p:spPr bwMode="auto">
            <a:xfrm rot="10800000">
              <a:off x="509" y="345"/>
              <a:ext cx="692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2" name="Line 46"/>
            <p:cNvSpPr>
              <a:spLocks noChangeShapeType="1"/>
            </p:cNvSpPr>
            <p:nvPr/>
          </p:nvSpPr>
          <p:spPr bwMode="auto">
            <a:xfrm>
              <a:off x="1180" y="941"/>
              <a:ext cx="42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3" name="Arc 47"/>
            <p:cNvSpPr>
              <a:spLocks/>
            </p:cNvSpPr>
            <p:nvPr/>
          </p:nvSpPr>
          <p:spPr bwMode="auto">
            <a:xfrm rot="10800000" flipH="1">
              <a:off x="1606" y="345"/>
              <a:ext cx="675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4" name="Arc 48"/>
            <p:cNvSpPr>
              <a:spLocks/>
            </p:cNvSpPr>
            <p:nvPr/>
          </p:nvSpPr>
          <p:spPr bwMode="auto">
            <a:xfrm rot="10800000">
              <a:off x="204" y="344"/>
              <a:ext cx="976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5" name="Line 49"/>
            <p:cNvSpPr>
              <a:spLocks noChangeShapeType="1"/>
            </p:cNvSpPr>
            <p:nvPr/>
          </p:nvSpPr>
          <p:spPr bwMode="auto">
            <a:xfrm>
              <a:off x="1238" y="1224"/>
              <a:ext cx="39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6" name="Line 50"/>
            <p:cNvSpPr>
              <a:spLocks noChangeShapeType="1"/>
            </p:cNvSpPr>
            <p:nvPr/>
          </p:nvSpPr>
          <p:spPr bwMode="auto">
            <a:xfrm>
              <a:off x="1338" y="1026"/>
              <a:ext cx="142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7" name="Rectangle 51"/>
            <p:cNvSpPr>
              <a:spLocks noChangeArrowheads="1"/>
            </p:cNvSpPr>
            <p:nvPr/>
          </p:nvSpPr>
          <p:spPr bwMode="auto">
            <a:xfrm>
              <a:off x="1163" y="348"/>
              <a:ext cx="454" cy="583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8" name="Arc 52"/>
            <p:cNvSpPr>
              <a:spLocks/>
            </p:cNvSpPr>
            <p:nvPr/>
          </p:nvSpPr>
          <p:spPr bwMode="auto">
            <a:xfrm rot="10800000" flipH="1">
              <a:off x="1662" y="345"/>
              <a:ext cx="948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69" name="Line 53"/>
            <p:cNvSpPr>
              <a:spLocks noChangeShapeType="1"/>
            </p:cNvSpPr>
            <p:nvPr/>
          </p:nvSpPr>
          <p:spPr bwMode="auto">
            <a:xfrm>
              <a:off x="476" y="345"/>
              <a:ext cx="1814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27"/>
          <p:cNvGrpSpPr>
            <a:grpSpLocks noChangeAspect="1"/>
          </p:cNvGrpSpPr>
          <p:nvPr/>
        </p:nvGrpSpPr>
        <p:grpSpPr bwMode="auto">
          <a:xfrm rot="-5972019">
            <a:off x="6050756" y="4629944"/>
            <a:ext cx="220663" cy="288925"/>
            <a:chOff x="3351" y="4107"/>
            <a:chExt cx="228" cy="376"/>
          </a:xfrm>
        </p:grpSpPr>
        <p:sp>
          <p:nvSpPr>
            <p:cNvPr id="515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5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" name="Group 157"/>
          <p:cNvGrpSpPr>
            <a:grpSpLocks noChangeAspect="1"/>
          </p:cNvGrpSpPr>
          <p:nvPr/>
        </p:nvGrpSpPr>
        <p:grpSpPr bwMode="auto">
          <a:xfrm rot="6052790" flipV="1">
            <a:off x="7521575" y="2967038"/>
            <a:ext cx="223837" cy="268288"/>
            <a:chOff x="3351" y="4107"/>
            <a:chExt cx="228" cy="376"/>
          </a:xfrm>
        </p:grpSpPr>
        <p:sp>
          <p:nvSpPr>
            <p:cNvPr id="5155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56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" name="Group 127"/>
          <p:cNvGrpSpPr>
            <a:grpSpLocks noChangeAspect="1"/>
          </p:cNvGrpSpPr>
          <p:nvPr/>
        </p:nvGrpSpPr>
        <p:grpSpPr bwMode="auto">
          <a:xfrm rot="-7676877">
            <a:off x="7914482" y="4641056"/>
            <a:ext cx="220662" cy="288925"/>
            <a:chOff x="3351" y="4107"/>
            <a:chExt cx="228" cy="376"/>
          </a:xfrm>
        </p:grpSpPr>
        <p:sp>
          <p:nvSpPr>
            <p:cNvPr id="5153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54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" name="Group 157"/>
          <p:cNvGrpSpPr>
            <a:grpSpLocks noChangeAspect="1"/>
          </p:cNvGrpSpPr>
          <p:nvPr/>
        </p:nvGrpSpPr>
        <p:grpSpPr bwMode="auto">
          <a:xfrm rot="7139363" flipV="1">
            <a:off x="5930900" y="3100388"/>
            <a:ext cx="223837" cy="268288"/>
            <a:chOff x="3351" y="4107"/>
            <a:chExt cx="228" cy="376"/>
          </a:xfrm>
        </p:grpSpPr>
        <p:sp>
          <p:nvSpPr>
            <p:cNvPr id="5151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52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7" name="Group 41"/>
          <p:cNvGrpSpPr>
            <a:grpSpLocks noChangeAspect="1"/>
          </p:cNvGrpSpPr>
          <p:nvPr/>
        </p:nvGrpSpPr>
        <p:grpSpPr bwMode="auto">
          <a:xfrm rot="17414595" flipH="1">
            <a:off x="6514307" y="1545431"/>
            <a:ext cx="203200" cy="322263"/>
            <a:chOff x="3351" y="4107"/>
            <a:chExt cx="228" cy="376"/>
          </a:xfrm>
        </p:grpSpPr>
        <p:sp>
          <p:nvSpPr>
            <p:cNvPr id="5149" name="AutoShape 42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FF6600"/>
            </a:solidFill>
            <a:ln w="9525">
              <a:miter lim="800000"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50" name="AutoShape 43"/>
            <p:cNvSpPr>
              <a:spLocks noChangeAspect="1" noChangeArrowheads="1"/>
            </p:cNvSpPr>
            <p:nvPr/>
          </p:nvSpPr>
          <p:spPr bwMode="auto">
            <a:xfrm rot="5162120" flipH="1">
              <a:off x="3442" y="4207"/>
              <a:ext cx="136" cy="128"/>
            </a:xfrm>
            <a:prstGeom prst="flowChartConnector">
              <a:avLst/>
            </a:prstGeom>
            <a:solidFill>
              <a:srgbClr val="FF6600"/>
            </a:solidFill>
            <a:ln w="9525">
              <a:round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8" name="Group 127"/>
          <p:cNvGrpSpPr>
            <a:grpSpLocks noChangeAspect="1"/>
          </p:cNvGrpSpPr>
          <p:nvPr/>
        </p:nvGrpSpPr>
        <p:grpSpPr bwMode="auto">
          <a:xfrm rot="-7759493">
            <a:off x="6909595" y="4634706"/>
            <a:ext cx="220662" cy="288925"/>
            <a:chOff x="3351" y="4107"/>
            <a:chExt cx="228" cy="376"/>
          </a:xfrm>
        </p:grpSpPr>
        <p:sp>
          <p:nvSpPr>
            <p:cNvPr id="514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4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9" name="Group 157"/>
          <p:cNvGrpSpPr>
            <a:grpSpLocks noChangeAspect="1"/>
          </p:cNvGrpSpPr>
          <p:nvPr/>
        </p:nvGrpSpPr>
        <p:grpSpPr bwMode="auto">
          <a:xfrm rot="6859067" flipV="1">
            <a:off x="6791325" y="3095625"/>
            <a:ext cx="223838" cy="268288"/>
            <a:chOff x="3351" y="4107"/>
            <a:chExt cx="228" cy="376"/>
          </a:xfrm>
        </p:grpSpPr>
        <p:sp>
          <p:nvSpPr>
            <p:cNvPr id="5145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46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24" name="Oval 268"/>
          <p:cNvSpPr>
            <a:spLocks noChangeArrowheads="1"/>
          </p:cNvSpPr>
          <p:nvPr/>
        </p:nvSpPr>
        <p:spPr bwMode="auto">
          <a:xfrm>
            <a:off x="5334000" y="2166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5" name="Oval 268"/>
          <p:cNvSpPr>
            <a:spLocks noChangeArrowheads="1"/>
          </p:cNvSpPr>
          <p:nvPr/>
        </p:nvSpPr>
        <p:spPr bwMode="auto">
          <a:xfrm>
            <a:off x="4695825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6" name="Oval 268"/>
          <p:cNvSpPr>
            <a:spLocks noChangeArrowheads="1"/>
          </p:cNvSpPr>
          <p:nvPr/>
        </p:nvSpPr>
        <p:spPr bwMode="auto">
          <a:xfrm>
            <a:off x="7720013" y="21526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7" name="Oval 268"/>
          <p:cNvSpPr>
            <a:spLocks noChangeArrowheads="1"/>
          </p:cNvSpPr>
          <p:nvPr/>
        </p:nvSpPr>
        <p:spPr bwMode="auto">
          <a:xfrm>
            <a:off x="8358188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4" name="Oval 215"/>
          <p:cNvSpPr>
            <a:spLocks noChangeAspect="1" noChangeArrowheads="1"/>
          </p:cNvSpPr>
          <p:nvPr/>
        </p:nvSpPr>
        <p:spPr bwMode="auto">
          <a:xfrm>
            <a:off x="6286500" y="4657725"/>
            <a:ext cx="68263" cy="68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10" name="Group 127"/>
          <p:cNvGrpSpPr>
            <a:grpSpLocks noChangeAspect="1"/>
          </p:cNvGrpSpPr>
          <p:nvPr/>
        </p:nvGrpSpPr>
        <p:grpSpPr bwMode="auto">
          <a:xfrm rot="-5662101">
            <a:off x="5185569" y="4620419"/>
            <a:ext cx="220663" cy="288925"/>
            <a:chOff x="3351" y="4107"/>
            <a:chExt cx="228" cy="376"/>
          </a:xfrm>
        </p:grpSpPr>
        <p:sp>
          <p:nvSpPr>
            <p:cNvPr id="5143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44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" name="Group 157"/>
          <p:cNvGrpSpPr>
            <a:grpSpLocks noChangeAspect="1"/>
          </p:cNvGrpSpPr>
          <p:nvPr/>
        </p:nvGrpSpPr>
        <p:grpSpPr bwMode="auto">
          <a:xfrm rot="7893965" flipV="1">
            <a:off x="5207000" y="2895600"/>
            <a:ext cx="223838" cy="268288"/>
            <a:chOff x="3351" y="4107"/>
            <a:chExt cx="228" cy="376"/>
          </a:xfrm>
        </p:grpSpPr>
        <p:sp>
          <p:nvSpPr>
            <p:cNvPr id="5141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5142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8" name="Oval 174"/>
          <p:cNvSpPr>
            <a:spLocks noChangeArrowheads="1"/>
          </p:cNvSpPr>
          <p:nvPr/>
        </p:nvSpPr>
        <p:spPr bwMode="auto">
          <a:xfrm>
            <a:off x="7286625" y="45720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9" name="Oval 174"/>
          <p:cNvSpPr>
            <a:spLocks noChangeArrowheads="1"/>
          </p:cNvSpPr>
          <p:nvPr/>
        </p:nvSpPr>
        <p:spPr bwMode="auto">
          <a:xfrm>
            <a:off x="6577013" y="471487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55 -1.48148E-6 L -5.55556E-7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046 C -0.00868 -0.01274 -0.0375 -0.0463 -0.0375 -0.07732 C -0.0375 -0.10834 -0.01007 -0.16274 -0.00295 -0.18519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-928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023 C 0.00243 -0.00695 0.01719 -0.02616 0.01441 -0.04282 C 0.01163 -0.05949 -0.01007 -0.08796 -0.01649 -0.1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0.04062 -0.0791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39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0781 -0.07338 " pathEditMode="relative" ptsTypes="AA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00972 0.0847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00747 -0.14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7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7338 L 0.0158 -0.17825 " pathEditMode="relative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62 -0.07917 L 0.00625 -0.1298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254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3941 0.01042 " pathEditMode="relative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18519 L -0.05035 -0.21667 " pathEditMode="relative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704E-6 L -0.03941 -0.03149 " pathEditMode="relative" ptsTypes="AA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14375 L 0.03108 -0.1803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82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12986 L 0.02968 -0.1652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-178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4757 0.0048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23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1 C -0.0092 -0.10023 0.01667 -0.09745 0.02708 -0.10093 C 0.0375 -0.1044 0.04236 -0.11667 0.04635 -0.12083 " pathEditMode="relative" rAng="0" ptsTypes="a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17801 C 0.0184 -0.1882 0.03004 -0.22385 0.03142 -0.23866 C 0.03281 -0.25348 0.02604 -0.26065 0.02465 -0.26644 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-442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1042 L -0.00034 -0.0277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192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35 -0.12084 L 0.05434 -0.19445 " pathEditMode="relative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-0.21667 L 0.01267 -0.22709 " pathEditMode="relative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3148 L -2.22222E-6 -0.02107 " pathEditMode="relative" ptsTypes="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8 -0.16505 L 0.12968 -0.2062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6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2361 0.01064 " pathEditMode="relative" ptsTypes="AA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0.08473 L 0.01771 0.02176 " pathEditMode="relative" ptsTypes="AA">
                                      <p:cBhvr>
                                        <p:cTn id="9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-0.26575 C 0.02465 -0.27315 0.02587 -0.29815 0.02465 -0.31227 C 0.02344 -0.32639 0.0184 -0.34306 0.01684 -0.35116 " pathEditMode="relative" rAng="0" ptsTypes="aaa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4282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2777 L -0.03055 0.0180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8 -0.20602 L 0.18385 -0.3291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615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1065 L 0.03229 0.003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34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22709 L 0.04427 -0.24816 " pathEditMode="relative" ptsTypes="AA">
                                      <p:cBhvr>
                                        <p:cTn id="1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2199 L 0.02483 -0.036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-0.35116 L 0.00104 -0.38264 " pathEditMode="relative" ptsTypes="AA">
                                      <p:cBhvr>
                                        <p:cTn id="1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3 -0.0368 L 0.04844 -0.07893 " pathEditMode="relative" ptsTypes="AA"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02 -0.32894 L 0.17448 -0.3541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65 -0.35347 C 0.16597 -0.36898 0.15121 -0.42662 0.12291 -0.44722 C 0.09461 -0.46783 0.02986 -0.47037 0.00538 -0.47639 " pathEditMode="relative" rAng="0" ptsTypes="aaa">
                                      <p:cBhvr>
                                        <p:cTn id="12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27 -0.24815 L -0.00035 -0.0162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1597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0.00486 L 0.00035 0.00486 " pathEditMode="relative" ptsTypes="AA">
                                      <p:cBhvr>
                                        <p:cTn id="1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8 -0.18033 L -0.02396 0.00856 " pathEditMode="relative" ptsTypes="AA">
                                      <p:cBhvr>
                                        <p:cTn id="1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34 -0.19445 L 0.02274 -0.00556 " pathEditMode="relative" ptsTypes="AA">
                                      <p:cBhvr>
                                        <p:cTn id="1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38264 L 0.01684 0.00579 " pathEditMode="relative" ptsTypes="AA">
                                      <p:cBhvr>
                                        <p:cTn id="1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7 -0.07986 L -0.00677 0.0051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423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0.00301 L -0.00781 0.0064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162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0.01736 L 0.0158 -0.01041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-1389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2" presetID="1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6 0.00856 L 0.06267 -0.10695 " pathEditMode="relative" ptsTypes="AA">
                                      <p:cBhvr>
                                        <p:cTn id="1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-0.04861 -0.07801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3912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555 L 0.02362 0.0106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25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00556 L 0.00799 0.0314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296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0.00578 L 0.0257 -0.15325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796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76 L -0.00799 -0.0944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384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2107 L 0.01562 0.05254 " pathEditMode="relative" ptsTypes="AA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6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07801 L 0.08473 -0.11968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083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9445 L -0.0474 -0.15764 " pathEditMode="relative" ptsTypes="AA">
                                      <p:cBhvr>
                                        <p:cTn id="1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05139 L -0.02101 0.04676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231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3125 L 0.04913 0.00093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1528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041 L 0.0316 0.03149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8 -0.10695 L 0.06268 -0.1595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9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2 0.01088 L 0.03716 0.00903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93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-0.00555 L -0.11893 -0.06851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3148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5 -0.11898 L -0.07152 -0.15857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47" y="-1991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2 0.00139 L -0.02465 0.01806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9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15764 C -0.04861 -0.17269 -0.05747 -0.21922 -0.05521 -0.24815 C -0.05295 -0.27709 -0.0382 -0.31412 -0.03386 -0.33149 " pathEditMode="relative" rAng="0" ptsTypes="aaa">
                                      <p:cBhvr>
                                        <p:cTn id="1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8704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1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0.04652 L -0.00139 -0.03264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-395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93 -0.06852 L -0.14254 -0.19445 " pathEditMode="relative" ptsTypes="AA">
                                      <p:cBhvr>
                                        <p:cTn id="1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52 -0.15857 L -0.16006 -0.1669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417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64 0.00972 L -0.01805 -0.03611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2292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579 L -0.02917 0.00093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0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3125 L 0.00278 -0.1007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472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-0.03611 L -0.02587 0.00579 " pathEditMode="relative" ptsTypes="AA">
                                      <p:cBhvr>
                                        <p:cTn id="2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4 -0.1669 L -0.24027 -0.30023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-0.15301 C 0.01493 -0.15788 -0.01892 -0.15903 -0.03993 -0.18172 C -0.06094 -0.2044 -0.0875 -0.2669 -0.1 -0.28936 " pathEditMode="relative" rAng="0" ptsTypes="aaa">
                                      <p:cBhvr>
                                        <p:cTn id="2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6829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7 -0.15926 C 0.05486 -0.15857 0.02535 -0.15139 0.01545 -0.15463 C 0.00556 -0.15787 0.0059 -0.17338 0.00347 -0.17824 " pathEditMode="relative" rAng="0" ptsTypes="aaa">
                                      <p:cBhvr>
                                        <p:cTn id="2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556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0.00579 L -0.02587 -0.05718 " pathEditMode="relative" ptsTypes="AA">
                                      <p:cBhvr>
                                        <p:cTn id="2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7 -0.30023 L -0.04079 -0.25648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2176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0.01875 L -0.04028 -0.01736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26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2 -0.25648 L -0.06371 -0.41898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8125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093 L 0.00625 -0.00532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0.03149 L 5.55556E-7 0.25209 " pathEditMode="relative" ptsTypes="AA">
                                      <p:cBhvr>
                                        <p:cTn id="2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600000">
                                      <p:cBhvr>
                                        <p:cTn id="2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8 -0.01759 C -0.03073 -0.01273 0.01302 -0.03009 0.01702 0.01181 C 0.02101 0.05371 -0.00972 0.18797 -0.01667 0.23426 " pathEditMode="relative" rAng="0" ptsTypes="aaa">
                                      <p:cBhvr>
                                        <p:cTn id="2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11968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6 -0.05718 L -0.05243 0.01458 L -0.01805 0.22639 " pathEditMode="relative" rAng="0" ptsTypes="AAA">
                                      <p:cBhvr>
                                        <p:cTn id="2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4167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1007 L 0.01857 0.23518 " pathEditMode="relative" ptsTypes="AA">
                                      <p:cBhvr>
                                        <p:cTn id="2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-0.33148 L 0.02135 -0.26852 " pathEditMode="relative" ptsTypes="AA">
                                      <p:cBhvr>
                                        <p:cTn id="2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2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54 -0.19445 L -0.08386 -0.23148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852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17801 L 0.08941 -0.23033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-2616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28935 L -0.02135 -0.26852 " pathEditMode="relative" ptsTypes="AA">
                                      <p:cBhvr>
                                        <p:cTn id="2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66" presetID="1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82" grpId="0" animBg="1"/>
      <p:bldP spid="90297" grpId="0" animBg="1"/>
      <p:bldP spid="124" grpId="0" animBg="1"/>
      <p:bldP spid="125" grpId="0" animBg="1"/>
      <p:bldP spid="126" grpId="0" animBg="1"/>
      <p:bldP spid="127" grpId="0" animBg="1"/>
      <p:bldP spid="114" grpId="0" animBg="1"/>
      <p:bldP spid="114" grpId="1" animBg="1"/>
      <p:bldP spid="114" grpId="2" animBg="1"/>
      <p:bldP spid="114" grpId="3" animBg="1"/>
      <p:bldP spid="114" grpId="4" animBg="1"/>
      <p:bldP spid="114" grpId="5" animBg="1"/>
      <p:bldP spid="114" grpId="6" animBg="1"/>
      <p:bldP spid="114" grpId="7" animBg="1"/>
      <p:bldP spid="114" grpId="8" animBg="1"/>
      <p:bldP spid="48" grpId="0" animBg="1"/>
      <p:bldP spid="48" grpId="1" animBg="1"/>
      <p:bldP spid="48" grpId="2" animBg="1"/>
      <p:bldP spid="48" grpId="3" animBg="1"/>
      <p:bldP spid="48" grpId="4" animBg="1"/>
      <p:bldP spid="48" grpId="5" animBg="1"/>
      <p:bldP spid="48" grpId="6" animBg="1"/>
      <p:bldP spid="48" grpId="7" animBg="1"/>
      <p:bldP spid="48" grpId="8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82" name="Rectangle 70"/>
          <p:cNvSpPr>
            <a:spLocks noChangeArrowheads="1"/>
          </p:cNvSpPr>
          <p:nvPr/>
        </p:nvSpPr>
        <p:spPr bwMode="auto">
          <a:xfrm>
            <a:off x="0" y="3357563"/>
            <a:ext cx="2857500" cy="31972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Vérifiez que :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 la règle du « touché » pour les défenseurs est respectée,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 le </a:t>
            </a:r>
            <a:r>
              <a:rPr lang="fr-FR" altLang="fr-FR" sz="1400" b="1">
                <a:solidFill>
                  <a:srgbClr val="4D4D4D"/>
                </a:solidFill>
              </a:rPr>
              <a:t>porteur de balle va dans le secteur de l’aile pour tirer ou pour passer,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</a:t>
            </a:r>
            <a:r>
              <a:rPr lang="fr-FR" altLang="fr-FR" sz="1400" b="1">
                <a:solidFill>
                  <a:srgbClr val="4D4D4D"/>
                </a:solidFill>
              </a:rPr>
              <a:t> le partenaire du porteur de balle utilise le secteur de l’aile pour se démarquer et pour : </a:t>
            </a:r>
          </a:p>
          <a:p>
            <a:pPr eaLnBrk="1" hangingPunct="1"/>
            <a:r>
              <a:rPr lang="fr-FR" altLang="fr-FR" sz="400"/>
              <a:t> </a:t>
            </a:r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r>
              <a:rPr lang="fr-FR" altLang="fr-FR" sz="1400" b="1">
                <a:solidFill>
                  <a:srgbClr val="4D4D4D"/>
                </a:solidFill>
              </a:rPr>
              <a:t>servir de relais si son couloir de jeu direct se ferme,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r>
              <a:rPr lang="fr-FR" altLang="fr-FR" sz="1400" b="1">
                <a:solidFill>
                  <a:srgbClr val="4D4D4D"/>
                </a:solidFill>
              </a:rPr>
              <a:t>aller au but si son couloir de jeu direct est libre.</a:t>
            </a:r>
          </a:p>
          <a:p>
            <a:pPr eaLnBrk="1" hangingPunct="1"/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</p:txBody>
      </p:sp>
      <p:sp>
        <p:nvSpPr>
          <p:cNvPr id="90297" name="AutoShape 185"/>
          <p:cNvSpPr>
            <a:spLocks noChangeArrowheads="1"/>
          </p:cNvSpPr>
          <p:nvPr/>
        </p:nvSpPr>
        <p:spPr bwMode="auto">
          <a:xfrm>
            <a:off x="0" y="-6350"/>
            <a:ext cx="4032250" cy="360363"/>
          </a:xfrm>
          <a:prstGeom prst="parallelogram">
            <a:avLst>
              <a:gd name="adj" fmla="val 117644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rgbClr val="4D4D4D"/>
                </a:solidFill>
              </a:rPr>
              <a:t>Pour intervenir…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687888" y="1268413"/>
            <a:ext cx="3819525" cy="3744912"/>
            <a:chOff x="204" y="164"/>
            <a:chExt cx="2406" cy="2359"/>
          </a:xfrm>
        </p:grpSpPr>
        <p:sp>
          <p:nvSpPr>
            <p:cNvPr id="6193" name="Rectangle 43"/>
            <p:cNvSpPr>
              <a:spLocks noChangeArrowheads="1"/>
            </p:cNvSpPr>
            <p:nvPr/>
          </p:nvSpPr>
          <p:spPr bwMode="auto">
            <a:xfrm>
              <a:off x="205" y="345"/>
              <a:ext cx="2404" cy="2178"/>
            </a:xfrm>
            <a:prstGeom prst="rect">
              <a:avLst/>
            </a:prstGeom>
            <a:solidFill>
              <a:srgbClr val="CCECFF"/>
            </a:solidFill>
            <a:ln w="317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6194" name="Rectangle 44"/>
            <p:cNvSpPr>
              <a:spLocks noChangeArrowheads="1"/>
            </p:cNvSpPr>
            <p:nvPr/>
          </p:nvSpPr>
          <p:spPr bwMode="auto">
            <a:xfrm>
              <a:off x="1203" y="164"/>
              <a:ext cx="408" cy="181"/>
            </a:xfrm>
            <a:prstGeom prst="rect">
              <a:avLst/>
            </a:prstGeom>
            <a:noFill/>
            <a:ln w="317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5" name="Arc 45"/>
            <p:cNvSpPr>
              <a:spLocks/>
            </p:cNvSpPr>
            <p:nvPr/>
          </p:nvSpPr>
          <p:spPr bwMode="auto">
            <a:xfrm rot="10800000">
              <a:off x="509" y="345"/>
              <a:ext cx="692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6" name="Line 46"/>
            <p:cNvSpPr>
              <a:spLocks noChangeShapeType="1"/>
            </p:cNvSpPr>
            <p:nvPr/>
          </p:nvSpPr>
          <p:spPr bwMode="auto">
            <a:xfrm>
              <a:off x="1180" y="941"/>
              <a:ext cx="42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7" name="Arc 47"/>
            <p:cNvSpPr>
              <a:spLocks/>
            </p:cNvSpPr>
            <p:nvPr/>
          </p:nvSpPr>
          <p:spPr bwMode="auto">
            <a:xfrm rot="10800000" flipH="1">
              <a:off x="1606" y="345"/>
              <a:ext cx="675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8" name="Arc 48"/>
            <p:cNvSpPr>
              <a:spLocks/>
            </p:cNvSpPr>
            <p:nvPr/>
          </p:nvSpPr>
          <p:spPr bwMode="auto">
            <a:xfrm rot="10800000">
              <a:off x="204" y="344"/>
              <a:ext cx="976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9" name="Line 49"/>
            <p:cNvSpPr>
              <a:spLocks noChangeShapeType="1"/>
            </p:cNvSpPr>
            <p:nvPr/>
          </p:nvSpPr>
          <p:spPr bwMode="auto">
            <a:xfrm>
              <a:off x="1238" y="1224"/>
              <a:ext cx="39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Line 50"/>
            <p:cNvSpPr>
              <a:spLocks noChangeShapeType="1"/>
            </p:cNvSpPr>
            <p:nvPr/>
          </p:nvSpPr>
          <p:spPr bwMode="auto">
            <a:xfrm>
              <a:off x="1338" y="1026"/>
              <a:ext cx="142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Rectangle 51"/>
            <p:cNvSpPr>
              <a:spLocks noChangeArrowheads="1"/>
            </p:cNvSpPr>
            <p:nvPr/>
          </p:nvSpPr>
          <p:spPr bwMode="auto">
            <a:xfrm>
              <a:off x="1163" y="348"/>
              <a:ext cx="454" cy="583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02" name="Arc 52"/>
            <p:cNvSpPr>
              <a:spLocks/>
            </p:cNvSpPr>
            <p:nvPr/>
          </p:nvSpPr>
          <p:spPr bwMode="auto">
            <a:xfrm rot="10800000" flipH="1">
              <a:off x="1662" y="345"/>
              <a:ext cx="948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03" name="Line 53"/>
            <p:cNvSpPr>
              <a:spLocks noChangeShapeType="1"/>
            </p:cNvSpPr>
            <p:nvPr/>
          </p:nvSpPr>
          <p:spPr bwMode="auto">
            <a:xfrm>
              <a:off x="476" y="345"/>
              <a:ext cx="1814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27"/>
          <p:cNvGrpSpPr>
            <a:grpSpLocks noChangeAspect="1"/>
          </p:cNvGrpSpPr>
          <p:nvPr/>
        </p:nvGrpSpPr>
        <p:grpSpPr bwMode="auto">
          <a:xfrm rot="-5972019">
            <a:off x="6050756" y="4629944"/>
            <a:ext cx="220663" cy="288925"/>
            <a:chOff x="3351" y="4107"/>
            <a:chExt cx="228" cy="376"/>
          </a:xfrm>
        </p:grpSpPr>
        <p:sp>
          <p:nvSpPr>
            <p:cNvPr id="6191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2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" name="Group 157"/>
          <p:cNvGrpSpPr>
            <a:grpSpLocks noChangeAspect="1"/>
          </p:cNvGrpSpPr>
          <p:nvPr/>
        </p:nvGrpSpPr>
        <p:grpSpPr bwMode="auto">
          <a:xfrm rot="6052790" flipV="1">
            <a:off x="7521575" y="2967038"/>
            <a:ext cx="223837" cy="268288"/>
            <a:chOff x="3351" y="4107"/>
            <a:chExt cx="228" cy="376"/>
          </a:xfrm>
        </p:grpSpPr>
        <p:sp>
          <p:nvSpPr>
            <p:cNvPr id="6189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90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" name="Group 157"/>
          <p:cNvGrpSpPr>
            <a:grpSpLocks noChangeAspect="1"/>
          </p:cNvGrpSpPr>
          <p:nvPr/>
        </p:nvGrpSpPr>
        <p:grpSpPr bwMode="auto">
          <a:xfrm rot="7139363" flipV="1">
            <a:off x="5930900" y="3100388"/>
            <a:ext cx="223837" cy="268288"/>
            <a:chOff x="3351" y="4107"/>
            <a:chExt cx="228" cy="376"/>
          </a:xfrm>
        </p:grpSpPr>
        <p:sp>
          <p:nvSpPr>
            <p:cNvPr id="6187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88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" name="Group 41"/>
          <p:cNvGrpSpPr>
            <a:grpSpLocks noChangeAspect="1"/>
          </p:cNvGrpSpPr>
          <p:nvPr/>
        </p:nvGrpSpPr>
        <p:grpSpPr bwMode="auto">
          <a:xfrm rot="17414595" flipH="1">
            <a:off x="6514307" y="1489868"/>
            <a:ext cx="203200" cy="322263"/>
            <a:chOff x="3351" y="4107"/>
            <a:chExt cx="228" cy="376"/>
          </a:xfrm>
        </p:grpSpPr>
        <p:sp>
          <p:nvSpPr>
            <p:cNvPr id="6185" name="AutoShape 42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FF6600"/>
            </a:solidFill>
            <a:ln w="9525">
              <a:miter lim="800000"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86" name="AutoShape 43"/>
            <p:cNvSpPr>
              <a:spLocks noChangeAspect="1" noChangeArrowheads="1"/>
            </p:cNvSpPr>
            <p:nvPr/>
          </p:nvSpPr>
          <p:spPr bwMode="auto">
            <a:xfrm rot="5162120" flipH="1">
              <a:off x="3442" y="4207"/>
              <a:ext cx="136" cy="128"/>
            </a:xfrm>
            <a:prstGeom prst="flowChartConnector">
              <a:avLst/>
            </a:prstGeom>
            <a:solidFill>
              <a:srgbClr val="FF6600"/>
            </a:solidFill>
            <a:ln w="9525">
              <a:round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7" name="Group 127"/>
          <p:cNvGrpSpPr>
            <a:grpSpLocks noChangeAspect="1"/>
          </p:cNvGrpSpPr>
          <p:nvPr/>
        </p:nvGrpSpPr>
        <p:grpSpPr bwMode="auto">
          <a:xfrm rot="-7759493">
            <a:off x="6909595" y="4634706"/>
            <a:ext cx="220662" cy="288925"/>
            <a:chOff x="3351" y="4107"/>
            <a:chExt cx="228" cy="376"/>
          </a:xfrm>
        </p:grpSpPr>
        <p:sp>
          <p:nvSpPr>
            <p:cNvPr id="6183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84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8" name="Group 157"/>
          <p:cNvGrpSpPr>
            <a:grpSpLocks noChangeAspect="1"/>
          </p:cNvGrpSpPr>
          <p:nvPr/>
        </p:nvGrpSpPr>
        <p:grpSpPr bwMode="auto">
          <a:xfrm rot="6859067" flipV="1">
            <a:off x="6791325" y="3095625"/>
            <a:ext cx="223838" cy="268288"/>
            <a:chOff x="3351" y="4107"/>
            <a:chExt cx="228" cy="376"/>
          </a:xfrm>
        </p:grpSpPr>
        <p:sp>
          <p:nvSpPr>
            <p:cNvPr id="6181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82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24" name="Oval 268"/>
          <p:cNvSpPr>
            <a:spLocks noChangeArrowheads="1"/>
          </p:cNvSpPr>
          <p:nvPr/>
        </p:nvSpPr>
        <p:spPr bwMode="auto">
          <a:xfrm>
            <a:off x="5334000" y="2166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5" name="Oval 268"/>
          <p:cNvSpPr>
            <a:spLocks noChangeArrowheads="1"/>
          </p:cNvSpPr>
          <p:nvPr/>
        </p:nvSpPr>
        <p:spPr bwMode="auto">
          <a:xfrm>
            <a:off x="4695825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6" name="Oval 268"/>
          <p:cNvSpPr>
            <a:spLocks noChangeArrowheads="1"/>
          </p:cNvSpPr>
          <p:nvPr/>
        </p:nvSpPr>
        <p:spPr bwMode="auto">
          <a:xfrm>
            <a:off x="7720013" y="21526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7" name="Oval 268"/>
          <p:cNvSpPr>
            <a:spLocks noChangeArrowheads="1"/>
          </p:cNvSpPr>
          <p:nvPr/>
        </p:nvSpPr>
        <p:spPr bwMode="auto">
          <a:xfrm>
            <a:off x="8358188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9" name="Group 157"/>
          <p:cNvGrpSpPr>
            <a:grpSpLocks noChangeAspect="1"/>
          </p:cNvGrpSpPr>
          <p:nvPr/>
        </p:nvGrpSpPr>
        <p:grpSpPr bwMode="auto">
          <a:xfrm rot="7893965" flipV="1">
            <a:off x="5207000" y="2895600"/>
            <a:ext cx="223838" cy="268288"/>
            <a:chOff x="3351" y="4107"/>
            <a:chExt cx="228" cy="376"/>
          </a:xfrm>
        </p:grpSpPr>
        <p:sp>
          <p:nvSpPr>
            <p:cNvPr id="6179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80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9" name="Oval 174"/>
          <p:cNvSpPr>
            <a:spLocks noChangeArrowheads="1"/>
          </p:cNvSpPr>
          <p:nvPr/>
        </p:nvSpPr>
        <p:spPr bwMode="auto">
          <a:xfrm>
            <a:off x="6577013" y="471487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0" name="Line 72"/>
          <p:cNvSpPr>
            <a:spLocks noChangeShapeType="1"/>
          </p:cNvSpPr>
          <p:nvPr/>
        </p:nvSpPr>
        <p:spPr bwMode="auto">
          <a:xfrm flipH="1" flipV="1">
            <a:off x="8220075" y="2286000"/>
            <a:ext cx="142875" cy="6429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" name="Line 72"/>
          <p:cNvSpPr>
            <a:spLocks noChangeShapeType="1"/>
          </p:cNvSpPr>
          <p:nvPr/>
        </p:nvSpPr>
        <p:spPr bwMode="auto">
          <a:xfrm flipV="1">
            <a:off x="4786313" y="2786063"/>
            <a:ext cx="0" cy="8572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" name="Line 72"/>
          <p:cNvSpPr>
            <a:spLocks noChangeShapeType="1"/>
          </p:cNvSpPr>
          <p:nvPr/>
        </p:nvSpPr>
        <p:spPr bwMode="auto">
          <a:xfrm flipH="1" flipV="1">
            <a:off x="4929188" y="3286125"/>
            <a:ext cx="357187" cy="142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" name="Line 72"/>
          <p:cNvSpPr>
            <a:spLocks noChangeShapeType="1"/>
          </p:cNvSpPr>
          <p:nvPr/>
        </p:nvSpPr>
        <p:spPr bwMode="auto">
          <a:xfrm flipV="1">
            <a:off x="8286750" y="3000375"/>
            <a:ext cx="71438" cy="5715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" name="Line 287"/>
          <p:cNvSpPr>
            <a:spLocks noChangeShapeType="1"/>
          </p:cNvSpPr>
          <p:nvPr/>
        </p:nvSpPr>
        <p:spPr bwMode="auto">
          <a:xfrm flipV="1">
            <a:off x="7572375" y="2500313"/>
            <a:ext cx="428625" cy="785812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5" name="Line 287"/>
          <p:cNvSpPr>
            <a:spLocks noChangeShapeType="1"/>
          </p:cNvSpPr>
          <p:nvPr/>
        </p:nvSpPr>
        <p:spPr bwMode="auto">
          <a:xfrm>
            <a:off x="5214938" y="2571750"/>
            <a:ext cx="1714500" cy="28575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0" name="Group 127"/>
          <p:cNvGrpSpPr>
            <a:grpSpLocks noChangeAspect="1"/>
          </p:cNvGrpSpPr>
          <p:nvPr/>
        </p:nvGrpSpPr>
        <p:grpSpPr bwMode="auto">
          <a:xfrm rot="-5662101">
            <a:off x="5185569" y="4620419"/>
            <a:ext cx="220663" cy="288925"/>
            <a:chOff x="3351" y="4107"/>
            <a:chExt cx="228" cy="376"/>
          </a:xfrm>
        </p:grpSpPr>
        <p:sp>
          <p:nvSpPr>
            <p:cNvPr id="617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7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" name="Group 127"/>
          <p:cNvGrpSpPr>
            <a:grpSpLocks noChangeAspect="1"/>
          </p:cNvGrpSpPr>
          <p:nvPr/>
        </p:nvGrpSpPr>
        <p:grpSpPr bwMode="auto">
          <a:xfrm rot="-7676877">
            <a:off x="7914482" y="4641056"/>
            <a:ext cx="220662" cy="288925"/>
            <a:chOff x="3351" y="4107"/>
            <a:chExt cx="228" cy="376"/>
          </a:xfrm>
        </p:grpSpPr>
        <p:sp>
          <p:nvSpPr>
            <p:cNvPr id="6175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176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8" name="Oval 174"/>
          <p:cNvSpPr>
            <a:spLocks noChangeArrowheads="1"/>
          </p:cNvSpPr>
          <p:nvPr/>
        </p:nvSpPr>
        <p:spPr bwMode="auto">
          <a:xfrm>
            <a:off x="7286625" y="45720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4" name="Oval 215"/>
          <p:cNvSpPr>
            <a:spLocks noChangeAspect="1" noChangeArrowheads="1"/>
          </p:cNvSpPr>
          <p:nvPr/>
        </p:nvSpPr>
        <p:spPr bwMode="auto">
          <a:xfrm>
            <a:off x="6286500" y="4657725"/>
            <a:ext cx="68263" cy="68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" name="Oval 272"/>
          <p:cNvSpPr>
            <a:spLocks noChangeArrowheads="1"/>
          </p:cNvSpPr>
          <p:nvPr/>
        </p:nvSpPr>
        <p:spPr bwMode="auto">
          <a:xfrm>
            <a:off x="6643688" y="3786188"/>
            <a:ext cx="504825" cy="4333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" name="Oval 272"/>
          <p:cNvSpPr>
            <a:spLocks noChangeArrowheads="1"/>
          </p:cNvSpPr>
          <p:nvPr/>
        </p:nvSpPr>
        <p:spPr bwMode="auto">
          <a:xfrm>
            <a:off x="6215063" y="3214688"/>
            <a:ext cx="504825" cy="4333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" name="Oval 272"/>
          <p:cNvSpPr>
            <a:spLocks noChangeArrowheads="1"/>
          </p:cNvSpPr>
          <p:nvPr/>
        </p:nvSpPr>
        <p:spPr bwMode="auto">
          <a:xfrm>
            <a:off x="7215188" y="3071813"/>
            <a:ext cx="504825" cy="4333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4" name="Oval 272"/>
          <p:cNvSpPr>
            <a:spLocks noChangeArrowheads="1"/>
          </p:cNvSpPr>
          <p:nvPr/>
        </p:nvSpPr>
        <p:spPr bwMode="auto">
          <a:xfrm>
            <a:off x="6429375" y="3357563"/>
            <a:ext cx="504825" cy="4333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55 -1.48148E-6 L -5.55556E-7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046 C -0.00868 -0.01274 -0.0375 -0.0463 -0.0375 -0.07732 C -0.0375 -0.10834 -0.01007 -0.16274 -0.00295 -0.18519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-928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023 C 0.00243 -0.00695 0.01719 -0.02616 0.01441 -0.04282 C 0.01163 -0.05949 -0.01007 -0.08796 -0.01649 -0.1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0.04062 -0.0791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39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0781 -0.07338 " pathEditMode="relative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00972 0.0847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00747 -0.14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7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7338 L 0.0158 -0.17825 " pathEditMode="relative" ptsTypes="A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62 -0.07917 L 0.00625 -0.1298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25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3941 0.01042 " pathEditMode="relative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18519 L -0.05035 -0.21667 " pathEditMode="relative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704E-6 L -0.03941 -0.03149 " pathEditMode="relative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14375 L 0.03108 -0.1803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82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12986 L 0.02968 -0.1652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-178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4757 0.0048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23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1 C -0.0092 -0.10023 0.01667 -0.09745 0.02708 -0.10093 C 0.0375 -0.1044 0.04236 -0.11667 0.04635 -0.12083 " pathEditMode="relative" rAng="0" ptsTypes="a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17801 C 0.0184 -0.1882 0.03004 -0.22385 0.03142 -0.23866 C 0.03281 -0.25348 0.02604 -0.26065 0.02465 -0.26644 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-442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1042 L -0.00034 -0.0277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192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35 -0.12084 L 0.05434 -0.19445 " pathEditMode="relative" ptsTypes="AA">
                                      <p:cBhvr>
                                        <p:cTn id="10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-0.21667 L 0.01267 -0.22709 " pathEditMode="relative" ptsTypes="AA">
                                      <p:cBhvr>
                                        <p:cTn id="10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3148 L -2.22222E-6 -0.02107 " pathEditMode="relative" ptsTypes="AA">
                                      <p:cBhvr>
                                        <p:cTn id="1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8 -0.16505 L 0.12968 -0.2062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6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2361 0.01064 " pathEditMode="relative" ptsTypes="AA">
                                      <p:cBhvr>
                                        <p:cTn id="10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0.08473 L 0.01771 0.02176 " pathEditMode="relative" ptsTypes="AA"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-0.26575 C 0.02465 -0.27315 0.02587 -0.29815 0.02465 -0.31227 C 0.02344 -0.32639 0.0184 -0.34306 0.01684 -0.35116 " pathEditMode="relative" rAng="0" ptsTypes="aaa">
                                      <p:cBhvr>
                                        <p:cTn id="1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4282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2777 L -0.03055 0.018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229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8 -0.20602 L 0.18385 -0.3291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6157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1065 L 0.03229 0.0037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347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22709 L 0.04427 -0.24816 " pathEditMode="relative" ptsTypes="AA">
                                      <p:cBhvr>
                                        <p:cTn id="1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2199 L 0.02483 -0.036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294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-0.35116 L 0.00104 -0.38264 " pathEditMode="relative" ptsTypes="AA">
                                      <p:cBhvr>
                                        <p:cTn id="1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3 -0.0368 L 0.04844 -0.07893 " pathEditMode="relative" ptsTypes="AA">
                                      <p:cBhvr>
                                        <p:cTn id="1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02 -0.32894 L 0.17448 -0.35417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65 -0.35324 C 0.16493 -0.37084 0.14496 -0.43773 0.11666 -0.45834 C 0.08836 -0.47894 0.02864 -0.47246 0.00538 -0.47616 " pathEditMode="relative" rAng="0" ptsTypes="aaa">
                                      <p:cBhvr>
                                        <p:cTn id="1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27 -0.24815 L -0.00035 -0.01621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1597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0.00486 L 0.00035 0.00486 " pathEditMode="relative" ptsTypes="AA">
                                      <p:cBhvr>
                                        <p:cTn id="1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8 -0.18033 L -0.02396 0.00856 " pathEditMode="relative" ptsTypes="AA">
                                      <p:cBhvr>
                                        <p:cTn id="17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34 -0.19445 L 0.02274 -0.00556 " pathEditMode="relative" ptsTypes="AA">
                                      <p:cBhvr>
                                        <p:cTn id="1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38264 L 0.01684 0.00579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9421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7 -0.07986 L -0.00677 0.0051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4236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0.00301 L -0.00781 0.00648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162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8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0.01736 L 0.0158 -0.01041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-1389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94" presetID="1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6 0.00856 L 0.06267 -0.10695 " pathEditMode="relative" ptsTypes="AA">
                                      <p:cBhvr>
                                        <p:cTn id="19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-0.04861 -0.07801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3912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555 L 0.02362 0.01065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255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00556 L 0.00799 0.03148 " pathEditMode="relative" rAng="0" ptsTypes="AA">
                                      <p:cBhvr>
                                        <p:cTn id="2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296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0.00578 L 0.0257 -0.15325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7963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76 L -0.00799 -0.09445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3843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2107 L 0.01562 0.05254 " pathEditMode="relative" ptsTypes="AA">
                                      <p:cBhvr>
                                        <p:cTn id="2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07801 L 0.08421 -0.11968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-2083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9445 L -0.0474 -0.15764 " pathEditMode="relative" ptsTypes="AA">
                                      <p:cBhvr>
                                        <p:cTn id="2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05139 L -0.02101 0.04676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231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3125 L 0.04913 0.00093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1528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041 L 0.0316 0.03149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8 -0.10695 L 0.06268 -0.1595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9"/>
                                    </p:animMotion>
                                  </p:childTnLst>
                                </p:cTn>
                              </p:par>
                              <p:par>
                                <p:cTn id="2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2 0.01088 L 0.03716 0.00903 " pathEditMode="relative" rAng="0" ptsTypes="AA">
                                      <p:cBhvr>
                                        <p:cTn id="2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93"/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-0.00555 L -0.11893 -0.06851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3148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69 -0.11898 L -0.07152 -0.15857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1991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2 0.00139 L -0.02153 0.02292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15764 C -0.04861 -0.17269 -0.05747 -0.21922 -0.05521 -0.24815 C -0.05295 -0.27709 -0.0382 -0.31412 -0.03386 -0.33149 " pathEditMode="relative" rAng="0" ptsTypes="aaa">
                                      <p:cBhvr>
                                        <p:cTn id="2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8704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0.04652 L -0.00139 -0.03264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-3958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93 -0.06852 L -0.14254 -0.19445 " pathEditMode="relative" ptsTypes="AA">
                                      <p:cBhvr>
                                        <p:cTn id="2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52 -0.15857 L -0.16006 -0.1669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417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64 0.00972 L -0.01805 -0.03611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2292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579 L -0.02917 0.00093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-255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3125 L 0.00278 -0.1007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472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-0.03611 L -0.02587 0.00579 " pathEditMode="relative" ptsTypes="AA">
                                      <p:cBhvr>
                                        <p:cTn id="2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4 -0.1669 L -0.24027 -0.30023 " pathEditMode="relative" rAng="0" ptsTypes="AA">
                                      <p:cBhvr>
                                        <p:cTn id="26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-0.15301 C 0.01493 -0.15788 -0.01892 -0.15903 -0.03993 -0.18172 C -0.06094 -0.2044 -0.0875 -0.2669 -0.1 -0.28936 " pathEditMode="relative" rAng="0" ptsTypes="aaa">
                                      <p:cBhvr>
                                        <p:cTn id="2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6829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7 -0.15926 C 0.05486 -0.15857 0.02535 -0.15139 0.01545 -0.15463 C 0.00556 -0.15787 0.0059 -0.17338 0.00347 -0.17824 " pathEditMode="relative" rAng="0" ptsTypes="aaa">
                                      <p:cBhvr>
                                        <p:cTn id="2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556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0.00579 L -0.02587 -0.05718 " pathEditMode="relative" ptsTypes="AA">
                                      <p:cBhvr>
                                        <p:cTn id="2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7 -0.30023 L -0.04079 -0.25648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2176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3 0.02292 L -0.04028 -0.01736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2014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84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2 -0.25648 L -0.06371 -0.41898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8125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093 L 0.00625 -0.00532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9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 0.03149 L 5.55556E-7 0.25209 " pathEditMode="relative" ptsTypes="AA">
                                      <p:cBhvr>
                                        <p:cTn id="2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600000">
                                      <p:cBhvr>
                                        <p:cTn id="2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8 -0.01759 C -0.03073 -0.01273 0.01302 -0.03009 0.01702 0.01181 C 0.02101 0.05371 -0.00972 0.18797 -0.01667 0.23426 " pathEditMode="relative" rAng="0" ptsTypes="aaa">
                                      <p:cBhvr>
                                        <p:cTn id="2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11968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6 -0.05718 L -0.05243 0.01458 L -0.01805 0.22639 " pathEditMode="relative" rAng="0" ptsTypes="AAA">
                                      <p:cBhvr>
                                        <p:cTn id="3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4167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1007 L 0.01857 0.23518 " pathEditMode="relative" ptsTypes="AA">
                                      <p:cBhvr>
                                        <p:cTn id="3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-0.33148 L 0.02135 -0.26852 " pathEditMode="relative" ptsTypes="AA">
                                      <p:cBhvr>
                                        <p:cTn id="3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3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54 -0.19445 L -0.08386 -0.23148 " pathEditMode="relative" rAng="0" ptsTypes="AA">
                                      <p:cBhvr>
                                        <p:cTn id="3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852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3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17801 L 0.08941 -0.23033 " pathEditMode="relative" rAng="0" ptsTypes="AA">
                                      <p:cBhvr>
                                        <p:cTn id="3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-2616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3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28935 L -0.02135 -0.26852 " pathEditMode="relative" ptsTypes="AA">
                                      <p:cBhvr>
                                        <p:cTn id="3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326" presetID="1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82" grpId="0" animBg="1"/>
      <p:bldP spid="90297" grpId="0" animBg="1"/>
      <p:bldP spid="124" grpId="0" animBg="1"/>
      <p:bldP spid="125" grpId="0" animBg="1"/>
      <p:bldP spid="126" grpId="0" animBg="1"/>
      <p:bldP spid="127" grpId="0" animBg="1"/>
      <p:bldP spid="49" grpId="0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48" grpId="0" animBg="1"/>
      <p:bldP spid="48" grpId="1" animBg="1"/>
      <p:bldP spid="48" grpId="2" animBg="1"/>
      <p:bldP spid="48" grpId="3" animBg="1"/>
      <p:bldP spid="48" grpId="4" animBg="1"/>
      <p:bldP spid="48" grpId="5" animBg="1"/>
      <p:bldP spid="48" grpId="6" animBg="1"/>
      <p:bldP spid="48" grpId="7" animBg="1"/>
      <p:bldP spid="48" grpId="8" animBg="1"/>
      <p:bldP spid="114" grpId="0" animBg="1"/>
      <p:bldP spid="114" grpId="1" animBg="1"/>
      <p:bldP spid="114" grpId="2" animBg="1"/>
      <p:bldP spid="114" grpId="3" animBg="1"/>
      <p:bldP spid="114" grpId="4" animBg="1"/>
      <p:bldP spid="114" grpId="5" animBg="1"/>
      <p:bldP spid="114" grpId="6" animBg="1"/>
      <p:bldP spid="114" grpId="7" animBg="1"/>
      <p:bldP spid="114" grpId="8" animBg="1"/>
      <p:bldP spid="58" grpId="0" animBg="1"/>
      <p:bldP spid="58" grpId="1" animBg="1"/>
      <p:bldP spid="58" grpId="2" animBg="1"/>
      <p:bldP spid="68" grpId="0" animBg="1"/>
      <p:bldP spid="68" grpId="1" animBg="1"/>
      <p:bldP spid="68" grpId="2" animBg="1"/>
      <p:bldP spid="71" grpId="0" animBg="1"/>
      <p:bldP spid="71" grpId="1" animBg="1"/>
      <p:bldP spid="71" grpId="2" animBg="1"/>
      <p:bldP spid="74" grpId="0" animBg="1"/>
      <p:bldP spid="74" grpId="1" animBg="1"/>
      <p:bldP spid="7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82" name="Rectangle 70"/>
          <p:cNvSpPr>
            <a:spLocks noChangeArrowheads="1"/>
          </p:cNvSpPr>
          <p:nvPr/>
        </p:nvSpPr>
        <p:spPr bwMode="auto">
          <a:xfrm>
            <a:off x="0" y="2420938"/>
            <a:ext cx="3214688" cy="4151312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Si les attaquants échouent ou n’exploitent pas les secteurs externes, vérifiez que :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r-FR" altLang="fr-FR" sz="1400" b="1">
                <a:solidFill>
                  <a:srgbClr val="4D4D4D"/>
                </a:solidFill>
              </a:rPr>
              <a:t> les joueurs ont bien compris la règle,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r-FR" altLang="fr-FR" sz="1400" b="1">
                <a:solidFill>
                  <a:srgbClr val="4D4D4D"/>
                </a:solidFill>
              </a:rPr>
              <a:t> le rapport de force entre les deux équipes est équitable,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r-FR" altLang="fr-FR" sz="1400" b="1">
                <a:solidFill>
                  <a:srgbClr val="4D4D4D"/>
                </a:solidFill>
              </a:rPr>
              <a:t> l’espace central n’est pas trop grand.</a:t>
            </a: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Vous pouvez aussi :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i</a:t>
            </a:r>
            <a:r>
              <a:rPr lang="fr-FR" altLang="fr-FR" sz="1400" b="1">
                <a:solidFill>
                  <a:srgbClr val="4D4D4D"/>
                </a:solidFill>
              </a:rPr>
              <a:t>nterdire au défenseur d’aller dans le secteur de l’aile,</a:t>
            </a:r>
          </a:p>
          <a:p>
            <a:pPr eaLnBrk="1" hangingPunct="1"/>
            <a:endParaRPr lang="fr-FR" altLang="fr-FR" sz="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fr-FR" altLang="fr-FR" sz="1400" b="1">
                <a:solidFill>
                  <a:srgbClr val="4D4D4D"/>
                </a:solidFill>
              </a:rPr>
              <a:t> introduire une nouvelle règle : les défenseurs passent en attaque s’ils touchent 3 fois les attaquants dans le secteur central sur la même possession.</a:t>
            </a:r>
            <a:endParaRPr lang="fr-FR" altLang="fr-FR" sz="1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 </a:t>
            </a: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                                                                                          </a:t>
            </a: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 </a:t>
            </a: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 </a:t>
            </a: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 </a:t>
            </a:r>
          </a:p>
          <a:p>
            <a:pPr eaLnBrk="1" hangingPunct="1"/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  <a:sym typeface="Wingdings" panose="05000000000000000000" pitchFamily="2" charset="2"/>
              </a:rPr>
              <a:t> </a:t>
            </a:r>
            <a:endParaRPr lang="fr-FR" altLang="fr-FR" sz="1400" b="1">
              <a:solidFill>
                <a:srgbClr val="4D4D4D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endParaRPr lang="fr-FR" altLang="fr-FR" sz="1400" b="1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eaLnBrk="1" hangingPunct="1"/>
            <a:endParaRPr lang="fr-FR" altLang="fr-FR" sz="800" b="1">
              <a:solidFill>
                <a:srgbClr val="4D4D4D"/>
              </a:solidFill>
              <a:sym typeface="Wingdings" panose="05000000000000000000" pitchFamily="2" charset="2"/>
            </a:endParaRPr>
          </a:p>
        </p:txBody>
      </p:sp>
      <p:sp>
        <p:nvSpPr>
          <p:cNvPr id="90297" name="AutoShape 185"/>
          <p:cNvSpPr>
            <a:spLocks noChangeArrowheads="1"/>
          </p:cNvSpPr>
          <p:nvPr/>
        </p:nvSpPr>
        <p:spPr bwMode="auto">
          <a:xfrm>
            <a:off x="0" y="-6350"/>
            <a:ext cx="4032250" cy="360363"/>
          </a:xfrm>
          <a:prstGeom prst="parallelogram">
            <a:avLst>
              <a:gd name="adj" fmla="val 117644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rgbClr val="4D4D4D"/>
                </a:solidFill>
              </a:rPr>
              <a:t>Pour réguler…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687888" y="1268413"/>
            <a:ext cx="3819525" cy="3744912"/>
            <a:chOff x="204" y="164"/>
            <a:chExt cx="2406" cy="2359"/>
          </a:xfrm>
        </p:grpSpPr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205" y="345"/>
              <a:ext cx="2404" cy="2178"/>
            </a:xfrm>
            <a:prstGeom prst="rect">
              <a:avLst/>
            </a:prstGeom>
            <a:solidFill>
              <a:srgbClr val="CCECFF"/>
            </a:solidFill>
            <a:ln w="317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/>
            </a:p>
          </p:txBody>
        </p:sp>
        <p:sp>
          <p:nvSpPr>
            <p:cNvPr id="7208" name="Rectangle 44"/>
            <p:cNvSpPr>
              <a:spLocks noChangeArrowheads="1"/>
            </p:cNvSpPr>
            <p:nvPr/>
          </p:nvSpPr>
          <p:spPr bwMode="auto">
            <a:xfrm>
              <a:off x="1203" y="164"/>
              <a:ext cx="408" cy="181"/>
            </a:xfrm>
            <a:prstGeom prst="rect">
              <a:avLst/>
            </a:prstGeom>
            <a:noFill/>
            <a:ln w="317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09" name="Arc 45"/>
            <p:cNvSpPr>
              <a:spLocks/>
            </p:cNvSpPr>
            <p:nvPr/>
          </p:nvSpPr>
          <p:spPr bwMode="auto">
            <a:xfrm rot="10800000">
              <a:off x="509" y="345"/>
              <a:ext cx="692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10" name="Line 46"/>
            <p:cNvSpPr>
              <a:spLocks noChangeShapeType="1"/>
            </p:cNvSpPr>
            <p:nvPr/>
          </p:nvSpPr>
          <p:spPr bwMode="auto">
            <a:xfrm>
              <a:off x="1180" y="941"/>
              <a:ext cx="42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1" name="Arc 47"/>
            <p:cNvSpPr>
              <a:spLocks/>
            </p:cNvSpPr>
            <p:nvPr/>
          </p:nvSpPr>
          <p:spPr bwMode="auto">
            <a:xfrm rot="10800000" flipH="1">
              <a:off x="1606" y="345"/>
              <a:ext cx="675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0">
              <a:solidFill>
                <a:srgbClr val="FFFF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12" name="Arc 48"/>
            <p:cNvSpPr>
              <a:spLocks/>
            </p:cNvSpPr>
            <p:nvPr/>
          </p:nvSpPr>
          <p:spPr bwMode="auto">
            <a:xfrm rot="10800000">
              <a:off x="204" y="344"/>
              <a:ext cx="976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13" name="Line 49"/>
            <p:cNvSpPr>
              <a:spLocks noChangeShapeType="1"/>
            </p:cNvSpPr>
            <p:nvPr/>
          </p:nvSpPr>
          <p:spPr bwMode="auto">
            <a:xfrm>
              <a:off x="1238" y="1224"/>
              <a:ext cx="39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4" name="Line 50"/>
            <p:cNvSpPr>
              <a:spLocks noChangeShapeType="1"/>
            </p:cNvSpPr>
            <p:nvPr/>
          </p:nvSpPr>
          <p:spPr bwMode="auto">
            <a:xfrm>
              <a:off x="1338" y="1026"/>
              <a:ext cx="142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5" name="Rectangle 51"/>
            <p:cNvSpPr>
              <a:spLocks noChangeArrowheads="1"/>
            </p:cNvSpPr>
            <p:nvPr/>
          </p:nvSpPr>
          <p:spPr bwMode="auto">
            <a:xfrm>
              <a:off x="1163" y="348"/>
              <a:ext cx="454" cy="583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16" name="Arc 52"/>
            <p:cNvSpPr>
              <a:spLocks/>
            </p:cNvSpPr>
            <p:nvPr/>
          </p:nvSpPr>
          <p:spPr bwMode="auto">
            <a:xfrm rot="10800000" flipH="1">
              <a:off x="1662" y="345"/>
              <a:ext cx="948" cy="8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17" name="Line 53"/>
            <p:cNvSpPr>
              <a:spLocks noChangeShapeType="1"/>
            </p:cNvSpPr>
            <p:nvPr/>
          </p:nvSpPr>
          <p:spPr bwMode="auto">
            <a:xfrm>
              <a:off x="476" y="345"/>
              <a:ext cx="1814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27"/>
          <p:cNvGrpSpPr>
            <a:grpSpLocks noChangeAspect="1"/>
          </p:cNvGrpSpPr>
          <p:nvPr/>
        </p:nvGrpSpPr>
        <p:grpSpPr bwMode="auto">
          <a:xfrm rot="-5972019">
            <a:off x="6050756" y="4629944"/>
            <a:ext cx="220663" cy="288925"/>
            <a:chOff x="3351" y="4107"/>
            <a:chExt cx="228" cy="376"/>
          </a:xfrm>
        </p:grpSpPr>
        <p:sp>
          <p:nvSpPr>
            <p:cNvPr id="7205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06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" name="Group 157"/>
          <p:cNvGrpSpPr>
            <a:grpSpLocks noChangeAspect="1"/>
          </p:cNvGrpSpPr>
          <p:nvPr/>
        </p:nvGrpSpPr>
        <p:grpSpPr bwMode="auto">
          <a:xfrm rot="6052790" flipV="1">
            <a:off x="7521575" y="2967038"/>
            <a:ext cx="223837" cy="268288"/>
            <a:chOff x="3351" y="4107"/>
            <a:chExt cx="228" cy="376"/>
          </a:xfrm>
        </p:grpSpPr>
        <p:sp>
          <p:nvSpPr>
            <p:cNvPr id="7203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04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" name="Group 157"/>
          <p:cNvGrpSpPr>
            <a:grpSpLocks noChangeAspect="1"/>
          </p:cNvGrpSpPr>
          <p:nvPr/>
        </p:nvGrpSpPr>
        <p:grpSpPr bwMode="auto">
          <a:xfrm rot="7139363" flipV="1">
            <a:off x="5930900" y="3100388"/>
            <a:ext cx="223837" cy="268288"/>
            <a:chOff x="3351" y="4107"/>
            <a:chExt cx="228" cy="376"/>
          </a:xfrm>
        </p:grpSpPr>
        <p:sp>
          <p:nvSpPr>
            <p:cNvPr id="7201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02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" name="Group 41"/>
          <p:cNvGrpSpPr>
            <a:grpSpLocks noChangeAspect="1"/>
          </p:cNvGrpSpPr>
          <p:nvPr/>
        </p:nvGrpSpPr>
        <p:grpSpPr bwMode="auto">
          <a:xfrm rot="17414595" flipH="1">
            <a:off x="6514307" y="1489868"/>
            <a:ext cx="203200" cy="322263"/>
            <a:chOff x="3351" y="4107"/>
            <a:chExt cx="228" cy="376"/>
          </a:xfrm>
        </p:grpSpPr>
        <p:sp>
          <p:nvSpPr>
            <p:cNvPr id="7199" name="AutoShape 42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FF6600"/>
            </a:solidFill>
            <a:ln w="9525">
              <a:miter lim="800000"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00" name="AutoShape 43"/>
            <p:cNvSpPr>
              <a:spLocks noChangeAspect="1" noChangeArrowheads="1"/>
            </p:cNvSpPr>
            <p:nvPr/>
          </p:nvSpPr>
          <p:spPr bwMode="auto">
            <a:xfrm rot="5162120" flipH="1">
              <a:off x="3442" y="4207"/>
              <a:ext cx="136" cy="128"/>
            </a:xfrm>
            <a:prstGeom prst="flowChartConnector">
              <a:avLst/>
            </a:prstGeom>
            <a:solidFill>
              <a:srgbClr val="FF6600"/>
            </a:solidFill>
            <a:ln w="9525">
              <a:round/>
              <a:headEnd/>
              <a:tailEnd/>
            </a:ln>
            <a:scene3d>
              <a:camera prst="legacyObliqueBottom">
                <a:rot lat="1200000" lon="0" rev="0"/>
              </a:camera>
              <a:lightRig rig="legacyFlat1" dir="t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FF66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7" name="Group 127"/>
          <p:cNvGrpSpPr>
            <a:grpSpLocks noChangeAspect="1"/>
          </p:cNvGrpSpPr>
          <p:nvPr/>
        </p:nvGrpSpPr>
        <p:grpSpPr bwMode="auto">
          <a:xfrm rot="-7759493">
            <a:off x="6909595" y="4634706"/>
            <a:ext cx="220662" cy="288925"/>
            <a:chOff x="3351" y="4107"/>
            <a:chExt cx="228" cy="376"/>
          </a:xfrm>
        </p:grpSpPr>
        <p:sp>
          <p:nvSpPr>
            <p:cNvPr id="7197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198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8" name="Group 157"/>
          <p:cNvGrpSpPr>
            <a:grpSpLocks noChangeAspect="1"/>
          </p:cNvGrpSpPr>
          <p:nvPr/>
        </p:nvGrpSpPr>
        <p:grpSpPr bwMode="auto">
          <a:xfrm rot="6859067" flipV="1">
            <a:off x="6791325" y="3095625"/>
            <a:ext cx="223838" cy="268288"/>
            <a:chOff x="3351" y="4107"/>
            <a:chExt cx="228" cy="376"/>
          </a:xfrm>
        </p:grpSpPr>
        <p:sp>
          <p:nvSpPr>
            <p:cNvPr id="7195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196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24" name="Oval 268"/>
          <p:cNvSpPr>
            <a:spLocks noChangeArrowheads="1"/>
          </p:cNvSpPr>
          <p:nvPr/>
        </p:nvSpPr>
        <p:spPr bwMode="auto">
          <a:xfrm>
            <a:off x="5334000" y="2166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5" name="Oval 268"/>
          <p:cNvSpPr>
            <a:spLocks noChangeArrowheads="1"/>
          </p:cNvSpPr>
          <p:nvPr/>
        </p:nvSpPr>
        <p:spPr bwMode="auto">
          <a:xfrm>
            <a:off x="4695825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6" name="Oval 268"/>
          <p:cNvSpPr>
            <a:spLocks noChangeArrowheads="1"/>
          </p:cNvSpPr>
          <p:nvPr/>
        </p:nvSpPr>
        <p:spPr bwMode="auto">
          <a:xfrm>
            <a:off x="7720013" y="21526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7" name="Oval 268"/>
          <p:cNvSpPr>
            <a:spLocks noChangeArrowheads="1"/>
          </p:cNvSpPr>
          <p:nvPr/>
        </p:nvSpPr>
        <p:spPr bwMode="auto">
          <a:xfrm>
            <a:off x="8358188" y="2500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9" name="Group 157"/>
          <p:cNvGrpSpPr>
            <a:grpSpLocks noChangeAspect="1"/>
          </p:cNvGrpSpPr>
          <p:nvPr/>
        </p:nvGrpSpPr>
        <p:grpSpPr bwMode="auto">
          <a:xfrm rot="7893965" flipV="1">
            <a:off x="5207000" y="2895600"/>
            <a:ext cx="223838" cy="268288"/>
            <a:chOff x="3351" y="4107"/>
            <a:chExt cx="228" cy="376"/>
          </a:xfrm>
        </p:grpSpPr>
        <p:sp>
          <p:nvSpPr>
            <p:cNvPr id="7193" name="AutoShape 15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8000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194" name="AutoShape 15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8000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800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0" name="Group 127"/>
          <p:cNvGrpSpPr>
            <a:grpSpLocks noChangeAspect="1"/>
          </p:cNvGrpSpPr>
          <p:nvPr/>
        </p:nvGrpSpPr>
        <p:grpSpPr bwMode="auto">
          <a:xfrm rot="-5662101">
            <a:off x="5185569" y="4620419"/>
            <a:ext cx="220663" cy="288925"/>
            <a:chOff x="3351" y="4107"/>
            <a:chExt cx="228" cy="376"/>
          </a:xfrm>
        </p:grpSpPr>
        <p:sp>
          <p:nvSpPr>
            <p:cNvPr id="7191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192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" name="Group 127"/>
          <p:cNvGrpSpPr>
            <a:grpSpLocks noChangeAspect="1"/>
          </p:cNvGrpSpPr>
          <p:nvPr/>
        </p:nvGrpSpPr>
        <p:grpSpPr bwMode="auto">
          <a:xfrm rot="-7676877">
            <a:off x="7914482" y="4641056"/>
            <a:ext cx="220662" cy="288925"/>
            <a:chOff x="3351" y="4107"/>
            <a:chExt cx="228" cy="376"/>
          </a:xfrm>
        </p:grpSpPr>
        <p:sp>
          <p:nvSpPr>
            <p:cNvPr id="7189" name="AutoShape 128"/>
            <p:cNvSpPr>
              <a:spLocks noChangeAspect="1" noChangeArrowheads="1"/>
            </p:cNvSpPr>
            <p:nvPr/>
          </p:nvSpPr>
          <p:spPr bwMode="auto">
            <a:xfrm rot="1336821">
              <a:off x="3351" y="4107"/>
              <a:ext cx="228" cy="376"/>
            </a:xfrm>
            <a:prstGeom prst="moon">
              <a:avLst>
                <a:gd name="adj" fmla="val 53361"/>
              </a:avLst>
            </a:prstGeom>
            <a:solidFill>
              <a:srgbClr val="000099"/>
            </a:solidFill>
            <a:ln w="9525">
              <a:miter lim="800000"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190" name="AutoShape 129"/>
            <p:cNvSpPr>
              <a:spLocks noChangeAspect="1" noChangeArrowheads="1"/>
            </p:cNvSpPr>
            <p:nvPr/>
          </p:nvSpPr>
          <p:spPr bwMode="auto">
            <a:xfrm rot="5162120" flipV="1">
              <a:off x="3442" y="4207"/>
              <a:ext cx="136" cy="128"/>
            </a:xfrm>
            <a:prstGeom prst="flowChartConnector">
              <a:avLst/>
            </a:prstGeom>
            <a:solidFill>
              <a:srgbClr val="000099"/>
            </a:solidFill>
            <a:ln w="9525">
              <a:round/>
              <a:headEnd/>
              <a:tailEnd/>
            </a:ln>
            <a:scene3d>
              <a:camera prst="legacyObliqueBottom">
                <a:rot lat="899994" lon="0" rev="0"/>
              </a:camera>
              <a:lightRig rig="legacyFlat1" dir="t"/>
            </a:scene3d>
            <a:sp3d extrusionH="125400" prstMaterial="legacyPlastic">
              <a:bevelT w="13500" h="13500" prst="angle"/>
              <a:bevelB w="13500" h="13500" prst="angle"/>
              <a:extrusionClr>
                <a:srgbClr val="33CCCC"/>
              </a:extrusionClr>
              <a:contourClr>
                <a:srgbClr val="000099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14" name="Oval 215"/>
          <p:cNvSpPr>
            <a:spLocks noChangeAspect="1" noChangeArrowheads="1"/>
          </p:cNvSpPr>
          <p:nvPr/>
        </p:nvSpPr>
        <p:spPr bwMode="auto">
          <a:xfrm>
            <a:off x="6286500" y="4657725"/>
            <a:ext cx="68263" cy="68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6072188" y="2357438"/>
            <a:ext cx="1071562" cy="2460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b="1">
                <a:solidFill>
                  <a:srgbClr val="274E75"/>
                </a:solidFill>
              </a:rPr>
              <a:t>Touché 1 fois</a:t>
            </a:r>
          </a:p>
        </p:txBody>
      </p:sp>
      <p:sp>
        <p:nvSpPr>
          <p:cNvPr id="51" name="Rectangle 30"/>
          <p:cNvSpPr>
            <a:spLocks noChangeArrowheads="1"/>
          </p:cNvSpPr>
          <p:nvPr/>
        </p:nvSpPr>
        <p:spPr bwMode="auto">
          <a:xfrm>
            <a:off x="6000750" y="2500313"/>
            <a:ext cx="1071563" cy="2460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b="1">
                <a:solidFill>
                  <a:srgbClr val="274E75"/>
                </a:solidFill>
              </a:rPr>
              <a:t>Touché 2 fois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55 -1.48148E-6 L -5.55556E-7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046 C -0.00868 -0.01274 -0.0375 -0.0463 -0.0375 -0.07732 C -0.0375 -0.10834 -0.01007 -0.16274 -0.00295 -0.18519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-928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023 C 0.00243 -0.00695 0.01719 -0.02616 0.01441 -0.04282 C 0.01163 -0.05949 -0.01007 -0.08796 -0.01649 -0.1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0.04062 -0.0791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39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0781 -0.07338 " pathEditMode="relative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00972 0.0847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00747 -0.1437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719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7338 L 0.0158 -0.17825 " pathEditMode="relative" ptsTypes="A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62 -0.07917 L 0.00625 -0.1298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25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3941 0.01042 " pathEditMode="relative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18519 L -0.05035 -0.21667 " pathEditMode="relative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3333E-6 L -0.02379 -0.0458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-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14375 L 0.03108 -0.1803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82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12986 L 0.02968 -0.1652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-178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4757 0.0048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1 C -0.0092 -0.10023 0.01667 -0.09745 0.02708 -0.10093 C 0.0375 -0.1044 0.04236 -0.11667 0.04635 -0.12083 " pathEditMode="relative" rAng="0" ptsTypes="aaa"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92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1042 L -0.00034 -0.0277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17825 C 0.01841 -0.18843 0.03039 -0.20764 0.03143 -0.23889 C 0.03247 -0.27014 0.02657 -0.34051 0.0224 -0.36528 C 0.01823 -0.39005 0.00955 -0.38264 0.00608 -0.38727 " pathEditMode="relative" rAng="0" ptsTypes="aa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1060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35 -0.12084 L 0.05434 -0.19445 " pathEditMode="relative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-0.21667 C -0.05174 -0.2301 -0.05955 -0.27523 -0.05886 -0.29769 C -0.05816 -0.32014 -0.04861 -0.34051 -0.04584 -0.35185 " pathEditMode="relative" rAng="0" ptsTypes="aaa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675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8 -0.16505 L 0.12968 -0.2062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6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2361 0.01064 " pathEditMode="relative" ptsTypes="AA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0.08473 L 0.01771 0.02176 " pathEditMode="relative" ptsTypes="AA"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2777 L 0.03559 -0.0979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" y="-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8 -0.20602 L -0.14375 -0.3298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620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1065 L -0.01996 0.01018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-2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2199 L 0.05452 -0.0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-3611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27 -0.04514 L -0.0066 -0.1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275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-0.18033 C 0.01893 -0.18264 -0.02777 -0.18681 -0.04253 -0.19422 C -0.05729 -0.20162 -0.0559 -0.21274 -0.05763 -0.22547 C -0.05937 -0.2382 -0.05399 -0.26181 -0.05295 -0.2713 " pathEditMode="relative" rAng="0" ptsTypes="aaaA">
                                      <p:cBhvr>
                                        <p:cTn id="1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-456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-0.32986 L -0.09844 -0.33889 L -0.07448 -0.28334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-0.2831 C -0.06337 -0.30857 -0.02952 -0.40371 -0.0073 -0.43611 C 0.01493 -0.46852 0.04548 -0.46852 0.05937 -0.47709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82" grpId="0" animBg="1"/>
      <p:bldP spid="90297" grpId="0" animBg="1"/>
      <p:bldP spid="124" grpId="0" animBg="1"/>
      <p:bldP spid="125" grpId="0" animBg="1"/>
      <p:bldP spid="126" grpId="0" animBg="1"/>
      <p:bldP spid="127" grpId="0" animBg="1"/>
      <p:bldP spid="114" grpId="0" animBg="1"/>
      <p:bldP spid="114" grpId="1" animBg="1"/>
      <p:bldP spid="114" grpId="2" animBg="1"/>
      <p:bldP spid="114" grpId="3" animBg="1"/>
      <p:bldP spid="114" grpId="4" animBg="1"/>
      <p:bldP spid="114" grpId="5" animBg="1"/>
      <p:bldP spid="114" grpId="6" animBg="1"/>
      <p:bldP spid="114" grpId="7" animBg="1"/>
      <p:bldP spid="50" grpId="0" animBg="1"/>
      <p:bldP spid="50" grpId="1" animBg="1"/>
      <p:bldP spid="51" grpId="0" animBg="1"/>
      <p:bldP spid="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8"/>
          <p:cNvSpPr>
            <a:spLocks noChangeArrowheads="1"/>
          </p:cNvSpPr>
          <p:nvPr/>
        </p:nvSpPr>
        <p:spPr bwMode="hidden">
          <a:xfrm>
            <a:off x="0" y="5300663"/>
            <a:ext cx="9144000" cy="12128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C0C0C0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endParaRPr lang="fr-FR" altLang="fr-FR" sz="3800" b="1">
              <a:cs typeface="Arial" panose="020B0604020202020204" pitchFamily="34" charset="0"/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179388" y="5432425"/>
            <a:ext cx="2808287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L’animateur veillera au respect des règles du jeu. Si les attaquants sont en réussite, il fera évoluer la situation en</a:t>
            </a:r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3132138" y="5432425"/>
            <a:ext cx="2808287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augmentant l’effectif, enlevant les pastilles, bonifiant les relations ou les tirs dans l’aile. </a:t>
            </a:r>
          </a:p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Les joueurs pourront ainsi 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6084888" y="5445125"/>
            <a:ext cx="28082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 b="1">
                <a:solidFill>
                  <a:srgbClr val="4D4D4D"/>
                </a:solidFill>
              </a:rPr>
              <a:t>comprendre que l’exploitation du secteur externe proche du but est un outil notamment en fin de montée de balle.</a:t>
            </a:r>
          </a:p>
          <a:p>
            <a:pPr eaLnBrk="1" hangingPunct="1"/>
            <a:endParaRPr lang="fr-FR" altLang="fr-FR" sz="1400" b="1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6" grpId="0"/>
      <p:bldP spid="77" grpId="0"/>
      <p:bldP spid="89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4156</TotalTime>
  <Words>410</Words>
  <Application>Microsoft Office PowerPoint</Application>
  <PresentationFormat>Affichage à l'écran (4:3)</PresentationFormat>
  <Paragraphs>87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Arial Black</vt:lpstr>
      <vt:lpstr>Pixel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LIGUE POITOU CHARENTES HANDBALL</dc:creator>
  <cp:lastModifiedBy>berthy</cp:lastModifiedBy>
  <cp:revision>374</cp:revision>
  <cp:lastPrinted>1601-01-01T00:00:00Z</cp:lastPrinted>
  <dcterms:created xsi:type="dcterms:W3CDTF">2006-01-22T16:40:11Z</dcterms:created>
  <dcterms:modified xsi:type="dcterms:W3CDTF">2020-06-07T21:43:04Z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