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8"/>
  </p:notesMasterIdLst>
  <p:handoutMasterIdLst>
    <p:handoutMasterId r:id="rId9"/>
  </p:handoutMasterIdLst>
  <p:sldIdLst>
    <p:sldId id="266" r:id="rId2"/>
    <p:sldId id="258" r:id="rId3"/>
    <p:sldId id="290" r:id="rId4"/>
    <p:sldId id="291" r:id="rId5"/>
    <p:sldId id="292" r:id="rId6"/>
    <p:sldId id="288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B2B2B2"/>
    <a:srgbClr val="FAC8C8"/>
    <a:srgbClr val="FA9696"/>
    <a:srgbClr val="2F2FBD"/>
    <a:srgbClr val="2C2CB0"/>
    <a:srgbClr val="008400"/>
    <a:srgbClr val="008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03" autoAdjust="0"/>
    <p:restoredTop sz="99831" autoAdjust="0"/>
  </p:normalViewPr>
  <p:slideViewPr>
    <p:cSldViewPr>
      <p:cViewPr varScale="1">
        <p:scale>
          <a:sx n="116" d="100"/>
          <a:sy n="116" d="100"/>
        </p:scale>
        <p:origin x="141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fr-FR"/>
              <a:t>Fédération Française de Handball</a:t>
            </a:r>
          </a:p>
        </p:txBody>
      </p:sp>
      <p:sp>
        <p:nvSpPr>
          <p:cNvPr id="911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fr-FR"/>
              <a:t>Fédération Française de handballFédération Francaise de Handball</a:t>
            </a:r>
          </a:p>
        </p:txBody>
      </p:sp>
    </p:spTree>
    <p:extLst>
      <p:ext uri="{BB962C8B-B14F-4D97-AF65-F5344CB8AC3E}">
        <p14:creationId xmlns:p14="http://schemas.microsoft.com/office/powerpoint/2010/main" val="23382458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fr-FR"/>
              <a:t>Fédération Française de Handball</a:t>
            </a:r>
          </a:p>
        </p:txBody>
      </p:sp>
      <p:sp>
        <p:nvSpPr>
          <p:cNvPr id="92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46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146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fr-FR"/>
              <a:t>Fédération Française de handball</a:t>
            </a:r>
          </a:p>
        </p:txBody>
      </p:sp>
      <p:sp>
        <p:nvSpPr>
          <p:cNvPr id="1146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42553DE-84C8-43A2-86A8-610164707A9C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221006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mtClean="0"/>
              <a:t>Fédération Française de Handball</a:t>
            </a:r>
          </a:p>
        </p:txBody>
      </p:sp>
      <p:sp>
        <p:nvSpPr>
          <p:cNvPr id="102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3134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mtClean="0"/>
              <a:t>Fédération Française de Handball</a:t>
            </a:r>
          </a:p>
        </p:txBody>
      </p:sp>
      <p:sp>
        <p:nvSpPr>
          <p:cNvPr id="112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5885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mtClean="0"/>
              <a:t>Fédération Française de Handball</a:t>
            </a:r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81494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mtClean="0"/>
              <a:t>Fédération Française de Handball</a:t>
            </a:r>
          </a:p>
        </p:txBody>
      </p:sp>
      <p:sp>
        <p:nvSpPr>
          <p:cNvPr id="13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8759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mtClean="0"/>
              <a:t>Fédération Française de Handball</a:t>
            </a:r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431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ChangeArrowheads="1"/>
          </p:cNvSpPr>
          <p:nvPr userDrawn="1"/>
        </p:nvSpPr>
        <p:spPr bwMode="auto">
          <a:xfrm>
            <a:off x="6450013" y="215900"/>
            <a:ext cx="2703512" cy="457200"/>
          </a:xfrm>
          <a:prstGeom prst="rect">
            <a:avLst/>
          </a:prstGeom>
          <a:solidFill>
            <a:srgbClr val="BDE6FF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fr-FR" sz="2400" b="1">
                <a:solidFill>
                  <a:srgbClr val="274E75"/>
                </a:solidFill>
                <a:latin typeface="Arial" charset="0"/>
              </a:rPr>
              <a:t>Anim’h@nd</a:t>
            </a:r>
            <a:r>
              <a:rPr lang="fr-FR" sz="2400">
                <a:solidFill>
                  <a:srgbClr val="274E75"/>
                </a:solidFill>
                <a:latin typeface="Arial" charset="0"/>
              </a:rPr>
              <a:t> </a:t>
            </a:r>
          </a:p>
        </p:txBody>
      </p:sp>
      <p:sp>
        <p:nvSpPr>
          <p:cNvPr id="3" name="Rectangle 29"/>
          <p:cNvSpPr>
            <a:spLocks noChangeArrowheads="1"/>
          </p:cNvSpPr>
          <p:nvPr userDrawn="1"/>
        </p:nvSpPr>
        <p:spPr bwMode="auto">
          <a:xfrm>
            <a:off x="-23813" y="6511925"/>
            <a:ext cx="9167813" cy="3603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fr-FR" sz="800" b="1">
                <a:solidFill>
                  <a:srgbClr val="003399"/>
                </a:solidFill>
                <a:latin typeface="Arial" charset="0"/>
                <a:cs typeface="Arial" charset="0"/>
              </a:rPr>
              <a:t>Toute utilisation à but non lucratif doit faire référence à Anim’h@nd. Toute utilisation partielle ou totale à but lucratif est interdite.</a:t>
            </a:r>
          </a:p>
          <a:p>
            <a:pPr algn="ctr" eaLnBrk="0" hangingPunct="0">
              <a:defRPr/>
            </a:pPr>
            <a:r>
              <a:rPr lang="fr-FR" sz="800" b="1">
                <a:solidFill>
                  <a:srgbClr val="003399"/>
                </a:solidFill>
                <a:latin typeface="Arial" charset="0"/>
              </a:rPr>
              <a:t>Anim’h@nd - Fédération Française de Handball - 62 rue Gabriel Péri, 94250 Gentilly - animhand@ff-handball.org</a:t>
            </a:r>
          </a:p>
        </p:txBody>
      </p:sp>
      <p:sp>
        <p:nvSpPr>
          <p:cNvPr id="4" name="Rectangle 30"/>
          <p:cNvSpPr>
            <a:spLocks noChangeArrowheads="1"/>
          </p:cNvSpPr>
          <p:nvPr userDrawn="1"/>
        </p:nvSpPr>
        <p:spPr bwMode="auto">
          <a:xfrm>
            <a:off x="6450013" y="836613"/>
            <a:ext cx="2703512" cy="457200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fr-FR" sz="2400" b="1" dirty="0">
                <a:solidFill>
                  <a:srgbClr val="274E75"/>
                </a:solidFill>
                <a:latin typeface="Arial" charset="0"/>
              </a:rPr>
              <a:t>Moins de 12 ans</a:t>
            </a:r>
          </a:p>
        </p:txBody>
      </p:sp>
      <p:pic>
        <p:nvPicPr>
          <p:cNvPr id="5" name="Picture 3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260350"/>
            <a:ext cx="2019300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2460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E56FC2-A000-4C5C-AAED-984AB69C5FB1}" type="slidenum">
              <a:rPr lang="fr-FR" altLang="fr-FR"/>
              <a:pPr/>
              <a:t>‹N°›</a:t>
            </a:fld>
            <a:r>
              <a:rPr lang="fr-FR" altLang="fr-FR"/>
              <a:t>Anim’h@nd</a:t>
            </a:r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2251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25DBA5-03FE-4F98-BFAE-F84CA2BE35D1}" type="slidenum">
              <a:rPr lang="fr-FR" altLang="fr-FR"/>
              <a:pPr/>
              <a:t>‹N°›</a:t>
            </a:fld>
            <a:r>
              <a:rPr lang="fr-FR" altLang="fr-FR"/>
              <a:t>Anim’h@nd</a:t>
            </a:r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8659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DA7A65-011A-45C1-849A-1044A1EF8F6E}" type="slidenum">
              <a:rPr lang="fr-FR" altLang="fr-FR"/>
              <a:pPr/>
              <a:t>‹N°›</a:t>
            </a:fld>
            <a:r>
              <a:rPr lang="fr-FR" altLang="fr-FR"/>
              <a:t>Anim’h@nd</a:t>
            </a:r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7504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470C6B-B043-46B0-A216-D994DB82CFDA}" type="slidenum">
              <a:rPr lang="fr-FR" altLang="fr-FR"/>
              <a:pPr/>
              <a:t>‹N°›</a:t>
            </a:fld>
            <a:r>
              <a:rPr lang="fr-FR" altLang="fr-FR"/>
              <a:t>Anim’h@nd</a:t>
            </a:r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0937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931A07-2C42-4E80-95EB-9E507D5A9225}" type="slidenum">
              <a:rPr lang="fr-FR" altLang="fr-FR"/>
              <a:pPr/>
              <a:t>‹N°›</a:t>
            </a:fld>
            <a:r>
              <a:rPr lang="fr-FR" altLang="fr-FR"/>
              <a:t>Anim’h@nd</a:t>
            </a:r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745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A7D223-B7E3-4178-8DDA-D6A687527F33}" type="slidenum">
              <a:rPr lang="fr-FR" altLang="fr-FR"/>
              <a:pPr/>
              <a:t>‹N°›</a:t>
            </a:fld>
            <a:r>
              <a:rPr lang="fr-FR" altLang="fr-FR"/>
              <a:t>Anim’h@nd</a:t>
            </a:r>
          </a:p>
        </p:txBody>
      </p:sp>
      <p:sp>
        <p:nvSpPr>
          <p:cNvPr id="9" name="Rectangle 1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2214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62F25F-84CB-43BB-B97E-38FB4348B83C}" type="slidenum">
              <a:rPr lang="fr-FR" altLang="fr-FR"/>
              <a:pPr/>
              <a:t>‹N°›</a:t>
            </a:fld>
            <a:r>
              <a:rPr lang="fr-FR" altLang="fr-FR"/>
              <a:t>Anim’h@nd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3160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5FD771-B849-4FC7-8A4F-CF91BA7766C0}" type="slidenum">
              <a:rPr lang="fr-FR" altLang="fr-FR"/>
              <a:pPr/>
              <a:t>‹N°›</a:t>
            </a:fld>
            <a:r>
              <a:rPr lang="fr-FR" altLang="fr-FR"/>
              <a:t>Anim’h@nd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7989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D6D23-EA13-4B8D-8075-053299E63C8F}" type="slidenum">
              <a:rPr lang="fr-FR" altLang="fr-FR"/>
              <a:pPr/>
              <a:t>‹N°›</a:t>
            </a:fld>
            <a:r>
              <a:rPr lang="fr-FR" altLang="fr-FR"/>
              <a:t>Anim’h@nd</a:t>
            </a:r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0465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94E290-C6DF-442D-980C-837FD93438C4}" type="slidenum">
              <a:rPr lang="fr-FR" altLang="fr-FR"/>
              <a:pPr/>
              <a:t>‹N°›</a:t>
            </a:fld>
            <a:r>
              <a:rPr lang="fr-FR" altLang="fr-FR"/>
              <a:t>Anim’h@nd</a:t>
            </a:r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7830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anose="020B0A04020102020204" pitchFamily="34" charset="0"/>
              </a:defRPr>
            </a:lvl1pPr>
          </a:lstStyle>
          <a:p>
            <a:fld id="{D7DBE7FB-D33F-49A9-91B9-42E04001A71E}" type="slidenum">
              <a:rPr lang="fr-FR" altLang="fr-FR"/>
              <a:pPr/>
              <a:t>‹N°›</a:t>
            </a:fld>
            <a:r>
              <a:rPr lang="fr-FR" altLang="fr-FR"/>
              <a:t>Anim’h@nd</a:t>
            </a:r>
          </a:p>
        </p:txBody>
      </p:sp>
      <p:sp>
        <p:nvSpPr>
          <p:cNvPr id="3892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8956" name="Rectangle 44"/>
          <p:cNvSpPr>
            <a:spLocks noChangeArrowheads="1"/>
          </p:cNvSpPr>
          <p:nvPr userDrawn="1"/>
        </p:nvSpPr>
        <p:spPr bwMode="auto">
          <a:xfrm>
            <a:off x="0" y="6548438"/>
            <a:ext cx="9153525" cy="336550"/>
          </a:xfrm>
          <a:prstGeom prst="rect">
            <a:avLst/>
          </a:prstGeom>
          <a:solidFill>
            <a:schemeClr val="bg1"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fr-FR" sz="1600" b="1">
                <a:solidFill>
                  <a:srgbClr val="0000CC"/>
                </a:solidFill>
                <a:latin typeface="Arial" charset="0"/>
              </a:rPr>
              <a:t>								</a:t>
            </a:r>
            <a:r>
              <a:rPr lang="fr-FR" sz="1600" b="1">
                <a:solidFill>
                  <a:srgbClr val="274E75"/>
                </a:solidFill>
                <a:latin typeface="Arial" charset="0"/>
              </a:rPr>
              <a:t>Anim’h@nd </a:t>
            </a:r>
          </a:p>
        </p:txBody>
      </p:sp>
      <p:pic>
        <p:nvPicPr>
          <p:cNvPr id="1030" name="Picture 45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6567488"/>
            <a:ext cx="625475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ChangeArrowheads="1"/>
          </p:cNvSpPr>
          <p:nvPr/>
        </p:nvSpPr>
        <p:spPr bwMode="auto">
          <a:xfrm>
            <a:off x="3635375" y="4006850"/>
            <a:ext cx="2449513" cy="273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endParaRPr lang="fr-FR" altLang="fr-FR" b="1">
              <a:solidFill>
                <a:schemeClr val="bg1"/>
              </a:solidFill>
            </a:endParaRPr>
          </a:p>
        </p:txBody>
      </p:sp>
      <p:sp>
        <p:nvSpPr>
          <p:cNvPr id="113681" name="Rectangle 17"/>
          <p:cNvSpPr>
            <a:spLocks noChangeArrowheads="1"/>
          </p:cNvSpPr>
          <p:nvPr/>
        </p:nvSpPr>
        <p:spPr bwMode="hidden">
          <a:xfrm>
            <a:off x="0" y="5229225"/>
            <a:ext cx="9144000" cy="1282700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7800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85000"/>
              </a:lnSpc>
            </a:pPr>
            <a:endParaRPr lang="fr-FR" altLang="fr-FR" sz="3800" b="1">
              <a:cs typeface="Arial" panose="020B0604020202020204" pitchFamily="34" charset="0"/>
            </a:endParaRPr>
          </a:p>
        </p:txBody>
      </p:sp>
      <p:sp>
        <p:nvSpPr>
          <p:cNvPr id="113682" name="Rectangle 18"/>
          <p:cNvSpPr>
            <a:spLocks noChangeArrowheads="1"/>
          </p:cNvSpPr>
          <p:nvPr/>
        </p:nvSpPr>
        <p:spPr bwMode="auto">
          <a:xfrm>
            <a:off x="2952750" y="5373688"/>
            <a:ext cx="2914650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200" b="1">
                <a:solidFill>
                  <a:srgbClr val="4D4D4D"/>
                </a:solidFill>
              </a:rPr>
              <a:t>Face à des défenses regroupées dans le secteur central, l’attaque devra amener le ballon dans les secteurs externes. Pour favoriser</a:t>
            </a:r>
          </a:p>
          <a:p>
            <a:pPr eaLnBrk="1" hangingPunct="1"/>
            <a:endParaRPr lang="fr-FR" altLang="fr-FR" sz="1200" b="1">
              <a:solidFill>
                <a:srgbClr val="4D4D4D"/>
              </a:solidFill>
            </a:endParaRPr>
          </a:p>
          <a:p>
            <a:pPr eaLnBrk="1" hangingPunct="1"/>
            <a:endParaRPr lang="fr-FR" altLang="fr-FR" sz="1200" b="1">
              <a:solidFill>
                <a:srgbClr val="4D4D4D"/>
              </a:solidFill>
            </a:endParaRPr>
          </a:p>
          <a:p>
            <a:pPr eaLnBrk="1" hangingPunct="1"/>
            <a:r>
              <a:rPr lang="fr-FR" altLang="fr-FR" sz="1200" b="1">
                <a:solidFill>
                  <a:srgbClr val="4D4D4D"/>
                </a:solidFill>
              </a:rPr>
              <a:t> </a:t>
            </a:r>
            <a:endParaRPr lang="fr-FR" altLang="fr-FR" sz="1200" b="1">
              <a:solidFill>
                <a:srgbClr val="B2B2B2"/>
              </a:solidFill>
            </a:endParaRPr>
          </a:p>
        </p:txBody>
      </p:sp>
      <p:sp>
        <p:nvSpPr>
          <p:cNvPr id="113683" name="AutoShape 19"/>
          <p:cNvSpPr>
            <a:spLocks noChangeArrowheads="1"/>
          </p:cNvSpPr>
          <p:nvPr/>
        </p:nvSpPr>
        <p:spPr bwMode="auto">
          <a:xfrm>
            <a:off x="-15875" y="3944938"/>
            <a:ext cx="2571750" cy="1284287"/>
          </a:xfrm>
          <a:prstGeom prst="roundRect">
            <a:avLst>
              <a:gd name="adj" fmla="val 16667"/>
            </a:avLst>
          </a:prstGeom>
          <a:solidFill>
            <a:schemeClr val="bg1">
              <a:alpha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162000" anchor="ctr"/>
          <a:lstStyle/>
          <a:p>
            <a:pPr>
              <a:lnSpc>
                <a:spcPct val="90000"/>
              </a:lnSpc>
              <a:defRPr/>
            </a:pPr>
            <a:r>
              <a:rPr lang="fr-F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Exploiter le couloir de jeu externe</a:t>
            </a:r>
          </a:p>
        </p:txBody>
      </p:sp>
      <p:sp>
        <p:nvSpPr>
          <p:cNvPr id="113684" name="Rectangle 20"/>
          <p:cNvSpPr>
            <a:spLocks noChangeArrowheads="1"/>
          </p:cNvSpPr>
          <p:nvPr/>
        </p:nvSpPr>
        <p:spPr bwMode="auto">
          <a:xfrm>
            <a:off x="215900" y="5373688"/>
            <a:ext cx="2195513" cy="115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fr-FR" altLang="fr-FR" sz="1600" b="1">
                <a:solidFill>
                  <a:srgbClr val="4D4D4D"/>
                </a:solidFill>
              </a:rPr>
              <a:t>Comment aider les jeunes joueurs à repérer et utiliser les ailes ?</a:t>
            </a:r>
            <a:endParaRPr lang="fr-FR" altLang="fr-FR">
              <a:solidFill>
                <a:srgbClr val="292929"/>
              </a:solidFill>
            </a:endParaRPr>
          </a:p>
        </p:txBody>
      </p:sp>
      <p:sp>
        <p:nvSpPr>
          <p:cNvPr id="11" name="Rectangle 30"/>
          <p:cNvSpPr>
            <a:spLocks noChangeArrowheads="1"/>
          </p:cNvSpPr>
          <p:nvPr/>
        </p:nvSpPr>
        <p:spPr bwMode="auto">
          <a:xfrm>
            <a:off x="3276600" y="6278563"/>
            <a:ext cx="4967288" cy="246062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b="1">
                <a:solidFill>
                  <a:srgbClr val="274E75"/>
                </a:solidFill>
              </a:rPr>
              <a:t>Stagiaires « entraineur fédéral mention enfants ».  Celles sur Belle, août 2009</a:t>
            </a:r>
          </a:p>
        </p:txBody>
      </p:sp>
      <p:sp>
        <p:nvSpPr>
          <p:cNvPr id="9" name="Rectangle 18"/>
          <p:cNvSpPr>
            <a:spLocks noChangeArrowheads="1"/>
          </p:cNvSpPr>
          <p:nvPr/>
        </p:nvSpPr>
        <p:spPr bwMode="auto">
          <a:xfrm>
            <a:off x="5976938" y="5373688"/>
            <a:ext cx="2916237" cy="93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200" b="1">
                <a:solidFill>
                  <a:srgbClr val="4D4D4D"/>
                </a:solidFill>
              </a:rPr>
              <a:t>l’utilisation de ces espaces de jeu, l’animateur va proposer une situation pour que le jeune joueur explore ces secteurs. </a:t>
            </a:r>
          </a:p>
          <a:p>
            <a:pPr eaLnBrk="1" hangingPunct="1"/>
            <a:endParaRPr lang="fr-FR" altLang="fr-FR" sz="1200" b="1">
              <a:solidFill>
                <a:srgbClr val="4D4D4D"/>
              </a:solidFill>
            </a:endParaRPr>
          </a:p>
          <a:p>
            <a:pPr eaLnBrk="1" hangingPunct="1"/>
            <a:r>
              <a:rPr lang="fr-FR" altLang="fr-FR" sz="1200" b="1">
                <a:solidFill>
                  <a:srgbClr val="4D4D4D"/>
                </a:solidFill>
              </a:rPr>
              <a:t> </a:t>
            </a:r>
            <a:endParaRPr lang="fr-FR" altLang="fr-FR" sz="1200" b="1">
              <a:solidFill>
                <a:srgbClr val="B2B2B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3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3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3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3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81" grpId="0" animBg="1"/>
      <p:bldP spid="113682" grpId="0"/>
      <p:bldP spid="113683" grpId="0" animBg="1"/>
      <p:bldP spid="113684" grpId="0"/>
      <p:bldP spid="11" grpId="0" animBg="1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82" name="Rectangle 70"/>
          <p:cNvSpPr>
            <a:spLocks noChangeArrowheads="1"/>
          </p:cNvSpPr>
          <p:nvPr/>
        </p:nvSpPr>
        <p:spPr bwMode="auto">
          <a:xfrm>
            <a:off x="0" y="2997200"/>
            <a:ext cx="2843213" cy="3552825"/>
          </a:xfrm>
          <a:prstGeom prst="rect">
            <a:avLst/>
          </a:prstGeom>
          <a:solidFill>
            <a:schemeClr val="bg1">
              <a:alpha val="7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l"/>
            </a:pPr>
            <a:r>
              <a:rPr lang="fr-FR" altLang="fr-FR" sz="1400" b="1">
                <a:solidFill>
                  <a:srgbClr val="4D4D4D"/>
                </a:solidFill>
                <a:sym typeface="Wingdings" panose="05000000000000000000" pitchFamily="2" charset="2"/>
              </a:rPr>
              <a:t> Sur un ½ terrain, posez 4 pastilles au sol qui délimitent 2 secteurs externes et un secteur central.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fr-FR" altLang="fr-FR" sz="800" b="1">
              <a:solidFill>
                <a:srgbClr val="4D4D4D"/>
              </a:solidFill>
              <a:sym typeface="Wingdings" panose="05000000000000000000" pitchFamily="2" charset="2"/>
            </a:endParaRPr>
          </a:p>
          <a:p>
            <a:pPr eaLnBrk="1" hangingPunct="1">
              <a:buFont typeface="Wingdings" panose="05000000000000000000" pitchFamily="2" charset="2"/>
              <a:buChar char="l"/>
            </a:pPr>
            <a:r>
              <a:rPr lang="fr-FR" altLang="fr-FR" sz="1400" b="1">
                <a:solidFill>
                  <a:srgbClr val="4D4D4D"/>
                </a:solidFill>
                <a:sym typeface="Wingdings" panose="05000000000000000000" pitchFamily="2" charset="2"/>
              </a:rPr>
              <a:t> Composez 2 équipes de 4 joueurs avec des chasubles de couleurs différentes.</a:t>
            </a:r>
          </a:p>
          <a:p>
            <a:pPr eaLnBrk="1" hangingPunct="1">
              <a:buFont typeface="Wingdings" panose="05000000000000000000" pitchFamily="2" charset="2"/>
              <a:buChar char="l"/>
            </a:pPr>
            <a:endParaRPr lang="fr-FR" altLang="fr-FR" sz="800" b="1">
              <a:solidFill>
                <a:srgbClr val="4D4D4D"/>
              </a:solidFill>
              <a:sym typeface="Wingdings" panose="05000000000000000000" pitchFamily="2" charset="2"/>
            </a:endParaRPr>
          </a:p>
          <a:p>
            <a:pPr eaLnBrk="1" hangingPunct="1">
              <a:buFont typeface="Wingdings" panose="05000000000000000000" pitchFamily="2" charset="2"/>
              <a:buChar char="l"/>
            </a:pPr>
            <a:r>
              <a:rPr lang="fr-FR" altLang="fr-FR" sz="1400" b="1">
                <a:solidFill>
                  <a:srgbClr val="4D4D4D"/>
                </a:solidFill>
                <a:sym typeface="Wingdings" panose="05000000000000000000" pitchFamily="2" charset="2"/>
              </a:rPr>
              <a:t> L’équipe en vert se place en défense en dehors de 9 mètres.</a:t>
            </a:r>
          </a:p>
          <a:p>
            <a:pPr eaLnBrk="1" hangingPunct="1">
              <a:buFont typeface="Wingdings" panose="05000000000000000000" pitchFamily="2" charset="2"/>
              <a:buChar char="l"/>
            </a:pPr>
            <a:endParaRPr lang="fr-FR" altLang="fr-FR" sz="800" b="1">
              <a:solidFill>
                <a:srgbClr val="4D4D4D"/>
              </a:solidFill>
              <a:sym typeface="Wingdings" panose="05000000000000000000" pitchFamily="2" charset="2"/>
            </a:endParaRPr>
          </a:p>
          <a:p>
            <a:pPr eaLnBrk="1" hangingPunct="1">
              <a:buFont typeface="Wingdings" panose="05000000000000000000" pitchFamily="2" charset="2"/>
              <a:buChar char="l"/>
            </a:pPr>
            <a:r>
              <a:rPr lang="fr-FR" altLang="fr-FR" sz="1400" b="1">
                <a:solidFill>
                  <a:srgbClr val="4D4D4D"/>
                </a:solidFill>
                <a:sym typeface="Wingdings" panose="05000000000000000000" pitchFamily="2" charset="2"/>
              </a:rPr>
              <a:t> Les bleus sont en attaque. Ils ont une balle et démarrent à la ligne médiane.</a:t>
            </a:r>
          </a:p>
          <a:p>
            <a:pPr eaLnBrk="1" hangingPunct="1"/>
            <a:endParaRPr lang="fr-FR" altLang="fr-FR" sz="800" b="1">
              <a:solidFill>
                <a:srgbClr val="4D4D4D"/>
              </a:solidFill>
              <a:sym typeface="Wingdings" panose="05000000000000000000" pitchFamily="2" charset="2"/>
            </a:endParaRPr>
          </a:p>
          <a:p>
            <a:pPr eaLnBrk="1" hangingPunct="1">
              <a:buFont typeface="Wingdings" panose="05000000000000000000" pitchFamily="2" charset="2"/>
              <a:buChar char="l"/>
            </a:pPr>
            <a:r>
              <a:rPr lang="fr-FR" altLang="fr-FR" sz="1400" b="1">
                <a:solidFill>
                  <a:srgbClr val="4D4D4D"/>
                </a:solidFill>
                <a:sym typeface="Wingdings" panose="05000000000000000000" pitchFamily="2" charset="2"/>
              </a:rPr>
              <a:t> Positionnez un gardien dans le but. </a:t>
            </a:r>
          </a:p>
          <a:p>
            <a:pPr eaLnBrk="1" hangingPunct="1"/>
            <a:endParaRPr lang="fr-FR" altLang="fr-FR" sz="800" b="1">
              <a:solidFill>
                <a:srgbClr val="4D4D4D"/>
              </a:solidFill>
              <a:sym typeface="Wingdings" panose="05000000000000000000" pitchFamily="2" charset="2"/>
            </a:endParaRPr>
          </a:p>
        </p:txBody>
      </p:sp>
      <p:sp>
        <p:nvSpPr>
          <p:cNvPr id="90297" name="AutoShape 185"/>
          <p:cNvSpPr>
            <a:spLocks noChangeArrowheads="1"/>
          </p:cNvSpPr>
          <p:nvPr/>
        </p:nvSpPr>
        <p:spPr bwMode="auto">
          <a:xfrm>
            <a:off x="0" y="-6350"/>
            <a:ext cx="4032250" cy="360363"/>
          </a:xfrm>
          <a:prstGeom prst="parallelogram">
            <a:avLst>
              <a:gd name="adj" fmla="val 117644"/>
            </a:avLst>
          </a:prstGeom>
          <a:solidFill>
            <a:schemeClr val="bg1">
              <a:alpha val="79999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defTabSz="8763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763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763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763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763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76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76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76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76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b="1">
                <a:solidFill>
                  <a:srgbClr val="4D4D4D"/>
                </a:solidFill>
              </a:rPr>
              <a:t>Avant de commencer…</a:t>
            </a: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4687888" y="1268413"/>
            <a:ext cx="3819525" cy="3744912"/>
            <a:chOff x="204" y="164"/>
            <a:chExt cx="2406" cy="2359"/>
          </a:xfrm>
        </p:grpSpPr>
        <p:sp>
          <p:nvSpPr>
            <p:cNvPr id="4133" name="Rectangle 43"/>
            <p:cNvSpPr>
              <a:spLocks noChangeArrowheads="1"/>
            </p:cNvSpPr>
            <p:nvPr/>
          </p:nvSpPr>
          <p:spPr bwMode="auto">
            <a:xfrm>
              <a:off x="205" y="345"/>
              <a:ext cx="2404" cy="2178"/>
            </a:xfrm>
            <a:prstGeom prst="rect">
              <a:avLst/>
            </a:prstGeom>
            <a:solidFill>
              <a:srgbClr val="CCECFF"/>
            </a:solidFill>
            <a:ln w="31750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fr-FR" altLang="fr-FR"/>
            </a:p>
          </p:txBody>
        </p:sp>
        <p:sp>
          <p:nvSpPr>
            <p:cNvPr id="4134" name="Rectangle 44"/>
            <p:cNvSpPr>
              <a:spLocks noChangeArrowheads="1"/>
            </p:cNvSpPr>
            <p:nvPr/>
          </p:nvSpPr>
          <p:spPr bwMode="auto">
            <a:xfrm>
              <a:off x="1203" y="164"/>
              <a:ext cx="408" cy="181"/>
            </a:xfrm>
            <a:prstGeom prst="rect">
              <a:avLst/>
            </a:prstGeom>
            <a:noFill/>
            <a:ln w="31750">
              <a:solidFill>
                <a:srgbClr val="FFFF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4135" name="Arc 45"/>
            <p:cNvSpPr>
              <a:spLocks/>
            </p:cNvSpPr>
            <p:nvPr/>
          </p:nvSpPr>
          <p:spPr bwMode="auto">
            <a:xfrm rot="10800000">
              <a:off x="509" y="345"/>
              <a:ext cx="692" cy="59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6699FF"/>
            </a:solidFill>
            <a:ln w="31750">
              <a:solidFill>
                <a:srgbClr val="FFFF00"/>
              </a:solidFill>
              <a:round/>
              <a:headEnd/>
              <a:tailEnd/>
            </a:ln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4136" name="Line 46"/>
            <p:cNvSpPr>
              <a:spLocks noChangeShapeType="1"/>
            </p:cNvSpPr>
            <p:nvPr/>
          </p:nvSpPr>
          <p:spPr bwMode="auto">
            <a:xfrm>
              <a:off x="1180" y="941"/>
              <a:ext cx="426" cy="0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137" name="Arc 47"/>
            <p:cNvSpPr>
              <a:spLocks/>
            </p:cNvSpPr>
            <p:nvPr/>
          </p:nvSpPr>
          <p:spPr bwMode="auto">
            <a:xfrm rot="10800000" flipH="1">
              <a:off x="1606" y="345"/>
              <a:ext cx="675" cy="59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6699FF"/>
            </a:solidFill>
            <a:ln w="31750">
              <a:solidFill>
                <a:srgbClr val="FFFF00"/>
              </a:solidFill>
              <a:round/>
              <a:headEnd/>
              <a:tailEnd/>
            </a:ln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4138" name="Arc 48"/>
            <p:cNvSpPr>
              <a:spLocks/>
            </p:cNvSpPr>
            <p:nvPr/>
          </p:nvSpPr>
          <p:spPr bwMode="auto">
            <a:xfrm rot="10800000">
              <a:off x="204" y="344"/>
              <a:ext cx="976" cy="88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4139" name="Line 49"/>
            <p:cNvSpPr>
              <a:spLocks noChangeShapeType="1"/>
            </p:cNvSpPr>
            <p:nvPr/>
          </p:nvSpPr>
          <p:spPr bwMode="auto">
            <a:xfrm>
              <a:off x="1238" y="1224"/>
              <a:ext cx="396" cy="0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140" name="Line 50"/>
            <p:cNvSpPr>
              <a:spLocks noChangeShapeType="1"/>
            </p:cNvSpPr>
            <p:nvPr/>
          </p:nvSpPr>
          <p:spPr bwMode="auto">
            <a:xfrm>
              <a:off x="1338" y="1026"/>
              <a:ext cx="142" cy="0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141" name="Rectangle 51"/>
            <p:cNvSpPr>
              <a:spLocks noChangeArrowheads="1"/>
            </p:cNvSpPr>
            <p:nvPr/>
          </p:nvSpPr>
          <p:spPr bwMode="auto">
            <a:xfrm>
              <a:off x="1163" y="348"/>
              <a:ext cx="454" cy="583"/>
            </a:xfrm>
            <a:prstGeom prst="rect">
              <a:avLst/>
            </a:prstGeom>
            <a:solidFill>
              <a:srgbClr val="66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4142" name="Arc 52"/>
            <p:cNvSpPr>
              <a:spLocks/>
            </p:cNvSpPr>
            <p:nvPr/>
          </p:nvSpPr>
          <p:spPr bwMode="auto">
            <a:xfrm rot="10800000" flipH="1">
              <a:off x="1662" y="345"/>
              <a:ext cx="948" cy="88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4143" name="Line 53"/>
            <p:cNvSpPr>
              <a:spLocks noChangeShapeType="1"/>
            </p:cNvSpPr>
            <p:nvPr/>
          </p:nvSpPr>
          <p:spPr bwMode="auto">
            <a:xfrm>
              <a:off x="476" y="345"/>
              <a:ext cx="1814" cy="0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3" name="Group 127"/>
          <p:cNvGrpSpPr>
            <a:grpSpLocks noChangeAspect="1"/>
          </p:cNvGrpSpPr>
          <p:nvPr/>
        </p:nvGrpSpPr>
        <p:grpSpPr bwMode="auto">
          <a:xfrm rot="-5972019">
            <a:off x="6050756" y="4629944"/>
            <a:ext cx="220663" cy="288925"/>
            <a:chOff x="3351" y="4107"/>
            <a:chExt cx="228" cy="376"/>
          </a:xfrm>
        </p:grpSpPr>
        <p:sp>
          <p:nvSpPr>
            <p:cNvPr id="4131" name="AutoShape 128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000099"/>
            </a:solidFill>
            <a:ln w="9525">
              <a:miter lim="800000"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0099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4132" name="AutoShape 129"/>
            <p:cNvSpPr>
              <a:spLocks noChangeAspect="1" noChangeArrowheads="1"/>
            </p:cNvSpPr>
            <p:nvPr/>
          </p:nvSpPr>
          <p:spPr bwMode="auto">
            <a:xfrm rot="5162120" flipV="1">
              <a:off x="3442" y="4207"/>
              <a:ext cx="136" cy="128"/>
            </a:xfrm>
            <a:prstGeom prst="flowChartConnector">
              <a:avLst/>
            </a:prstGeom>
            <a:solidFill>
              <a:srgbClr val="000099"/>
            </a:solidFill>
            <a:ln w="9525">
              <a:round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0099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grpSp>
        <p:nvGrpSpPr>
          <p:cNvPr id="4" name="Group 157"/>
          <p:cNvGrpSpPr>
            <a:grpSpLocks noChangeAspect="1"/>
          </p:cNvGrpSpPr>
          <p:nvPr/>
        </p:nvGrpSpPr>
        <p:grpSpPr bwMode="auto">
          <a:xfrm rot="6052790" flipV="1">
            <a:off x="7521575" y="2967038"/>
            <a:ext cx="223837" cy="268288"/>
            <a:chOff x="3351" y="4107"/>
            <a:chExt cx="228" cy="376"/>
          </a:xfrm>
        </p:grpSpPr>
        <p:sp>
          <p:nvSpPr>
            <p:cNvPr id="4129" name="AutoShape 158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80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4130" name="AutoShape 159"/>
            <p:cNvSpPr>
              <a:spLocks noChangeAspect="1" noChangeArrowheads="1"/>
            </p:cNvSpPr>
            <p:nvPr/>
          </p:nvSpPr>
          <p:spPr bwMode="auto">
            <a:xfrm rot="5162120" flipV="1">
              <a:off x="3442" y="4207"/>
              <a:ext cx="136" cy="128"/>
            </a:xfrm>
            <a:prstGeom prst="flowChartConnector">
              <a:avLst/>
            </a:prstGeom>
            <a:solidFill>
              <a:srgbClr val="008000"/>
            </a:solidFill>
            <a:ln w="9525">
              <a:round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80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grpSp>
        <p:nvGrpSpPr>
          <p:cNvPr id="5" name="Group 127"/>
          <p:cNvGrpSpPr>
            <a:grpSpLocks noChangeAspect="1"/>
          </p:cNvGrpSpPr>
          <p:nvPr/>
        </p:nvGrpSpPr>
        <p:grpSpPr bwMode="auto">
          <a:xfrm rot="-7676877">
            <a:off x="7914482" y="4641056"/>
            <a:ext cx="220662" cy="288925"/>
            <a:chOff x="3351" y="4107"/>
            <a:chExt cx="228" cy="376"/>
          </a:xfrm>
        </p:grpSpPr>
        <p:sp>
          <p:nvSpPr>
            <p:cNvPr id="4127" name="AutoShape 128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000099"/>
            </a:solidFill>
            <a:ln w="9525">
              <a:miter lim="800000"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0099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4128" name="AutoShape 129"/>
            <p:cNvSpPr>
              <a:spLocks noChangeAspect="1" noChangeArrowheads="1"/>
            </p:cNvSpPr>
            <p:nvPr/>
          </p:nvSpPr>
          <p:spPr bwMode="auto">
            <a:xfrm rot="5162120" flipV="1">
              <a:off x="3442" y="4207"/>
              <a:ext cx="136" cy="128"/>
            </a:xfrm>
            <a:prstGeom prst="flowChartConnector">
              <a:avLst/>
            </a:prstGeom>
            <a:solidFill>
              <a:srgbClr val="000099"/>
            </a:solidFill>
            <a:ln w="9525">
              <a:round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0099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grpSp>
        <p:nvGrpSpPr>
          <p:cNvPr id="6" name="Group 157"/>
          <p:cNvGrpSpPr>
            <a:grpSpLocks noChangeAspect="1"/>
          </p:cNvGrpSpPr>
          <p:nvPr/>
        </p:nvGrpSpPr>
        <p:grpSpPr bwMode="auto">
          <a:xfrm rot="7139363" flipV="1">
            <a:off x="5930900" y="3100388"/>
            <a:ext cx="223837" cy="268288"/>
            <a:chOff x="3351" y="4107"/>
            <a:chExt cx="228" cy="376"/>
          </a:xfrm>
        </p:grpSpPr>
        <p:sp>
          <p:nvSpPr>
            <p:cNvPr id="4125" name="AutoShape 158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80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4126" name="AutoShape 159"/>
            <p:cNvSpPr>
              <a:spLocks noChangeAspect="1" noChangeArrowheads="1"/>
            </p:cNvSpPr>
            <p:nvPr/>
          </p:nvSpPr>
          <p:spPr bwMode="auto">
            <a:xfrm rot="5162120" flipV="1">
              <a:off x="3442" y="4207"/>
              <a:ext cx="136" cy="128"/>
            </a:xfrm>
            <a:prstGeom prst="flowChartConnector">
              <a:avLst/>
            </a:prstGeom>
            <a:solidFill>
              <a:srgbClr val="008000"/>
            </a:solidFill>
            <a:ln w="9525">
              <a:round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80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grpSp>
        <p:nvGrpSpPr>
          <p:cNvPr id="7" name="Group 157"/>
          <p:cNvGrpSpPr>
            <a:grpSpLocks noChangeAspect="1"/>
          </p:cNvGrpSpPr>
          <p:nvPr/>
        </p:nvGrpSpPr>
        <p:grpSpPr bwMode="auto">
          <a:xfrm rot="7893965" flipV="1">
            <a:off x="5207000" y="2895600"/>
            <a:ext cx="223838" cy="268288"/>
            <a:chOff x="3351" y="4107"/>
            <a:chExt cx="228" cy="376"/>
          </a:xfrm>
        </p:grpSpPr>
        <p:sp>
          <p:nvSpPr>
            <p:cNvPr id="4123" name="AutoShape 158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80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4124" name="AutoShape 159"/>
            <p:cNvSpPr>
              <a:spLocks noChangeAspect="1" noChangeArrowheads="1"/>
            </p:cNvSpPr>
            <p:nvPr/>
          </p:nvSpPr>
          <p:spPr bwMode="auto">
            <a:xfrm rot="5162120" flipV="1">
              <a:off x="3442" y="4207"/>
              <a:ext cx="136" cy="128"/>
            </a:xfrm>
            <a:prstGeom prst="flowChartConnector">
              <a:avLst/>
            </a:prstGeom>
            <a:solidFill>
              <a:srgbClr val="008000"/>
            </a:solidFill>
            <a:ln w="9525">
              <a:round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80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grpSp>
        <p:nvGrpSpPr>
          <p:cNvPr id="8" name="Group 127"/>
          <p:cNvGrpSpPr>
            <a:grpSpLocks noChangeAspect="1"/>
          </p:cNvGrpSpPr>
          <p:nvPr/>
        </p:nvGrpSpPr>
        <p:grpSpPr bwMode="auto">
          <a:xfrm rot="-5662101">
            <a:off x="5185569" y="4620419"/>
            <a:ext cx="220663" cy="288925"/>
            <a:chOff x="3351" y="4107"/>
            <a:chExt cx="228" cy="376"/>
          </a:xfrm>
        </p:grpSpPr>
        <p:sp>
          <p:nvSpPr>
            <p:cNvPr id="4121" name="AutoShape 128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000099"/>
            </a:solidFill>
            <a:ln w="9525">
              <a:miter lim="800000"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0099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4122" name="AutoShape 129"/>
            <p:cNvSpPr>
              <a:spLocks noChangeAspect="1" noChangeArrowheads="1"/>
            </p:cNvSpPr>
            <p:nvPr/>
          </p:nvSpPr>
          <p:spPr bwMode="auto">
            <a:xfrm rot="5162120" flipV="1">
              <a:off x="3442" y="4207"/>
              <a:ext cx="136" cy="128"/>
            </a:xfrm>
            <a:prstGeom prst="flowChartConnector">
              <a:avLst/>
            </a:prstGeom>
            <a:solidFill>
              <a:srgbClr val="000099"/>
            </a:solidFill>
            <a:ln w="9525">
              <a:round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0099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sp>
        <p:nvSpPr>
          <p:cNvPr id="114" name="Oval 215"/>
          <p:cNvSpPr>
            <a:spLocks noChangeAspect="1" noChangeArrowheads="1"/>
          </p:cNvSpPr>
          <p:nvPr/>
        </p:nvSpPr>
        <p:spPr bwMode="auto">
          <a:xfrm>
            <a:off x="6286500" y="4657725"/>
            <a:ext cx="68263" cy="682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grpSp>
        <p:nvGrpSpPr>
          <p:cNvPr id="9" name="Group 41"/>
          <p:cNvGrpSpPr>
            <a:grpSpLocks noChangeAspect="1"/>
          </p:cNvGrpSpPr>
          <p:nvPr/>
        </p:nvGrpSpPr>
        <p:grpSpPr bwMode="auto">
          <a:xfrm rot="17414595" flipH="1">
            <a:off x="6514307" y="1545431"/>
            <a:ext cx="203200" cy="322263"/>
            <a:chOff x="3351" y="4107"/>
            <a:chExt cx="228" cy="376"/>
          </a:xfrm>
        </p:grpSpPr>
        <p:sp>
          <p:nvSpPr>
            <p:cNvPr id="4119" name="AutoShape 42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FF6600"/>
            </a:solidFill>
            <a:ln w="9525">
              <a:miter lim="800000"/>
              <a:headEnd/>
              <a:tailEnd/>
            </a:ln>
            <a:scene3d>
              <a:camera prst="legacyObliqueBottom">
                <a:rot lat="1200000" lon="0" rev="0"/>
              </a:camera>
              <a:lightRig rig="legacyFlat1" dir="t"/>
            </a:scene3d>
            <a:sp3d extrusionH="4302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FF66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4120" name="AutoShape 43"/>
            <p:cNvSpPr>
              <a:spLocks noChangeAspect="1" noChangeArrowheads="1"/>
            </p:cNvSpPr>
            <p:nvPr/>
          </p:nvSpPr>
          <p:spPr bwMode="auto">
            <a:xfrm rot="5162120" flipH="1">
              <a:off x="3442" y="4207"/>
              <a:ext cx="136" cy="128"/>
            </a:xfrm>
            <a:prstGeom prst="flowChartConnector">
              <a:avLst/>
            </a:prstGeom>
            <a:solidFill>
              <a:srgbClr val="FF6600"/>
            </a:solidFill>
            <a:ln w="9525">
              <a:round/>
              <a:headEnd/>
              <a:tailEnd/>
            </a:ln>
            <a:scene3d>
              <a:camera prst="legacyObliqueBottom">
                <a:rot lat="1200000" lon="0" rev="0"/>
              </a:camera>
              <a:lightRig rig="legacyFlat1" dir="t"/>
            </a:scene3d>
            <a:sp3d extrusionH="4302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FF66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grpSp>
        <p:nvGrpSpPr>
          <p:cNvPr id="10" name="Group 127"/>
          <p:cNvGrpSpPr>
            <a:grpSpLocks noChangeAspect="1"/>
          </p:cNvGrpSpPr>
          <p:nvPr/>
        </p:nvGrpSpPr>
        <p:grpSpPr bwMode="auto">
          <a:xfrm rot="-7759493">
            <a:off x="6909595" y="4634706"/>
            <a:ext cx="220662" cy="288925"/>
            <a:chOff x="3351" y="4107"/>
            <a:chExt cx="228" cy="376"/>
          </a:xfrm>
        </p:grpSpPr>
        <p:sp>
          <p:nvSpPr>
            <p:cNvPr id="4117" name="AutoShape 128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000099"/>
            </a:solidFill>
            <a:ln w="9525">
              <a:miter lim="800000"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0099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4118" name="AutoShape 129"/>
            <p:cNvSpPr>
              <a:spLocks noChangeAspect="1" noChangeArrowheads="1"/>
            </p:cNvSpPr>
            <p:nvPr/>
          </p:nvSpPr>
          <p:spPr bwMode="auto">
            <a:xfrm rot="5162120" flipV="1">
              <a:off x="3442" y="4207"/>
              <a:ext cx="136" cy="128"/>
            </a:xfrm>
            <a:prstGeom prst="flowChartConnector">
              <a:avLst/>
            </a:prstGeom>
            <a:solidFill>
              <a:srgbClr val="000099"/>
            </a:solidFill>
            <a:ln w="9525">
              <a:round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0099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grpSp>
        <p:nvGrpSpPr>
          <p:cNvPr id="11" name="Group 157"/>
          <p:cNvGrpSpPr>
            <a:grpSpLocks noChangeAspect="1"/>
          </p:cNvGrpSpPr>
          <p:nvPr/>
        </p:nvGrpSpPr>
        <p:grpSpPr bwMode="auto">
          <a:xfrm rot="6859067" flipV="1">
            <a:off x="6791325" y="3095625"/>
            <a:ext cx="223838" cy="268288"/>
            <a:chOff x="3351" y="4107"/>
            <a:chExt cx="228" cy="376"/>
          </a:xfrm>
        </p:grpSpPr>
        <p:sp>
          <p:nvSpPr>
            <p:cNvPr id="4115" name="AutoShape 158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80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4116" name="AutoShape 159"/>
            <p:cNvSpPr>
              <a:spLocks noChangeAspect="1" noChangeArrowheads="1"/>
            </p:cNvSpPr>
            <p:nvPr/>
          </p:nvSpPr>
          <p:spPr bwMode="auto">
            <a:xfrm rot="5162120" flipV="1">
              <a:off x="3442" y="4207"/>
              <a:ext cx="136" cy="128"/>
            </a:xfrm>
            <a:prstGeom prst="flowChartConnector">
              <a:avLst/>
            </a:prstGeom>
            <a:solidFill>
              <a:srgbClr val="008000"/>
            </a:solidFill>
            <a:ln w="9525">
              <a:round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80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sp>
        <p:nvSpPr>
          <p:cNvPr id="124" name="Oval 268"/>
          <p:cNvSpPr>
            <a:spLocks noChangeArrowheads="1"/>
          </p:cNvSpPr>
          <p:nvPr/>
        </p:nvSpPr>
        <p:spPr bwMode="auto">
          <a:xfrm>
            <a:off x="5334000" y="2166938"/>
            <a:ext cx="142875" cy="144462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25" name="Oval 268"/>
          <p:cNvSpPr>
            <a:spLocks noChangeArrowheads="1"/>
          </p:cNvSpPr>
          <p:nvPr/>
        </p:nvSpPr>
        <p:spPr bwMode="auto">
          <a:xfrm>
            <a:off x="4714875" y="2500313"/>
            <a:ext cx="142875" cy="144462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26" name="Oval 268"/>
          <p:cNvSpPr>
            <a:spLocks noChangeArrowheads="1"/>
          </p:cNvSpPr>
          <p:nvPr/>
        </p:nvSpPr>
        <p:spPr bwMode="auto">
          <a:xfrm>
            <a:off x="7720013" y="2152650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27" name="Oval 268"/>
          <p:cNvSpPr>
            <a:spLocks noChangeArrowheads="1"/>
          </p:cNvSpPr>
          <p:nvPr/>
        </p:nvSpPr>
        <p:spPr bwMode="auto">
          <a:xfrm>
            <a:off x="8358188" y="2500313"/>
            <a:ext cx="142875" cy="144462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0955 -1.48148E-6 L -5.55556E-7 -1.48148E-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902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46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35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6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82" grpId="0" animBg="1"/>
      <p:bldP spid="90297" grpId="0" animBg="1"/>
      <p:bldP spid="114" grpId="0" animBg="1"/>
      <p:bldP spid="114" grpId="1" animBg="1"/>
      <p:bldP spid="124" grpId="0" animBg="1"/>
      <p:bldP spid="124" grpId="1" animBg="1"/>
      <p:bldP spid="125" grpId="0" animBg="1"/>
      <p:bldP spid="125" grpId="1" animBg="1"/>
      <p:bldP spid="126" grpId="0" animBg="1"/>
      <p:bldP spid="126" grpId="1" animBg="1"/>
      <p:bldP spid="127" grpId="0" animBg="1"/>
      <p:bldP spid="127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82" name="Rectangle 70"/>
          <p:cNvSpPr>
            <a:spLocks noChangeArrowheads="1"/>
          </p:cNvSpPr>
          <p:nvPr/>
        </p:nvSpPr>
        <p:spPr bwMode="auto">
          <a:xfrm>
            <a:off x="0" y="2420938"/>
            <a:ext cx="3563938" cy="4129087"/>
          </a:xfrm>
          <a:prstGeom prst="rect">
            <a:avLst/>
          </a:prstGeom>
          <a:solidFill>
            <a:schemeClr val="bg1">
              <a:alpha val="7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l"/>
            </a:pPr>
            <a:r>
              <a:rPr lang="fr-FR" altLang="fr-FR" sz="1400" b="1">
                <a:solidFill>
                  <a:srgbClr val="4D4D4D"/>
                </a:solidFill>
                <a:sym typeface="Wingdings" panose="05000000000000000000" pitchFamily="2" charset="2"/>
              </a:rPr>
              <a:t> Les bleus cherchent à marquer un but. Règlement handball.</a:t>
            </a:r>
          </a:p>
          <a:p>
            <a:pPr eaLnBrk="1" hangingPunct="1"/>
            <a:endParaRPr lang="fr-FR" altLang="fr-FR" sz="800" b="1">
              <a:solidFill>
                <a:srgbClr val="4D4D4D"/>
              </a:solidFill>
              <a:sym typeface="Wingdings" panose="05000000000000000000" pitchFamily="2" charset="2"/>
            </a:endParaRPr>
          </a:p>
          <a:p>
            <a:pPr eaLnBrk="1" hangingPunct="1">
              <a:buFont typeface="Wingdings" panose="05000000000000000000" pitchFamily="2" charset="2"/>
              <a:buChar char="l"/>
            </a:pPr>
            <a:r>
              <a:rPr lang="fr-FR" altLang="fr-FR" sz="1400" b="1">
                <a:solidFill>
                  <a:srgbClr val="4D4D4D"/>
                </a:solidFill>
                <a:sym typeface="Wingdings" panose="05000000000000000000" pitchFamily="2" charset="2"/>
              </a:rPr>
              <a:t> </a:t>
            </a:r>
            <a:r>
              <a:rPr lang="fr-FR" altLang="fr-FR" sz="1400" b="1">
                <a:solidFill>
                  <a:srgbClr val="4D4D4D"/>
                </a:solidFill>
              </a:rPr>
              <a:t>Les défenseurs doivent toucher les attaquants mais ils ne peuvent le faire que de face.</a:t>
            </a:r>
            <a:endParaRPr lang="fr-FR" altLang="fr-FR" sz="1400" b="1">
              <a:solidFill>
                <a:srgbClr val="4D4D4D"/>
              </a:solidFill>
              <a:sym typeface="Wingdings" panose="05000000000000000000" pitchFamily="2" charset="2"/>
            </a:endParaRPr>
          </a:p>
          <a:p>
            <a:pPr eaLnBrk="1" hangingPunct="1"/>
            <a:r>
              <a:rPr lang="fr-FR" altLang="fr-FR" sz="800" b="1">
                <a:solidFill>
                  <a:srgbClr val="4D4D4D"/>
                </a:solidFill>
              </a:rPr>
              <a:t>. </a:t>
            </a:r>
            <a:endParaRPr lang="fr-FR" altLang="fr-FR" sz="800" b="1">
              <a:solidFill>
                <a:srgbClr val="4D4D4D"/>
              </a:solidFill>
              <a:sym typeface="Wingdings" panose="05000000000000000000" pitchFamily="2" charset="2"/>
            </a:endParaRPr>
          </a:p>
          <a:p>
            <a:pPr eaLnBrk="1" hangingPunct="1">
              <a:buFont typeface="Wingdings" panose="05000000000000000000" pitchFamily="2" charset="2"/>
              <a:buChar char="l"/>
            </a:pPr>
            <a:r>
              <a:rPr lang="fr-FR" altLang="fr-FR" sz="1400" b="1">
                <a:solidFill>
                  <a:srgbClr val="4D4D4D"/>
                </a:solidFill>
              </a:rPr>
              <a:t> Si le porteur de balle est touché dans le secteur central, il ne peut pas tirer. Cette règle n’est pas valable dans le secteur de l’aile. </a:t>
            </a:r>
          </a:p>
          <a:p>
            <a:pPr eaLnBrk="1" hangingPunct="1">
              <a:buFont typeface="Wingdings" panose="05000000000000000000" pitchFamily="2" charset="2"/>
              <a:buChar char="l"/>
            </a:pPr>
            <a:endParaRPr lang="fr-FR" altLang="fr-FR" sz="800" b="1">
              <a:solidFill>
                <a:srgbClr val="4D4D4D"/>
              </a:solidFill>
            </a:endParaRPr>
          </a:p>
          <a:p>
            <a:pPr eaLnBrk="1" hangingPunct="1">
              <a:buFont typeface="Wingdings" panose="05000000000000000000" pitchFamily="2" charset="2"/>
              <a:buChar char="l"/>
            </a:pPr>
            <a:r>
              <a:rPr lang="fr-FR" altLang="fr-FR" sz="1400" b="1">
                <a:solidFill>
                  <a:srgbClr val="4D4D4D"/>
                </a:solidFill>
              </a:rPr>
              <a:t> Quand les attaquants marquent un but, ils restent en attaque.</a:t>
            </a:r>
            <a:r>
              <a:rPr lang="fr-FR" altLang="fr-FR" sz="1400" b="1">
                <a:solidFill>
                  <a:srgbClr val="4D4D4D"/>
                </a:solidFill>
                <a:sym typeface="Wingdings" panose="05000000000000000000" pitchFamily="2" charset="2"/>
              </a:rPr>
              <a:t> </a:t>
            </a:r>
            <a:endParaRPr lang="fr-FR" altLang="fr-FR" sz="1400" b="1">
              <a:solidFill>
                <a:srgbClr val="4D4D4D"/>
              </a:solidFill>
            </a:endParaRPr>
          </a:p>
          <a:p>
            <a:pPr eaLnBrk="1" hangingPunct="1"/>
            <a:endParaRPr lang="fr-FR" altLang="fr-FR" sz="800" b="1">
              <a:solidFill>
                <a:srgbClr val="4D4D4D"/>
              </a:solidFill>
            </a:endParaRPr>
          </a:p>
          <a:p>
            <a:pPr eaLnBrk="1" hangingPunct="1">
              <a:buFont typeface="Wingdings" panose="05000000000000000000" pitchFamily="2" charset="2"/>
              <a:buChar char="l"/>
            </a:pPr>
            <a:r>
              <a:rPr lang="fr-FR" altLang="fr-FR" sz="1400" b="1">
                <a:solidFill>
                  <a:srgbClr val="4D4D4D"/>
                </a:solidFill>
              </a:rPr>
              <a:t> Quand les défenseurs récupèrent le ballon, ils deviennent attaquants et progressent vers la ligne médiane. </a:t>
            </a:r>
          </a:p>
          <a:p>
            <a:pPr eaLnBrk="1" hangingPunct="1">
              <a:buFont typeface="Wingdings" panose="05000000000000000000" pitchFamily="2" charset="2"/>
              <a:buChar char="l"/>
            </a:pPr>
            <a:endParaRPr lang="fr-FR" altLang="fr-FR" sz="800" b="1">
              <a:solidFill>
                <a:srgbClr val="4D4D4D"/>
              </a:solidFill>
            </a:endParaRPr>
          </a:p>
          <a:p>
            <a:pPr eaLnBrk="1" hangingPunct="1">
              <a:buFont typeface="Wingdings" panose="05000000000000000000" pitchFamily="2" charset="2"/>
              <a:buChar char="l"/>
            </a:pPr>
            <a:r>
              <a:rPr lang="fr-FR" altLang="fr-FR" sz="1400" b="1">
                <a:solidFill>
                  <a:srgbClr val="4D4D4D"/>
                </a:solidFill>
                <a:sym typeface="Wingdings" panose="05000000000000000000" pitchFamily="2" charset="2"/>
              </a:rPr>
              <a:t> L</a:t>
            </a:r>
            <a:r>
              <a:rPr lang="fr-FR" altLang="fr-FR" sz="1400" b="1">
                <a:solidFill>
                  <a:srgbClr val="4D4D4D"/>
                </a:solidFill>
              </a:rPr>
              <a:t>’équipe qui gagne est celle qui marque le plus de buts</a:t>
            </a:r>
            <a:r>
              <a:rPr lang="fr-FR" altLang="fr-FR" sz="1400" b="1">
                <a:solidFill>
                  <a:srgbClr val="4D4D4D"/>
                </a:solidFill>
                <a:sym typeface="Wingdings" panose="05000000000000000000" pitchFamily="2" charset="2"/>
              </a:rPr>
              <a:t>.</a:t>
            </a:r>
          </a:p>
          <a:p>
            <a:pPr eaLnBrk="1" hangingPunct="1">
              <a:buFont typeface="Wingdings" panose="05000000000000000000" pitchFamily="2" charset="2"/>
              <a:buChar char="l"/>
            </a:pPr>
            <a:endParaRPr lang="fr-FR" altLang="fr-FR" sz="1400" b="1">
              <a:solidFill>
                <a:srgbClr val="4D4D4D"/>
              </a:solidFill>
            </a:endParaRPr>
          </a:p>
          <a:p>
            <a:pPr eaLnBrk="1" hangingPunct="1">
              <a:buFont typeface="Wingdings" panose="05000000000000000000" pitchFamily="2" charset="2"/>
              <a:buChar char="l"/>
            </a:pPr>
            <a:endParaRPr lang="fr-FR" altLang="fr-FR" sz="1400" b="1">
              <a:solidFill>
                <a:srgbClr val="4D4D4D"/>
              </a:solidFill>
            </a:endParaRPr>
          </a:p>
          <a:p>
            <a:pPr eaLnBrk="1" hangingPunct="1">
              <a:buFont typeface="Wingdings" panose="05000000000000000000" pitchFamily="2" charset="2"/>
              <a:buChar char="l"/>
            </a:pPr>
            <a:endParaRPr lang="fr-FR" altLang="fr-FR" sz="1400" b="1">
              <a:solidFill>
                <a:srgbClr val="4D4D4D"/>
              </a:solidFill>
            </a:endParaRPr>
          </a:p>
          <a:p>
            <a:pPr eaLnBrk="1" hangingPunct="1"/>
            <a:endParaRPr lang="fr-FR" altLang="fr-FR" sz="800" b="1">
              <a:solidFill>
                <a:srgbClr val="4D4D4D"/>
              </a:solidFill>
              <a:sym typeface="Wingdings" panose="05000000000000000000" pitchFamily="2" charset="2"/>
            </a:endParaRPr>
          </a:p>
          <a:p>
            <a:pPr eaLnBrk="1" hangingPunct="1"/>
            <a:r>
              <a:rPr lang="fr-FR" altLang="fr-FR" sz="1400" b="1">
                <a:solidFill>
                  <a:srgbClr val="4D4D4D"/>
                </a:solidFill>
                <a:sym typeface="Wingdings" panose="05000000000000000000" pitchFamily="2" charset="2"/>
              </a:rPr>
              <a:t> </a:t>
            </a:r>
            <a:endParaRPr lang="fr-FR" altLang="fr-FR" sz="1400" b="1">
              <a:solidFill>
                <a:srgbClr val="4D4D4D"/>
              </a:solidFill>
            </a:endParaRPr>
          </a:p>
          <a:p>
            <a:pPr eaLnBrk="1" hangingPunct="1">
              <a:buFont typeface="Wingdings" panose="05000000000000000000" pitchFamily="2" charset="2"/>
              <a:buChar char="l"/>
            </a:pPr>
            <a:endParaRPr lang="fr-FR" altLang="fr-FR" sz="1400" b="1">
              <a:solidFill>
                <a:srgbClr val="4D4D4D"/>
              </a:solidFill>
              <a:sym typeface="Wingdings" panose="05000000000000000000" pitchFamily="2" charset="2"/>
            </a:endParaRPr>
          </a:p>
          <a:p>
            <a:pPr eaLnBrk="1" hangingPunct="1"/>
            <a:endParaRPr lang="fr-FR" altLang="fr-FR" sz="800" b="1">
              <a:solidFill>
                <a:srgbClr val="4D4D4D"/>
              </a:solidFill>
              <a:sym typeface="Wingdings" panose="05000000000000000000" pitchFamily="2" charset="2"/>
            </a:endParaRPr>
          </a:p>
        </p:txBody>
      </p:sp>
      <p:sp>
        <p:nvSpPr>
          <p:cNvPr id="90297" name="AutoShape 185"/>
          <p:cNvSpPr>
            <a:spLocks noChangeArrowheads="1"/>
          </p:cNvSpPr>
          <p:nvPr/>
        </p:nvSpPr>
        <p:spPr bwMode="auto">
          <a:xfrm>
            <a:off x="0" y="-6350"/>
            <a:ext cx="4032250" cy="360363"/>
          </a:xfrm>
          <a:prstGeom prst="parallelogram">
            <a:avLst>
              <a:gd name="adj" fmla="val 117644"/>
            </a:avLst>
          </a:prstGeom>
          <a:solidFill>
            <a:schemeClr val="bg1">
              <a:alpha val="79999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defTabSz="8763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763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763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763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763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76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76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76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76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b="1">
                <a:solidFill>
                  <a:srgbClr val="4D4D4D"/>
                </a:solidFill>
              </a:rPr>
              <a:t>Pour engager l’action…</a:t>
            </a: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4687888" y="1268413"/>
            <a:ext cx="3819525" cy="3744912"/>
            <a:chOff x="204" y="164"/>
            <a:chExt cx="2406" cy="2359"/>
          </a:xfrm>
        </p:grpSpPr>
        <p:sp>
          <p:nvSpPr>
            <p:cNvPr id="5159" name="Rectangle 43"/>
            <p:cNvSpPr>
              <a:spLocks noChangeArrowheads="1"/>
            </p:cNvSpPr>
            <p:nvPr/>
          </p:nvSpPr>
          <p:spPr bwMode="auto">
            <a:xfrm>
              <a:off x="205" y="345"/>
              <a:ext cx="2404" cy="2178"/>
            </a:xfrm>
            <a:prstGeom prst="rect">
              <a:avLst/>
            </a:prstGeom>
            <a:solidFill>
              <a:srgbClr val="CCECFF"/>
            </a:solidFill>
            <a:ln w="31750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fr-FR" altLang="fr-FR"/>
            </a:p>
          </p:txBody>
        </p:sp>
        <p:sp>
          <p:nvSpPr>
            <p:cNvPr id="5160" name="Rectangle 44"/>
            <p:cNvSpPr>
              <a:spLocks noChangeArrowheads="1"/>
            </p:cNvSpPr>
            <p:nvPr/>
          </p:nvSpPr>
          <p:spPr bwMode="auto">
            <a:xfrm>
              <a:off x="1203" y="164"/>
              <a:ext cx="408" cy="181"/>
            </a:xfrm>
            <a:prstGeom prst="rect">
              <a:avLst/>
            </a:prstGeom>
            <a:noFill/>
            <a:ln w="31750">
              <a:solidFill>
                <a:srgbClr val="FFFF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5161" name="Arc 45"/>
            <p:cNvSpPr>
              <a:spLocks/>
            </p:cNvSpPr>
            <p:nvPr/>
          </p:nvSpPr>
          <p:spPr bwMode="auto">
            <a:xfrm rot="10800000">
              <a:off x="509" y="345"/>
              <a:ext cx="692" cy="59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6699FF"/>
            </a:solidFill>
            <a:ln w="31750">
              <a:solidFill>
                <a:srgbClr val="FFFF00"/>
              </a:solidFill>
              <a:round/>
              <a:headEnd/>
              <a:tailEnd/>
            </a:ln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5162" name="Line 46"/>
            <p:cNvSpPr>
              <a:spLocks noChangeShapeType="1"/>
            </p:cNvSpPr>
            <p:nvPr/>
          </p:nvSpPr>
          <p:spPr bwMode="auto">
            <a:xfrm>
              <a:off x="1180" y="941"/>
              <a:ext cx="426" cy="0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163" name="Arc 47"/>
            <p:cNvSpPr>
              <a:spLocks/>
            </p:cNvSpPr>
            <p:nvPr/>
          </p:nvSpPr>
          <p:spPr bwMode="auto">
            <a:xfrm rot="10800000" flipH="1">
              <a:off x="1606" y="345"/>
              <a:ext cx="675" cy="59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6699FF"/>
            </a:solidFill>
            <a:ln w="31750">
              <a:solidFill>
                <a:srgbClr val="FFFF00"/>
              </a:solidFill>
              <a:round/>
              <a:headEnd/>
              <a:tailEnd/>
            </a:ln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5164" name="Arc 48"/>
            <p:cNvSpPr>
              <a:spLocks/>
            </p:cNvSpPr>
            <p:nvPr/>
          </p:nvSpPr>
          <p:spPr bwMode="auto">
            <a:xfrm rot="10800000">
              <a:off x="204" y="344"/>
              <a:ext cx="976" cy="88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5165" name="Line 49"/>
            <p:cNvSpPr>
              <a:spLocks noChangeShapeType="1"/>
            </p:cNvSpPr>
            <p:nvPr/>
          </p:nvSpPr>
          <p:spPr bwMode="auto">
            <a:xfrm>
              <a:off x="1238" y="1224"/>
              <a:ext cx="396" cy="0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166" name="Line 50"/>
            <p:cNvSpPr>
              <a:spLocks noChangeShapeType="1"/>
            </p:cNvSpPr>
            <p:nvPr/>
          </p:nvSpPr>
          <p:spPr bwMode="auto">
            <a:xfrm>
              <a:off x="1338" y="1026"/>
              <a:ext cx="142" cy="0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167" name="Rectangle 51"/>
            <p:cNvSpPr>
              <a:spLocks noChangeArrowheads="1"/>
            </p:cNvSpPr>
            <p:nvPr/>
          </p:nvSpPr>
          <p:spPr bwMode="auto">
            <a:xfrm>
              <a:off x="1163" y="348"/>
              <a:ext cx="454" cy="583"/>
            </a:xfrm>
            <a:prstGeom prst="rect">
              <a:avLst/>
            </a:prstGeom>
            <a:solidFill>
              <a:srgbClr val="66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5168" name="Arc 52"/>
            <p:cNvSpPr>
              <a:spLocks/>
            </p:cNvSpPr>
            <p:nvPr/>
          </p:nvSpPr>
          <p:spPr bwMode="auto">
            <a:xfrm rot="10800000" flipH="1">
              <a:off x="1662" y="345"/>
              <a:ext cx="948" cy="88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5169" name="Line 53"/>
            <p:cNvSpPr>
              <a:spLocks noChangeShapeType="1"/>
            </p:cNvSpPr>
            <p:nvPr/>
          </p:nvSpPr>
          <p:spPr bwMode="auto">
            <a:xfrm>
              <a:off x="476" y="345"/>
              <a:ext cx="1814" cy="0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3" name="Group 127"/>
          <p:cNvGrpSpPr>
            <a:grpSpLocks noChangeAspect="1"/>
          </p:cNvGrpSpPr>
          <p:nvPr/>
        </p:nvGrpSpPr>
        <p:grpSpPr bwMode="auto">
          <a:xfrm rot="-5972019">
            <a:off x="6050756" y="4629944"/>
            <a:ext cx="220663" cy="288925"/>
            <a:chOff x="3351" y="4107"/>
            <a:chExt cx="228" cy="376"/>
          </a:xfrm>
        </p:grpSpPr>
        <p:sp>
          <p:nvSpPr>
            <p:cNvPr id="5157" name="AutoShape 128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000099"/>
            </a:solidFill>
            <a:ln w="9525">
              <a:miter lim="800000"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0099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5158" name="AutoShape 129"/>
            <p:cNvSpPr>
              <a:spLocks noChangeAspect="1" noChangeArrowheads="1"/>
            </p:cNvSpPr>
            <p:nvPr/>
          </p:nvSpPr>
          <p:spPr bwMode="auto">
            <a:xfrm rot="5162120" flipV="1">
              <a:off x="3442" y="4207"/>
              <a:ext cx="136" cy="128"/>
            </a:xfrm>
            <a:prstGeom prst="flowChartConnector">
              <a:avLst/>
            </a:prstGeom>
            <a:solidFill>
              <a:srgbClr val="000099"/>
            </a:solidFill>
            <a:ln w="9525">
              <a:round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0099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grpSp>
        <p:nvGrpSpPr>
          <p:cNvPr id="4" name="Group 157"/>
          <p:cNvGrpSpPr>
            <a:grpSpLocks noChangeAspect="1"/>
          </p:cNvGrpSpPr>
          <p:nvPr/>
        </p:nvGrpSpPr>
        <p:grpSpPr bwMode="auto">
          <a:xfrm rot="6052790" flipV="1">
            <a:off x="7521575" y="2967038"/>
            <a:ext cx="223837" cy="268288"/>
            <a:chOff x="3351" y="4107"/>
            <a:chExt cx="228" cy="376"/>
          </a:xfrm>
        </p:grpSpPr>
        <p:sp>
          <p:nvSpPr>
            <p:cNvPr id="5155" name="AutoShape 158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80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5156" name="AutoShape 159"/>
            <p:cNvSpPr>
              <a:spLocks noChangeAspect="1" noChangeArrowheads="1"/>
            </p:cNvSpPr>
            <p:nvPr/>
          </p:nvSpPr>
          <p:spPr bwMode="auto">
            <a:xfrm rot="5162120" flipV="1">
              <a:off x="3442" y="4207"/>
              <a:ext cx="136" cy="128"/>
            </a:xfrm>
            <a:prstGeom prst="flowChartConnector">
              <a:avLst/>
            </a:prstGeom>
            <a:solidFill>
              <a:srgbClr val="008000"/>
            </a:solidFill>
            <a:ln w="9525">
              <a:round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80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grpSp>
        <p:nvGrpSpPr>
          <p:cNvPr id="5" name="Group 127"/>
          <p:cNvGrpSpPr>
            <a:grpSpLocks noChangeAspect="1"/>
          </p:cNvGrpSpPr>
          <p:nvPr/>
        </p:nvGrpSpPr>
        <p:grpSpPr bwMode="auto">
          <a:xfrm rot="-7676877">
            <a:off x="7914482" y="4641056"/>
            <a:ext cx="220662" cy="288925"/>
            <a:chOff x="3351" y="4107"/>
            <a:chExt cx="228" cy="376"/>
          </a:xfrm>
        </p:grpSpPr>
        <p:sp>
          <p:nvSpPr>
            <p:cNvPr id="5153" name="AutoShape 128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000099"/>
            </a:solidFill>
            <a:ln w="9525">
              <a:miter lim="800000"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0099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5154" name="AutoShape 129"/>
            <p:cNvSpPr>
              <a:spLocks noChangeAspect="1" noChangeArrowheads="1"/>
            </p:cNvSpPr>
            <p:nvPr/>
          </p:nvSpPr>
          <p:spPr bwMode="auto">
            <a:xfrm rot="5162120" flipV="1">
              <a:off x="3442" y="4207"/>
              <a:ext cx="136" cy="128"/>
            </a:xfrm>
            <a:prstGeom prst="flowChartConnector">
              <a:avLst/>
            </a:prstGeom>
            <a:solidFill>
              <a:srgbClr val="000099"/>
            </a:solidFill>
            <a:ln w="9525">
              <a:round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0099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grpSp>
        <p:nvGrpSpPr>
          <p:cNvPr id="6" name="Group 157"/>
          <p:cNvGrpSpPr>
            <a:grpSpLocks noChangeAspect="1"/>
          </p:cNvGrpSpPr>
          <p:nvPr/>
        </p:nvGrpSpPr>
        <p:grpSpPr bwMode="auto">
          <a:xfrm rot="7139363" flipV="1">
            <a:off x="5930900" y="3100388"/>
            <a:ext cx="223837" cy="268288"/>
            <a:chOff x="3351" y="4107"/>
            <a:chExt cx="228" cy="376"/>
          </a:xfrm>
        </p:grpSpPr>
        <p:sp>
          <p:nvSpPr>
            <p:cNvPr id="5151" name="AutoShape 158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80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5152" name="AutoShape 159"/>
            <p:cNvSpPr>
              <a:spLocks noChangeAspect="1" noChangeArrowheads="1"/>
            </p:cNvSpPr>
            <p:nvPr/>
          </p:nvSpPr>
          <p:spPr bwMode="auto">
            <a:xfrm rot="5162120" flipV="1">
              <a:off x="3442" y="4207"/>
              <a:ext cx="136" cy="128"/>
            </a:xfrm>
            <a:prstGeom prst="flowChartConnector">
              <a:avLst/>
            </a:prstGeom>
            <a:solidFill>
              <a:srgbClr val="008000"/>
            </a:solidFill>
            <a:ln w="9525">
              <a:round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80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grpSp>
        <p:nvGrpSpPr>
          <p:cNvPr id="7" name="Group 41"/>
          <p:cNvGrpSpPr>
            <a:grpSpLocks noChangeAspect="1"/>
          </p:cNvGrpSpPr>
          <p:nvPr/>
        </p:nvGrpSpPr>
        <p:grpSpPr bwMode="auto">
          <a:xfrm rot="17414595" flipH="1">
            <a:off x="6514307" y="1545431"/>
            <a:ext cx="203200" cy="322263"/>
            <a:chOff x="3351" y="4107"/>
            <a:chExt cx="228" cy="376"/>
          </a:xfrm>
        </p:grpSpPr>
        <p:sp>
          <p:nvSpPr>
            <p:cNvPr id="5149" name="AutoShape 42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FF6600"/>
            </a:solidFill>
            <a:ln w="9525">
              <a:miter lim="800000"/>
              <a:headEnd/>
              <a:tailEnd/>
            </a:ln>
            <a:scene3d>
              <a:camera prst="legacyObliqueBottom">
                <a:rot lat="1200000" lon="0" rev="0"/>
              </a:camera>
              <a:lightRig rig="legacyFlat1" dir="t"/>
            </a:scene3d>
            <a:sp3d extrusionH="4302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FF66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5150" name="AutoShape 43"/>
            <p:cNvSpPr>
              <a:spLocks noChangeAspect="1" noChangeArrowheads="1"/>
            </p:cNvSpPr>
            <p:nvPr/>
          </p:nvSpPr>
          <p:spPr bwMode="auto">
            <a:xfrm rot="5162120" flipH="1">
              <a:off x="3442" y="4207"/>
              <a:ext cx="136" cy="128"/>
            </a:xfrm>
            <a:prstGeom prst="flowChartConnector">
              <a:avLst/>
            </a:prstGeom>
            <a:solidFill>
              <a:srgbClr val="FF6600"/>
            </a:solidFill>
            <a:ln w="9525">
              <a:round/>
              <a:headEnd/>
              <a:tailEnd/>
            </a:ln>
            <a:scene3d>
              <a:camera prst="legacyObliqueBottom">
                <a:rot lat="1200000" lon="0" rev="0"/>
              </a:camera>
              <a:lightRig rig="legacyFlat1" dir="t"/>
            </a:scene3d>
            <a:sp3d extrusionH="4302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FF66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grpSp>
        <p:nvGrpSpPr>
          <p:cNvPr id="8" name="Group 127"/>
          <p:cNvGrpSpPr>
            <a:grpSpLocks noChangeAspect="1"/>
          </p:cNvGrpSpPr>
          <p:nvPr/>
        </p:nvGrpSpPr>
        <p:grpSpPr bwMode="auto">
          <a:xfrm rot="-7759493">
            <a:off x="6909595" y="4634706"/>
            <a:ext cx="220662" cy="288925"/>
            <a:chOff x="3351" y="4107"/>
            <a:chExt cx="228" cy="376"/>
          </a:xfrm>
        </p:grpSpPr>
        <p:sp>
          <p:nvSpPr>
            <p:cNvPr id="5147" name="AutoShape 128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000099"/>
            </a:solidFill>
            <a:ln w="9525">
              <a:miter lim="800000"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0099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5148" name="AutoShape 129"/>
            <p:cNvSpPr>
              <a:spLocks noChangeAspect="1" noChangeArrowheads="1"/>
            </p:cNvSpPr>
            <p:nvPr/>
          </p:nvSpPr>
          <p:spPr bwMode="auto">
            <a:xfrm rot="5162120" flipV="1">
              <a:off x="3442" y="4207"/>
              <a:ext cx="136" cy="128"/>
            </a:xfrm>
            <a:prstGeom prst="flowChartConnector">
              <a:avLst/>
            </a:prstGeom>
            <a:solidFill>
              <a:srgbClr val="000099"/>
            </a:solidFill>
            <a:ln w="9525">
              <a:round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0099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grpSp>
        <p:nvGrpSpPr>
          <p:cNvPr id="9" name="Group 157"/>
          <p:cNvGrpSpPr>
            <a:grpSpLocks noChangeAspect="1"/>
          </p:cNvGrpSpPr>
          <p:nvPr/>
        </p:nvGrpSpPr>
        <p:grpSpPr bwMode="auto">
          <a:xfrm rot="6859067" flipV="1">
            <a:off x="6791325" y="3095625"/>
            <a:ext cx="223838" cy="268288"/>
            <a:chOff x="3351" y="4107"/>
            <a:chExt cx="228" cy="376"/>
          </a:xfrm>
        </p:grpSpPr>
        <p:sp>
          <p:nvSpPr>
            <p:cNvPr id="5145" name="AutoShape 158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80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5146" name="AutoShape 159"/>
            <p:cNvSpPr>
              <a:spLocks noChangeAspect="1" noChangeArrowheads="1"/>
            </p:cNvSpPr>
            <p:nvPr/>
          </p:nvSpPr>
          <p:spPr bwMode="auto">
            <a:xfrm rot="5162120" flipV="1">
              <a:off x="3442" y="4207"/>
              <a:ext cx="136" cy="128"/>
            </a:xfrm>
            <a:prstGeom prst="flowChartConnector">
              <a:avLst/>
            </a:prstGeom>
            <a:solidFill>
              <a:srgbClr val="008000"/>
            </a:solidFill>
            <a:ln w="9525">
              <a:round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80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sp>
        <p:nvSpPr>
          <p:cNvPr id="124" name="Oval 268"/>
          <p:cNvSpPr>
            <a:spLocks noChangeArrowheads="1"/>
          </p:cNvSpPr>
          <p:nvPr/>
        </p:nvSpPr>
        <p:spPr bwMode="auto">
          <a:xfrm>
            <a:off x="5334000" y="2166938"/>
            <a:ext cx="142875" cy="144462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25" name="Oval 268"/>
          <p:cNvSpPr>
            <a:spLocks noChangeArrowheads="1"/>
          </p:cNvSpPr>
          <p:nvPr/>
        </p:nvSpPr>
        <p:spPr bwMode="auto">
          <a:xfrm>
            <a:off x="4695825" y="2500313"/>
            <a:ext cx="142875" cy="144462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26" name="Oval 268"/>
          <p:cNvSpPr>
            <a:spLocks noChangeArrowheads="1"/>
          </p:cNvSpPr>
          <p:nvPr/>
        </p:nvSpPr>
        <p:spPr bwMode="auto">
          <a:xfrm>
            <a:off x="7720013" y="2152650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27" name="Oval 268"/>
          <p:cNvSpPr>
            <a:spLocks noChangeArrowheads="1"/>
          </p:cNvSpPr>
          <p:nvPr/>
        </p:nvSpPr>
        <p:spPr bwMode="auto">
          <a:xfrm>
            <a:off x="8358188" y="2500313"/>
            <a:ext cx="142875" cy="144462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14" name="Oval 215"/>
          <p:cNvSpPr>
            <a:spLocks noChangeAspect="1" noChangeArrowheads="1"/>
          </p:cNvSpPr>
          <p:nvPr/>
        </p:nvSpPr>
        <p:spPr bwMode="auto">
          <a:xfrm>
            <a:off x="6286500" y="4657725"/>
            <a:ext cx="68263" cy="682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grpSp>
        <p:nvGrpSpPr>
          <p:cNvPr id="10" name="Group 127"/>
          <p:cNvGrpSpPr>
            <a:grpSpLocks noChangeAspect="1"/>
          </p:cNvGrpSpPr>
          <p:nvPr/>
        </p:nvGrpSpPr>
        <p:grpSpPr bwMode="auto">
          <a:xfrm rot="-5662101">
            <a:off x="5185569" y="4620419"/>
            <a:ext cx="220663" cy="288925"/>
            <a:chOff x="3351" y="4107"/>
            <a:chExt cx="228" cy="376"/>
          </a:xfrm>
        </p:grpSpPr>
        <p:sp>
          <p:nvSpPr>
            <p:cNvPr id="5143" name="AutoShape 128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000099"/>
            </a:solidFill>
            <a:ln w="9525">
              <a:miter lim="800000"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0099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5144" name="AutoShape 129"/>
            <p:cNvSpPr>
              <a:spLocks noChangeAspect="1" noChangeArrowheads="1"/>
            </p:cNvSpPr>
            <p:nvPr/>
          </p:nvSpPr>
          <p:spPr bwMode="auto">
            <a:xfrm rot="5162120" flipV="1">
              <a:off x="3442" y="4207"/>
              <a:ext cx="136" cy="128"/>
            </a:xfrm>
            <a:prstGeom prst="flowChartConnector">
              <a:avLst/>
            </a:prstGeom>
            <a:solidFill>
              <a:srgbClr val="000099"/>
            </a:solidFill>
            <a:ln w="9525">
              <a:round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0099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grpSp>
        <p:nvGrpSpPr>
          <p:cNvPr id="11" name="Group 157"/>
          <p:cNvGrpSpPr>
            <a:grpSpLocks noChangeAspect="1"/>
          </p:cNvGrpSpPr>
          <p:nvPr/>
        </p:nvGrpSpPr>
        <p:grpSpPr bwMode="auto">
          <a:xfrm rot="7893965" flipV="1">
            <a:off x="5207000" y="2895600"/>
            <a:ext cx="223838" cy="268288"/>
            <a:chOff x="3351" y="4107"/>
            <a:chExt cx="228" cy="376"/>
          </a:xfrm>
        </p:grpSpPr>
        <p:sp>
          <p:nvSpPr>
            <p:cNvPr id="5141" name="AutoShape 158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80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5142" name="AutoShape 159"/>
            <p:cNvSpPr>
              <a:spLocks noChangeAspect="1" noChangeArrowheads="1"/>
            </p:cNvSpPr>
            <p:nvPr/>
          </p:nvSpPr>
          <p:spPr bwMode="auto">
            <a:xfrm rot="5162120" flipV="1">
              <a:off x="3442" y="4207"/>
              <a:ext cx="136" cy="128"/>
            </a:xfrm>
            <a:prstGeom prst="flowChartConnector">
              <a:avLst/>
            </a:prstGeom>
            <a:solidFill>
              <a:srgbClr val="008000"/>
            </a:solidFill>
            <a:ln w="9525">
              <a:round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80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sp>
        <p:nvSpPr>
          <p:cNvPr id="48" name="Oval 174"/>
          <p:cNvSpPr>
            <a:spLocks noChangeArrowheads="1"/>
          </p:cNvSpPr>
          <p:nvPr/>
        </p:nvSpPr>
        <p:spPr bwMode="auto">
          <a:xfrm>
            <a:off x="7286625" y="4572000"/>
            <a:ext cx="71438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49" name="Oval 174"/>
          <p:cNvSpPr>
            <a:spLocks noChangeArrowheads="1"/>
          </p:cNvSpPr>
          <p:nvPr/>
        </p:nvSpPr>
        <p:spPr bwMode="auto">
          <a:xfrm>
            <a:off x="6577013" y="4714875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0955 -1.48148E-6 L -5.55556E-7 -1.48148E-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902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469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9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95 0.00046 C -0.00868 -0.01274 -0.0375 -0.0463 -0.0375 -0.07732 C -0.0375 -0.10834 -0.01007 -0.16274 -0.00295 -0.18519 " pathEditMode="relative" rAng="0" ptsTypes="aaa">
                                      <p:cBhvr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6" y="-9282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.00023 C 0.00243 -0.00695 0.01719 -0.02616 0.01441 -0.04282 C 0.01163 -0.05949 -0.01007 -0.08796 -0.01649 -0.1 " pathEditMode="relative" rAng="0" ptsTypes="aaA">
                                      <p:cBhvr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5023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400000">
                                      <p:cBhvr>
                                        <p:cTn id="4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0.00023 L 0.04062 -0.07917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1" y="-3981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7037E-6 L -0.00781 -0.07338 " pathEditMode="relative" ptsTypes="AA">
                                      <p:cBhvr>
                                        <p:cTn id="5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33333E-6 L 0.00972 0.08473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6" y="4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7037E-6 L 0.00747 -0.14375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-7199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5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1 -0.07338 L 0.0158 -0.17825 " pathEditMode="relative" ptsTypes="AA">
                                      <p:cBhvr>
                                        <p:cTn id="6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2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062 -0.07917 L 0.00625 -0.12986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9" y="-2546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48148E-6 L -0.03941 0.01042 " pathEditMode="relative" ptsTypes="AA">
                                      <p:cBhvr>
                                        <p:cTn id="6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95 -0.18519 L -0.05035 -0.21667 " pathEditMode="relative" ptsTypes="AA">
                                      <p:cBhvr>
                                        <p:cTn id="6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7.03704E-6 L -0.03941 -0.03149 " pathEditMode="relative" ptsTypes="AA">
                                      <p:cBhvr>
                                        <p:cTn id="6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47 -0.14375 L 0.03108 -0.18033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1" y="-1829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0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25 -0.12986 L 0.02968 -0.16528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3" y="-1782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22222E-6 L 0.04757 0.00486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8" y="231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649 -0.1 C -0.0092 -0.10023 0.01667 -0.09745 0.02708 -0.10093 C 0.0375 -0.1044 0.04236 -0.11667 0.04635 -0.12083 " pathEditMode="relative" rAng="0" ptsTypes="aaa">
                                      <p:cBhvr>
                                        <p:cTn id="7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2" y="-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8 -0.17801 C 0.0184 -0.1882 0.03004 -0.22385 0.03142 -0.23866 C 0.03281 -0.25348 0.02604 -0.26065 0.02465 -0.26644 " pathEditMode="relative" rAng="0" ptsTypes="aaa">
                                      <p:cBhvr>
                                        <p:cTn id="8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1" y="-4421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941 0.01042 L -0.00034 -0.02777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4" y="-1921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635 -0.12084 L 0.05434 -0.19445 " pathEditMode="relative" ptsTypes="AA">
                                      <p:cBhvr>
                                        <p:cTn id="8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035 -0.21667 L 0.01267 -0.22709 " pathEditMode="relative" ptsTypes="AA">
                                      <p:cBhvr>
                                        <p:cTn id="8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941 -0.03148 L -2.22222E-6 -0.02107 " pathEditMode="relative" ptsTypes="AA">
                                      <p:cBhvr>
                                        <p:cTn id="8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0" presetID="0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968 -0.16505 L 0.12968 -0.20625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60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07407E-6 L 0.02361 0.01064 " pathEditMode="relative" ptsTypes="AA">
                                      <p:cBhvr>
                                        <p:cTn id="9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73 0.08473 L 0.01771 0.02176 " pathEditMode="relative" ptsTypes="AA">
                                      <p:cBhvr>
                                        <p:cTn id="9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465 -0.26575 C 0.02465 -0.27315 0.02587 -0.29815 0.02465 -0.31227 C 0.02344 -0.32639 0.0184 -0.34306 0.01684 -0.35116 " pathEditMode="relative" rAng="0" ptsTypes="aaa">
                                      <p:cBhvr>
                                        <p:cTn id="9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0" y="-4282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400000">
                                      <p:cBhvr>
                                        <p:cTn id="10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4 -0.02777 L -0.03055 0.01806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0" y="2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04" presetID="0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968 -0.20602 L 0.18385 -0.32917 " pathEditMode="relative" rAng="0" ptsTypes="AA">
                                      <p:cBhvr>
                                        <p:cTn id="105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" y="-6157"/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61 0.01065 L 0.03229 0.0037 " pathEditMode="relative" rAng="0" ptsTypes="AA">
                                      <p:cBhvr>
                                        <p:cTn id="10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4" y="-347"/>
                                    </p:animMotion>
                                  </p:childTnLst>
                                </p:cTn>
                              </p:par>
                              <p:par>
                                <p:cTn id="10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400000">
                                      <p:cBhvr>
                                        <p:cTn id="10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67 -0.22709 L 0.04427 -0.24816 " pathEditMode="relative" ptsTypes="AA">
                                      <p:cBhvr>
                                        <p:cTn id="1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771 0.02199 L 0.02483 -0.0368 " pathEditMode="relative" rAng="0" ptsTypes="AA">
                                      <p:cBhvr>
                                        <p:cTn id="1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7" y="-29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84 -0.35116 L 0.00104 -0.38264 " pathEditMode="relative" ptsTypes="AA">
                                      <p:cBhvr>
                                        <p:cTn id="1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1800000">
                                      <p:cBhvr>
                                        <p:cTn id="1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483 -0.0368 L 0.04844 -0.07893 " pathEditMode="relative" ptsTypes="AA">
                                      <p:cBhvr>
                                        <p:cTn id="1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0" presetClass="path" presetSubtype="0" accel="50000" decel="5000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402 -0.32894 L 0.17448 -0.35417 " pathEditMode="relative" rAng="0" ptsTypes="AA">
                                      <p:cBhvr>
                                        <p:cTn id="122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6" y="-1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24" presetID="0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465 -0.35347 C 0.16597 -0.36898 0.15121 -0.42662 0.12291 -0.44722 C 0.09461 -0.46783 0.02986 -0.47037 0.00538 -0.47639 " pathEditMode="relative" rAng="0" ptsTypes="aaa">
                                      <p:cBhvr>
                                        <p:cTn id="125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72" y="-6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12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427 -0.24815 L -0.00035 -0.01621 " pathEditMode="relative" rAng="0" ptsTypes="AA">
                                      <p:cBhvr>
                                        <p:cTn id="12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0" y="11597"/>
                                    </p:animMotion>
                                  </p:childTnLst>
                                </p:cTn>
                              </p:par>
                              <p:par>
                                <p:cTn id="12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757 0.00486 L 0.00035 0.00486 " pathEditMode="relative" ptsTypes="AA">
                                      <p:cBhvr>
                                        <p:cTn id="1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108 -0.18033 L -0.02396 0.00856 " pathEditMode="relative" ptsTypes="AA">
                                      <p:cBhvr>
                                        <p:cTn id="13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434 -0.19445 L 0.02274 -0.00556 " pathEditMode="relative" ptsTypes="AA">
                                      <p:cBhvr>
                                        <p:cTn id="1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400000">
                                      <p:cBhvr>
                                        <p:cTn id="1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-0.38264 L 0.01684 0.00579 " pathEditMode="relative" ptsTypes="AA">
                                      <p:cBhvr>
                                        <p:cTn id="13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14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827 -0.07986 L -0.00677 0.0051 " pathEditMode="relative" rAng="0" ptsTypes="AA">
                                      <p:cBhvr>
                                        <p:cTn id="14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60" y="4236"/>
                                    </p:animMotion>
                                  </p:childTnLst>
                                </p:cTn>
                              </p:par>
                              <p:par>
                                <p:cTn id="14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177 0.00301 L -0.00781 0.00648 " pathEditMode="relative" rAng="0" ptsTypes="AA">
                                      <p:cBhvr>
                                        <p:cTn id="14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9" y="162"/>
                                    </p:animMotion>
                                  </p:childTnLst>
                                </p:cTn>
                              </p:par>
                              <p:par>
                                <p:cTn id="14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400000">
                                      <p:cBhvr>
                                        <p:cTn id="1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51 0.01736 L 0.0158 -0.01041 " pathEditMode="relative" rAng="0" ptsTypes="AA">
                                      <p:cBhvr>
                                        <p:cTn id="14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7" y="-1389"/>
                                    </p:animMotion>
                                  </p:childTnLst>
                                </p:cTn>
                              </p:par>
                              <p:par>
                                <p:cTn id="149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52" presetID="1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96 0.00856 L 0.06267 -0.10695 " pathEditMode="relative" ptsTypes="AA">
                                      <p:cBhvr>
                                        <p:cTn id="15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0.00023 L -0.04861 -0.07801 " pathEditMode="relative" rAng="0" ptsTypes="AA">
                                      <p:cBhvr>
                                        <p:cTn id="157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1" y="-3912"/>
                                    </p:animMotion>
                                  </p:childTnLst>
                                </p:cTn>
                              </p:par>
                              <p:par>
                                <p:cTn id="15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0.00555 L 0.02362 0.01065 " pathEditMode="relative" rAng="0" ptsTypes="AA">
                                      <p:cBhvr>
                                        <p:cTn id="15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6" y="255"/>
                                    </p:animMotion>
                                  </p:childTnLst>
                                </p:cTn>
                              </p:par>
                              <p:par>
                                <p:cTn id="16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94 0.00556 L 0.00799 0.03148 " pathEditMode="relative" rAng="0" ptsTypes="AA">
                                      <p:cBhvr>
                                        <p:cTn id="16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7" y="1296"/>
                                    </p:animMotion>
                                  </p:childTnLst>
                                </p:cTn>
                              </p:par>
                              <p:par>
                                <p:cTn id="16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84 0.00578 L 0.0257 -0.15325 " pathEditMode="relative" rAng="0" ptsTypes="AA">
                                      <p:cBhvr>
                                        <p:cTn id="16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4" y="-7963"/>
                                    </p:animMotion>
                                  </p:childTnLst>
                                </p:cTn>
                              </p:par>
                              <p:par>
                                <p:cTn id="16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0176 L -0.00799 -0.09445 " pathEditMode="relative" rAng="0" ptsTypes="AA">
                                      <p:cBhvr>
                                        <p:cTn id="16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2" y="-3843"/>
                                    </p:animMotion>
                                  </p:childTnLst>
                                </p:cTn>
                              </p:par>
                              <p:par>
                                <p:cTn id="16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0.02107 L 0.01562 0.05254 " pathEditMode="relative" ptsTypes="AA">
                                      <p:cBhvr>
                                        <p:cTn id="16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69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861 -0.07801 L 0.08473 -0.11968 " pathEditMode="relative" rAng="0" ptsTypes="AA">
                                      <p:cBhvr>
                                        <p:cTn id="170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67" y="-2083"/>
                                    </p:animMotion>
                                  </p:childTnLst>
                                </p:cTn>
                              </p:par>
                              <p:par>
                                <p:cTn id="17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99 -0.09445 L -0.0474 -0.15764 " pathEditMode="relative" ptsTypes="AA">
                                      <p:cBhvr>
                                        <p:cTn id="17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28 0.05139 L -0.02101 0.04676 " pathEditMode="relative" rAng="0" ptsTypes="AA">
                                      <p:cBhvr>
                                        <p:cTn id="17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23" y="-231"/>
                                    </p:animMotion>
                                  </p:childTnLst>
                                </p:cTn>
                              </p:par>
                              <p:par>
                                <p:cTn id="17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64 0.03125 L 0.04913 0.00093 " pathEditMode="relative" rAng="0" ptsTypes="AA">
                                      <p:cBhvr>
                                        <p:cTn id="17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6" y="-1528"/>
                                    </p:animMotion>
                                  </p:childTnLst>
                                </p:cTn>
                              </p:par>
                              <p:par>
                                <p:cTn id="17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8 -0.01041 L 0.0316 0.03149 " pathEditMode="relative" rAng="0" ptsTypes="AA">
                                      <p:cBhvr>
                                        <p:cTn id="17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1" y="2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18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268 -0.10695 L 0.06268 -0.1595 " pathEditMode="relative" rAng="0" ptsTypes="AA">
                                      <p:cBhvr>
                                        <p:cTn id="18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639"/>
                                    </p:animMotion>
                                  </p:childTnLst>
                                </p:cTn>
                              </p:par>
                              <p:par>
                                <p:cTn id="18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62 0.01088 L 0.03716 0.00903 " pathEditMode="relative" rAng="0" ptsTypes="AA">
                                      <p:cBhvr>
                                        <p:cTn id="18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7" y="-93"/>
                                    </p:animMotion>
                                  </p:childTnLst>
                                </p:cTn>
                              </p:par>
                              <p:par>
                                <p:cTn id="18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274 -0.00555 L -0.11893 -0.06851 " pathEditMode="relative" rAng="0" ptsTypes="AA">
                                      <p:cBhvr>
                                        <p:cTn id="18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83" y="-3148"/>
                                    </p:animMotion>
                                  </p:childTnLst>
                                </p:cTn>
                              </p:par>
                              <p:par>
                                <p:cTn id="186" presetID="0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525 -0.11898 L -0.07152 -0.15857 " pathEditMode="relative" rAng="0" ptsTypes="AA">
                                      <p:cBhvr>
                                        <p:cTn id="187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47" y="-1991"/>
                                    </p:animMotion>
                                  </p:childTnLst>
                                </p:cTn>
                              </p:par>
                              <p:par>
                                <p:cTn id="18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792 0.00139 L -0.02465 0.01806 " pathEditMode="relative" rAng="0" ptsTypes="AA">
                                      <p:cBhvr>
                                        <p:cTn id="18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28" y="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19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74 -0.15764 C -0.04861 -0.17269 -0.05747 -0.21922 -0.05521 -0.24815 C -0.05295 -0.27709 -0.0382 -0.31412 -0.03386 -0.33149 " pathEditMode="relative" rAng="0" ptsTypes="aaa">
                                      <p:cBhvr>
                                        <p:cTn id="19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" y="-8704"/>
                                    </p:animMotion>
                                  </p:childTnLst>
                                </p:cTn>
                              </p:par>
                              <p:par>
                                <p:cTn id="19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3000000">
                                      <p:cBhvr>
                                        <p:cTn id="19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66 0.04652 L -0.00139 -0.03264 " pathEditMode="relative" rAng="0" ptsTypes="AA">
                                      <p:cBhvr>
                                        <p:cTn id="19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5" y="-3958"/>
                                    </p:animMotion>
                                  </p:childTnLst>
                                </p:cTn>
                              </p:par>
                              <p:par>
                                <p:cTn id="19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893 -0.06852 L -0.14254 -0.19445 " pathEditMode="relative" ptsTypes="AA">
                                      <p:cBhvr>
                                        <p:cTn id="19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3000000">
                                      <p:cBhvr>
                                        <p:cTn id="20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1" presetID="0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152 -0.15857 L -0.16006 -0.1669 " pathEditMode="relative" rAng="0" ptsTypes="AA">
                                      <p:cBhvr>
                                        <p:cTn id="202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7" y="-417"/>
                                    </p:animMotion>
                                  </p:childTnLst>
                                </p:cTn>
                              </p:par>
                              <p:par>
                                <p:cTn id="20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664 0.00972 L -0.01805 -0.03611 " pathEditMode="relative" rAng="0" ptsTypes="AA">
                                      <p:cBhvr>
                                        <p:cTn id="20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43" y="-2292"/>
                                    </p:animMotion>
                                  </p:childTnLst>
                                </p:cTn>
                              </p:par>
                              <p:par>
                                <p:cTn id="20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29 0.00579 L -0.02917 0.00093 " pathEditMode="relative" rAng="0" ptsTypes="AA">
                                      <p:cBhvr>
                                        <p:cTn id="20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94" y="-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20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-0.03125 L 0.00278 -0.1007 " pathEditMode="relative" rAng="0" ptsTypes="AA">
                                      <p:cBhvr>
                                        <p:cTn id="20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-3472"/>
                                    </p:animMotion>
                                  </p:childTnLst>
                                </p:cTn>
                              </p:par>
                              <p:par>
                                <p:cTn id="2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805 -0.03611 L -0.02587 0.00579 " pathEditMode="relative" ptsTypes="AA">
                                      <p:cBhvr>
                                        <p:cTn id="2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2" presetID="0" presetClass="path" presetSubtype="0" accel="50000" decel="5000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4 -0.1669 L -0.24027 -0.30023 " pathEditMode="relative" rAng="0" ptsTypes="AA">
                                      <p:cBhvr>
                                        <p:cTn id="213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45" y="-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2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87 -0.15301 C 0.01493 -0.15788 -0.01892 -0.15903 -0.03993 -0.18172 C -0.06094 -0.2044 -0.0875 -0.2669 -0.1 -0.28936 " pathEditMode="relative" rAng="0" ptsTypes="aaa">
                                      <p:cBhvr>
                                        <p:cTn id="2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02" y="-6829"/>
                                    </p:animMotion>
                                  </p:childTnLst>
                                </p:cTn>
                              </p:par>
                              <p:par>
                                <p:cTn id="2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267 -0.15926 C 0.05486 -0.15857 0.02535 -0.15139 0.01545 -0.15463 C 0.00556 -0.15787 0.0059 -0.17338 0.00347 -0.17824 " pathEditMode="relative" rAng="0" ptsTypes="aaa">
                                      <p:cBhvr>
                                        <p:cTn id="2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69" y="-556"/>
                                    </p:animMotion>
                                  </p:childTnLst>
                                </p:cTn>
                              </p:par>
                              <p:par>
                                <p:cTn id="2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87 0.00579 L -0.02587 -0.05718 " pathEditMode="relative" ptsTypes="AA">
                                      <p:cBhvr>
                                        <p:cTn id="2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1" presetID="0" presetClass="path" presetSubtype="0" accel="50000" decel="5000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027 -0.30023 L -0.04079 -0.25648 " pathEditMode="relative" rAng="0" ptsTypes="AA">
                                      <p:cBhvr>
                                        <p:cTn id="222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65" y="2176"/>
                                    </p:animMotion>
                                  </p:childTnLst>
                                </p:cTn>
                              </p:par>
                              <p:par>
                                <p:cTn id="2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465 0.01875 L -0.04028 -0.01736 " pathEditMode="relative" rAng="0" ptsTypes="AA">
                                      <p:cBhvr>
                                        <p:cTn id="22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1" y="-1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226" presetID="0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062 -0.25648 L -0.06371 -0.41898 " pathEditMode="relative" rAng="0" ptsTypes="AA">
                                      <p:cBhvr>
                                        <p:cTn id="227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3" y="-8125"/>
                                    </p:animMotion>
                                  </p:childTnLst>
                                </p:cTn>
                              </p:par>
                              <p:par>
                                <p:cTn id="22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17 0.00093 L 0.00625 -0.00532 " pathEditMode="relative" rAng="0" ptsTypes="AA">
                                      <p:cBhvr>
                                        <p:cTn id="2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1" y="-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 nodeType="afterGroup">
                            <p:stCondLst>
                              <p:cond delay="32000"/>
                            </p:stCondLst>
                            <p:childTnLst>
                              <p:par>
                                <p:cTn id="23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16 0.03149 L 5.55556E-7 0.25209 " pathEditMode="relative" ptsTypes="AA">
                                      <p:cBhvr>
                                        <p:cTn id="23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9600000">
                                      <p:cBhvr>
                                        <p:cTn id="23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028 -0.01759 C -0.03073 -0.01273 0.01302 -0.03009 0.01702 0.01181 C 0.02101 0.05371 -0.00972 0.18797 -0.01667 0.23426 " pathEditMode="relative" rAng="0" ptsTypes="aaa">
                                      <p:cBhvr>
                                        <p:cTn id="2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56" y="11968"/>
                                    </p:animMotion>
                                  </p:childTnLst>
                                </p:cTn>
                              </p:par>
                              <p:par>
                                <p:cTn id="23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10800000">
                                      <p:cBhvr>
                                        <p:cTn id="2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86 -0.05718 L -0.05243 0.01458 L -0.01805 0.22639 " pathEditMode="relative" rAng="0" ptsTypes="AAA">
                                      <p:cBhvr>
                                        <p:cTn id="24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14167"/>
                                    </p:animMotion>
                                  </p:childTnLst>
                                </p:cTn>
                              </p:par>
                              <p:par>
                                <p:cTn id="24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10800000">
                                      <p:cBhvr>
                                        <p:cTn id="24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7 -0.1007 L 0.01857 0.23518 " pathEditMode="relative" ptsTypes="AA">
                                      <p:cBhvr>
                                        <p:cTn id="24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10800000">
                                      <p:cBhvr>
                                        <p:cTn id="24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7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86 -0.33148 L 0.02135 -0.26852 " pathEditMode="relative" ptsTypes="AA">
                                      <p:cBhvr>
                                        <p:cTn id="25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6600000">
                                      <p:cBhvr>
                                        <p:cTn id="25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254 -0.19445 L -0.08386 -0.23148 " pathEditMode="relative" rAng="0" ptsTypes="AA">
                                      <p:cBhvr>
                                        <p:cTn id="25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-1852"/>
                                    </p:animMotion>
                                  </p:childTnLst>
                                </p:cTn>
                              </p:par>
                              <p:par>
                                <p:cTn id="25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7200000">
                                      <p:cBhvr>
                                        <p:cTn id="25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47 -0.17801 L 0.08941 -0.23033 " pathEditMode="relative" rAng="0" ptsTypes="AA">
                                      <p:cBhvr>
                                        <p:cTn id="25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88" y="-2616"/>
                                    </p:animMotion>
                                  </p:childTnLst>
                                </p:cTn>
                              </p:par>
                              <p:par>
                                <p:cTn id="25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7800000">
                                      <p:cBhvr>
                                        <p:cTn id="26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 -0.28935 L -0.02135 -0.26852 " pathEditMode="relative" ptsTypes="AA">
                                      <p:cBhvr>
                                        <p:cTn id="26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26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 nodeType="afterGroup">
                            <p:stCondLst>
                              <p:cond delay="34000"/>
                            </p:stCondLst>
                            <p:childTnLst>
                              <p:par>
                                <p:cTn id="266" presetID="1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82" grpId="0" animBg="1"/>
      <p:bldP spid="90297" grpId="0" animBg="1"/>
      <p:bldP spid="124" grpId="0" animBg="1"/>
      <p:bldP spid="125" grpId="0" animBg="1"/>
      <p:bldP spid="126" grpId="0" animBg="1"/>
      <p:bldP spid="127" grpId="0" animBg="1"/>
      <p:bldP spid="114" grpId="0" animBg="1"/>
      <p:bldP spid="114" grpId="1" animBg="1"/>
      <p:bldP spid="114" grpId="2" animBg="1"/>
      <p:bldP spid="114" grpId="3" animBg="1"/>
      <p:bldP spid="114" grpId="4" animBg="1"/>
      <p:bldP spid="114" grpId="5" animBg="1"/>
      <p:bldP spid="114" grpId="6" animBg="1"/>
      <p:bldP spid="114" grpId="7" animBg="1"/>
      <p:bldP spid="114" grpId="8" animBg="1"/>
      <p:bldP spid="48" grpId="0" animBg="1"/>
      <p:bldP spid="48" grpId="1" animBg="1"/>
      <p:bldP spid="48" grpId="2" animBg="1"/>
      <p:bldP spid="48" grpId="3" animBg="1"/>
      <p:bldP spid="48" grpId="4" animBg="1"/>
      <p:bldP spid="48" grpId="5" animBg="1"/>
      <p:bldP spid="48" grpId="6" animBg="1"/>
      <p:bldP spid="48" grpId="7" animBg="1"/>
      <p:bldP spid="48" grpId="8" animBg="1"/>
      <p:bldP spid="4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82" name="Rectangle 70"/>
          <p:cNvSpPr>
            <a:spLocks noChangeArrowheads="1"/>
          </p:cNvSpPr>
          <p:nvPr/>
        </p:nvSpPr>
        <p:spPr bwMode="auto">
          <a:xfrm>
            <a:off x="0" y="3357563"/>
            <a:ext cx="2857500" cy="3197225"/>
          </a:xfrm>
          <a:prstGeom prst="rect">
            <a:avLst/>
          </a:prstGeom>
          <a:solidFill>
            <a:schemeClr val="bg1">
              <a:alpha val="7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l"/>
            </a:pPr>
            <a:r>
              <a:rPr lang="fr-FR" altLang="fr-FR" sz="1400" b="1">
                <a:solidFill>
                  <a:srgbClr val="4D4D4D"/>
                </a:solidFill>
                <a:sym typeface="Wingdings" panose="05000000000000000000" pitchFamily="2" charset="2"/>
              </a:rPr>
              <a:t> Vérifiez que :</a:t>
            </a:r>
          </a:p>
          <a:p>
            <a:pPr eaLnBrk="1" hangingPunct="1">
              <a:buFont typeface="Wingdings" panose="05000000000000000000" pitchFamily="2" charset="2"/>
              <a:buChar char="l"/>
            </a:pPr>
            <a:endParaRPr lang="fr-FR" altLang="fr-FR" sz="400" b="1">
              <a:solidFill>
                <a:srgbClr val="4D4D4D"/>
              </a:solidFill>
              <a:sym typeface="Wingdings" panose="05000000000000000000" pitchFamily="2" charset="2"/>
            </a:endParaRPr>
          </a:p>
          <a:p>
            <a:pPr eaLnBrk="1" hangingPunct="1"/>
            <a:r>
              <a:rPr lang="fr-FR" altLang="fr-FR" sz="1400" b="1">
                <a:solidFill>
                  <a:srgbClr val="4D4D4D"/>
                </a:solidFill>
                <a:sym typeface="Wingdings" panose="05000000000000000000" pitchFamily="2" charset="2"/>
              </a:rPr>
              <a:t> la règle du « touché » pour les défenseurs est respectée,</a:t>
            </a:r>
          </a:p>
          <a:p>
            <a:pPr eaLnBrk="1" hangingPunct="1"/>
            <a:endParaRPr lang="fr-FR" altLang="fr-FR" sz="400" b="1">
              <a:solidFill>
                <a:srgbClr val="4D4D4D"/>
              </a:solidFill>
              <a:sym typeface="Wingdings" panose="05000000000000000000" pitchFamily="2" charset="2"/>
            </a:endParaRPr>
          </a:p>
          <a:p>
            <a:pPr eaLnBrk="1" hangingPunct="1"/>
            <a:r>
              <a:rPr lang="fr-FR" altLang="fr-FR" sz="1400" b="1">
                <a:solidFill>
                  <a:srgbClr val="4D4D4D"/>
                </a:solidFill>
                <a:sym typeface="Wingdings" panose="05000000000000000000" pitchFamily="2" charset="2"/>
              </a:rPr>
              <a:t> le </a:t>
            </a:r>
            <a:r>
              <a:rPr lang="fr-FR" altLang="fr-FR" sz="1400" b="1">
                <a:solidFill>
                  <a:srgbClr val="4D4D4D"/>
                </a:solidFill>
              </a:rPr>
              <a:t>porteur de balle va dans le secteur de l’aile pour tirer ou pour passer,</a:t>
            </a:r>
          </a:p>
          <a:p>
            <a:pPr eaLnBrk="1" hangingPunct="1"/>
            <a:endParaRPr lang="fr-FR" altLang="fr-FR" sz="400" b="1">
              <a:solidFill>
                <a:srgbClr val="4D4D4D"/>
              </a:solidFill>
            </a:endParaRPr>
          </a:p>
          <a:p>
            <a:pPr eaLnBrk="1" hangingPunct="1"/>
            <a:r>
              <a:rPr lang="fr-FR" altLang="fr-FR" sz="1400" b="1">
                <a:solidFill>
                  <a:srgbClr val="4D4D4D"/>
                </a:solidFill>
                <a:sym typeface="Wingdings" panose="05000000000000000000" pitchFamily="2" charset="2"/>
              </a:rPr>
              <a:t></a:t>
            </a:r>
            <a:r>
              <a:rPr lang="fr-FR" altLang="fr-FR" sz="1400" b="1">
                <a:solidFill>
                  <a:srgbClr val="4D4D4D"/>
                </a:solidFill>
              </a:rPr>
              <a:t> le partenaire du porteur de balle utilise le secteur de l’aile pour se démarquer et pour : </a:t>
            </a:r>
          </a:p>
          <a:p>
            <a:pPr eaLnBrk="1" hangingPunct="1"/>
            <a:r>
              <a:rPr lang="fr-FR" altLang="fr-FR" sz="400"/>
              <a:t> </a:t>
            </a:r>
            <a:endParaRPr lang="fr-FR" altLang="fr-FR" sz="400" b="1">
              <a:solidFill>
                <a:srgbClr val="4D4D4D"/>
              </a:solidFill>
              <a:sym typeface="Wingdings" panose="05000000000000000000" pitchFamily="2" charset="2"/>
            </a:endParaRPr>
          </a:p>
          <a:p>
            <a:pPr eaLnBrk="1" hangingPunct="1">
              <a:buFont typeface="Wingdings" panose="05000000000000000000" pitchFamily="2" charset="2"/>
              <a:buChar char="F"/>
            </a:pPr>
            <a:r>
              <a:rPr lang="fr-FR" altLang="fr-FR" sz="1400" b="1">
                <a:solidFill>
                  <a:srgbClr val="4D4D4D"/>
                </a:solidFill>
                <a:sym typeface="Wingdings" panose="05000000000000000000" pitchFamily="2" charset="2"/>
              </a:rPr>
              <a:t> </a:t>
            </a:r>
            <a:r>
              <a:rPr lang="fr-FR" altLang="fr-FR" sz="1400" b="1">
                <a:solidFill>
                  <a:srgbClr val="4D4D4D"/>
                </a:solidFill>
              </a:rPr>
              <a:t>servir de relais si son couloir de jeu direct se ferme,</a:t>
            </a:r>
          </a:p>
          <a:p>
            <a:pPr eaLnBrk="1" hangingPunct="1"/>
            <a:endParaRPr lang="fr-FR" altLang="fr-FR" sz="400" b="1">
              <a:solidFill>
                <a:srgbClr val="4D4D4D"/>
              </a:solidFill>
              <a:sym typeface="Wingdings" panose="05000000000000000000" pitchFamily="2" charset="2"/>
            </a:endParaRPr>
          </a:p>
          <a:p>
            <a:pPr eaLnBrk="1" hangingPunct="1">
              <a:buFont typeface="Wingdings" panose="05000000000000000000" pitchFamily="2" charset="2"/>
              <a:buChar char="F"/>
            </a:pPr>
            <a:r>
              <a:rPr lang="fr-FR" altLang="fr-FR" sz="1400" b="1">
                <a:solidFill>
                  <a:srgbClr val="4D4D4D"/>
                </a:solidFill>
                <a:sym typeface="Wingdings" panose="05000000000000000000" pitchFamily="2" charset="2"/>
              </a:rPr>
              <a:t> </a:t>
            </a:r>
            <a:r>
              <a:rPr lang="fr-FR" altLang="fr-FR" sz="1400" b="1">
                <a:solidFill>
                  <a:srgbClr val="4D4D4D"/>
                </a:solidFill>
              </a:rPr>
              <a:t>aller au but si son couloir de jeu direct est libre.</a:t>
            </a:r>
          </a:p>
          <a:p>
            <a:pPr eaLnBrk="1" hangingPunct="1"/>
            <a:endParaRPr lang="fr-FR" altLang="fr-FR" sz="1400" b="1">
              <a:solidFill>
                <a:srgbClr val="4D4D4D"/>
              </a:solidFill>
            </a:endParaRPr>
          </a:p>
          <a:p>
            <a:pPr eaLnBrk="1" hangingPunct="1">
              <a:buFont typeface="Wingdings" panose="05000000000000000000" pitchFamily="2" charset="2"/>
              <a:buChar char="l"/>
            </a:pPr>
            <a:endParaRPr lang="fr-FR" altLang="fr-FR" sz="1400" b="1">
              <a:solidFill>
                <a:srgbClr val="4D4D4D"/>
              </a:solidFill>
            </a:endParaRPr>
          </a:p>
          <a:p>
            <a:pPr eaLnBrk="1" hangingPunct="1"/>
            <a:endParaRPr lang="fr-FR" altLang="fr-FR" sz="800" b="1">
              <a:solidFill>
                <a:srgbClr val="4D4D4D"/>
              </a:solidFill>
              <a:sym typeface="Wingdings" panose="05000000000000000000" pitchFamily="2" charset="2"/>
            </a:endParaRPr>
          </a:p>
          <a:p>
            <a:pPr eaLnBrk="1" hangingPunct="1"/>
            <a:r>
              <a:rPr lang="fr-FR" altLang="fr-FR" sz="1400" b="1">
                <a:solidFill>
                  <a:srgbClr val="4D4D4D"/>
                </a:solidFill>
                <a:sym typeface="Wingdings" panose="05000000000000000000" pitchFamily="2" charset="2"/>
              </a:rPr>
              <a:t> </a:t>
            </a:r>
            <a:endParaRPr lang="fr-FR" altLang="fr-FR" sz="1400" b="1">
              <a:solidFill>
                <a:srgbClr val="4D4D4D"/>
              </a:solidFill>
            </a:endParaRPr>
          </a:p>
          <a:p>
            <a:pPr eaLnBrk="1" hangingPunct="1">
              <a:buFont typeface="Wingdings" panose="05000000000000000000" pitchFamily="2" charset="2"/>
              <a:buChar char="l"/>
            </a:pPr>
            <a:endParaRPr lang="fr-FR" altLang="fr-FR" sz="1400" b="1">
              <a:solidFill>
                <a:srgbClr val="4D4D4D"/>
              </a:solidFill>
              <a:sym typeface="Wingdings" panose="05000000000000000000" pitchFamily="2" charset="2"/>
            </a:endParaRPr>
          </a:p>
          <a:p>
            <a:pPr eaLnBrk="1" hangingPunct="1"/>
            <a:endParaRPr lang="fr-FR" altLang="fr-FR" sz="800" b="1">
              <a:solidFill>
                <a:srgbClr val="4D4D4D"/>
              </a:solidFill>
              <a:sym typeface="Wingdings" panose="05000000000000000000" pitchFamily="2" charset="2"/>
            </a:endParaRPr>
          </a:p>
        </p:txBody>
      </p:sp>
      <p:sp>
        <p:nvSpPr>
          <p:cNvPr id="90297" name="AutoShape 185"/>
          <p:cNvSpPr>
            <a:spLocks noChangeArrowheads="1"/>
          </p:cNvSpPr>
          <p:nvPr/>
        </p:nvSpPr>
        <p:spPr bwMode="auto">
          <a:xfrm>
            <a:off x="0" y="-6350"/>
            <a:ext cx="4032250" cy="360363"/>
          </a:xfrm>
          <a:prstGeom prst="parallelogram">
            <a:avLst>
              <a:gd name="adj" fmla="val 117644"/>
            </a:avLst>
          </a:prstGeom>
          <a:solidFill>
            <a:schemeClr val="bg1">
              <a:alpha val="79999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defTabSz="8763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763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763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763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763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76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76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76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76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b="1">
                <a:solidFill>
                  <a:srgbClr val="4D4D4D"/>
                </a:solidFill>
              </a:rPr>
              <a:t>Pour intervenir…</a:t>
            </a: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4687888" y="1268413"/>
            <a:ext cx="3819525" cy="3744912"/>
            <a:chOff x="204" y="164"/>
            <a:chExt cx="2406" cy="2359"/>
          </a:xfrm>
        </p:grpSpPr>
        <p:sp>
          <p:nvSpPr>
            <p:cNvPr id="6193" name="Rectangle 43"/>
            <p:cNvSpPr>
              <a:spLocks noChangeArrowheads="1"/>
            </p:cNvSpPr>
            <p:nvPr/>
          </p:nvSpPr>
          <p:spPr bwMode="auto">
            <a:xfrm>
              <a:off x="205" y="345"/>
              <a:ext cx="2404" cy="2178"/>
            </a:xfrm>
            <a:prstGeom prst="rect">
              <a:avLst/>
            </a:prstGeom>
            <a:solidFill>
              <a:srgbClr val="CCECFF"/>
            </a:solidFill>
            <a:ln w="31750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fr-FR" altLang="fr-FR"/>
            </a:p>
          </p:txBody>
        </p:sp>
        <p:sp>
          <p:nvSpPr>
            <p:cNvPr id="6194" name="Rectangle 44"/>
            <p:cNvSpPr>
              <a:spLocks noChangeArrowheads="1"/>
            </p:cNvSpPr>
            <p:nvPr/>
          </p:nvSpPr>
          <p:spPr bwMode="auto">
            <a:xfrm>
              <a:off x="1203" y="164"/>
              <a:ext cx="408" cy="181"/>
            </a:xfrm>
            <a:prstGeom prst="rect">
              <a:avLst/>
            </a:prstGeom>
            <a:noFill/>
            <a:ln w="31750">
              <a:solidFill>
                <a:srgbClr val="FFFF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6195" name="Arc 45"/>
            <p:cNvSpPr>
              <a:spLocks/>
            </p:cNvSpPr>
            <p:nvPr/>
          </p:nvSpPr>
          <p:spPr bwMode="auto">
            <a:xfrm rot="10800000">
              <a:off x="509" y="345"/>
              <a:ext cx="692" cy="59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6699FF"/>
            </a:solidFill>
            <a:ln w="31750">
              <a:solidFill>
                <a:srgbClr val="FFFF00"/>
              </a:solidFill>
              <a:round/>
              <a:headEnd/>
              <a:tailEnd/>
            </a:ln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6196" name="Line 46"/>
            <p:cNvSpPr>
              <a:spLocks noChangeShapeType="1"/>
            </p:cNvSpPr>
            <p:nvPr/>
          </p:nvSpPr>
          <p:spPr bwMode="auto">
            <a:xfrm>
              <a:off x="1180" y="941"/>
              <a:ext cx="426" cy="0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97" name="Arc 47"/>
            <p:cNvSpPr>
              <a:spLocks/>
            </p:cNvSpPr>
            <p:nvPr/>
          </p:nvSpPr>
          <p:spPr bwMode="auto">
            <a:xfrm rot="10800000" flipH="1">
              <a:off x="1606" y="345"/>
              <a:ext cx="675" cy="59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6699FF"/>
            </a:solidFill>
            <a:ln w="31750">
              <a:solidFill>
                <a:srgbClr val="FFFF00"/>
              </a:solidFill>
              <a:round/>
              <a:headEnd/>
              <a:tailEnd/>
            </a:ln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6198" name="Arc 48"/>
            <p:cNvSpPr>
              <a:spLocks/>
            </p:cNvSpPr>
            <p:nvPr/>
          </p:nvSpPr>
          <p:spPr bwMode="auto">
            <a:xfrm rot="10800000">
              <a:off x="204" y="344"/>
              <a:ext cx="976" cy="88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6199" name="Line 49"/>
            <p:cNvSpPr>
              <a:spLocks noChangeShapeType="1"/>
            </p:cNvSpPr>
            <p:nvPr/>
          </p:nvSpPr>
          <p:spPr bwMode="auto">
            <a:xfrm>
              <a:off x="1238" y="1224"/>
              <a:ext cx="396" cy="0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200" name="Line 50"/>
            <p:cNvSpPr>
              <a:spLocks noChangeShapeType="1"/>
            </p:cNvSpPr>
            <p:nvPr/>
          </p:nvSpPr>
          <p:spPr bwMode="auto">
            <a:xfrm>
              <a:off x="1338" y="1026"/>
              <a:ext cx="142" cy="0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201" name="Rectangle 51"/>
            <p:cNvSpPr>
              <a:spLocks noChangeArrowheads="1"/>
            </p:cNvSpPr>
            <p:nvPr/>
          </p:nvSpPr>
          <p:spPr bwMode="auto">
            <a:xfrm>
              <a:off x="1163" y="348"/>
              <a:ext cx="454" cy="583"/>
            </a:xfrm>
            <a:prstGeom prst="rect">
              <a:avLst/>
            </a:prstGeom>
            <a:solidFill>
              <a:srgbClr val="66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6202" name="Arc 52"/>
            <p:cNvSpPr>
              <a:spLocks/>
            </p:cNvSpPr>
            <p:nvPr/>
          </p:nvSpPr>
          <p:spPr bwMode="auto">
            <a:xfrm rot="10800000" flipH="1">
              <a:off x="1662" y="345"/>
              <a:ext cx="948" cy="88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6203" name="Line 53"/>
            <p:cNvSpPr>
              <a:spLocks noChangeShapeType="1"/>
            </p:cNvSpPr>
            <p:nvPr/>
          </p:nvSpPr>
          <p:spPr bwMode="auto">
            <a:xfrm>
              <a:off x="476" y="345"/>
              <a:ext cx="1814" cy="0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3" name="Group 127"/>
          <p:cNvGrpSpPr>
            <a:grpSpLocks noChangeAspect="1"/>
          </p:cNvGrpSpPr>
          <p:nvPr/>
        </p:nvGrpSpPr>
        <p:grpSpPr bwMode="auto">
          <a:xfrm rot="-5972019">
            <a:off x="6050756" y="4629944"/>
            <a:ext cx="220663" cy="288925"/>
            <a:chOff x="3351" y="4107"/>
            <a:chExt cx="228" cy="376"/>
          </a:xfrm>
        </p:grpSpPr>
        <p:sp>
          <p:nvSpPr>
            <p:cNvPr id="6191" name="AutoShape 128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000099"/>
            </a:solidFill>
            <a:ln w="9525">
              <a:miter lim="800000"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0099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6192" name="AutoShape 129"/>
            <p:cNvSpPr>
              <a:spLocks noChangeAspect="1" noChangeArrowheads="1"/>
            </p:cNvSpPr>
            <p:nvPr/>
          </p:nvSpPr>
          <p:spPr bwMode="auto">
            <a:xfrm rot="5162120" flipV="1">
              <a:off x="3442" y="4207"/>
              <a:ext cx="136" cy="128"/>
            </a:xfrm>
            <a:prstGeom prst="flowChartConnector">
              <a:avLst/>
            </a:prstGeom>
            <a:solidFill>
              <a:srgbClr val="000099"/>
            </a:solidFill>
            <a:ln w="9525">
              <a:round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0099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grpSp>
        <p:nvGrpSpPr>
          <p:cNvPr id="4" name="Group 157"/>
          <p:cNvGrpSpPr>
            <a:grpSpLocks noChangeAspect="1"/>
          </p:cNvGrpSpPr>
          <p:nvPr/>
        </p:nvGrpSpPr>
        <p:grpSpPr bwMode="auto">
          <a:xfrm rot="6052790" flipV="1">
            <a:off x="7521575" y="2967038"/>
            <a:ext cx="223837" cy="268288"/>
            <a:chOff x="3351" y="4107"/>
            <a:chExt cx="228" cy="376"/>
          </a:xfrm>
        </p:grpSpPr>
        <p:sp>
          <p:nvSpPr>
            <p:cNvPr id="6189" name="AutoShape 158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80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6190" name="AutoShape 159"/>
            <p:cNvSpPr>
              <a:spLocks noChangeAspect="1" noChangeArrowheads="1"/>
            </p:cNvSpPr>
            <p:nvPr/>
          </p:nvSpPr>
          <p:spPr bwMode="auto">
            <a:xfrm rot="5162120" flipV="1">
              <a:off x="3442" y="4207"/>
              <a:ext cx="136" cy="128"/>
            </a:xfrm>
            <a:prstGeom prst="flowChartConnector">
              <a:avLst/>
            </a:prstGeom>
            <a:solidFill>
              <a:srgbClr val="008000"/>
            </a:solidFill>
            <a:ln w="9525">
              <a:round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80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grpSp>
        <p:nvGrpSpPr>
          <p:cNvPr id="5" name="Group 157"/>
          <p:cNvGrpSpPr>
            <a:grpSpLocks noChangeAspect="1"/>
          </p:cNvGrpSpPr>
          <p:nvPr/>
        </p:nvGrpSpPr>
        <p:grpSpPr bwMode="auto">
          <a:xfrm rot="7139363" flipV="1">
            <a:off x="5930900" y="3100388"/>
            <a:ext cx="223837" cy="268288"/>
            <a:chOff x="3351" y="4107"/>
            <a:chExt cx="228" cy="376"/>
          </a:xfrm>
        </p:grpSpPr>
        <p:sp>
          <p:nvSpPr>
            <p:cNvPr id="6187" name="AutoShape 158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80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6188" name="AutoShape 159"/>
            <p:cNvSpPr>
              <a:spLocks noChangeAspect="1" noChangeArrowheads="1"/>
            </p:cNvSpPr>
            <p:nvPr/>
          </p:nvSpPr>
          <p:spPr bwMode="auto">
            <a:xfrm rot="5162120" flipV="1">
              <a:off x="3442" y="4207"/>
              <a:ext cx="136" cy="128"/>
            </a:xfrm>
            <a:prstGeom prst="flowChartConnector">
              <a:avLst/>
            </a:prstGeom>
            <a:solidFill>
              <a:srgbClr val="008000"/>
            </a:solidFill>
            <a:ln w="9525">
              <a:round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80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grpSp>
        <p:nvGrpSpPr>
          <p:cNvPr id="6" name="Group 41"/>
          <p:cNvGrpSpPr>
            <a:grpSpLocks noChangeAspect="1"/>
          </p:cNvGrpSpPr>
          <p:nvPr/>
        </p:nvGrpSpPr>
        <p:grpSpPr bwMode="auto">
          <a:xfrm rot="17414595" flipH="1">
            <a:off x="6514307" y="1489868"/>
            <a:ext cx="203200" cy="322263"/>
            <a:chOff x="3351" y="4107"/>
            <a:chExt cx="228" cy="376"/>
          </a:xfrm>
        </p:grpSpPr>
        <p:sp>
          <p:nvSpPr>
            <p:cNvPr id="6185" name="AutoShape 42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FF6600"/>
            </a:solidFill>
            <a:ln w="9525">
              <a:miter lim="800000"/>
              <a:headEnd/>
              <a:tailEnd/>
            </a:ln>
            <a:scene3d>
              <a:camera prst="legacyObliqueBottom">
                <a:rot lat="1200000" lon="0" rev="0"/>
              </a:camera>
              <a:lightRig rig="legacyFlat1" dir="t"/>
            </a:scene3d>
            <a:sp3d extrusionH="4302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FF66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6186" name="AutoShape 43"/>
            <p:cNvSpPr>
              <a:spLocks noChangeAspect="1" noChangeArrowheads="1"/>
            </p:cNvSpPr>
            <p:nvPr/>
          </p:nvSpPr>
          <p:spPr bwMode="auto">
            <a:xfrm rot="5162120" flipH="1">
              <a:off x="3442" y="4207"/>
              <a:ext cx="136" cy="128"/>
            </a:xfrm>
            <a:prstGeom prst="flowChartConnector">
              <a:avLst/>
            </a:prstGeom>
            <a:solidFill>
              <a:srgbClr val="FF6600"/>
            </a:solidFill>
            <a:ln w="9525">
              <a:round/>
              <a:headEnd/>
              <a:tailEnd/>
            </a:ln>
            <a:scene3d>
              <a:camera prst="legacyObliqueBottom">
                <a:rot lat="1200000" lon="0" rev="0"/>
              </a:camera>
              <a:lightRig rig="legacyFlat1" dir="t"/>
            </a:scene3d>
            <a:sp3d extrusionH="4302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FF66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grpSp>
        <p:nvGrpSpPr>
          <p:cNvPr id="7" name="Group 127"/>
          <p:cNvGrpSpPr>
            <a:grpSpLocks noChangeAspect="1"/>
          </p:cNvGrpSpPr>
          <p:nvPr/>
        </p:nvGrpSpPr>
        <p:grpSpPr bwMode="auto">
          <a:xfrm rot="-7759493">
            <a:off x="6909595" y="4634706"/>
            <a:ext cx="220662" cy="288925"/>
            <a:chOff x="3351" y="4107"/>
            <a:chExt cx="228" cy="376"/>
          </a:xfrm>
        </p:grpSpPr>
        <p:sp>
          <p:nvSpPr>
            <p:cNvPr id="6183" name="AutoShape 128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000099"/>
            </a:solidFill>
            <a:ln w="9525">
              <a:miter lim="800000"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0099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6184" name="AutoShape 129"/>
            <p:cNvSpPr>
              <a:spLocks noChangeAspect="1" noChangeArrowheads="1"/>
            </p:cNvSpPr>
            <p:nvPr/>
          </p:nvSpPr>
          <p:spPr bwMode="auto">
            <a:xfrm rot="5162120" flipV="1">
              <a:off x="3442" y="4207"/>
              <a:ext cx="136" cy="128"/>
            </a:xfrm>
            <a:prstGeom prst="flowChartConnector">
              <a:avLst/>
            </a:prstGeom>
            <a:solidFill>
              <a:srgbClr val="000099"/>
            </a:solidFill>
            <a:ln w="9525">
              <a:round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0099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grpSp>
        <p:nvGrpSpPr>
          <p:cNvPr id="8" name="Group 157"/>
          <p:cNvGrpSpPr>
            <a:grpSpLocks noChangeAspect="1"/>
          </p:cNvGrpSpPr>
          <p:nvPr/>
        </p:nvGrpSpPr>
        <p:grpSpPr bwMode="auto">
          <a:xfrm rot="6859067" flipV="1">
            <a:off x="6791325" y="3095625"/>
            <a:ext cx="223838" cy="268288"/>
            <a:chOff x="3351" y="4107"/>
            <a:chExt cx="228" cy="376"/>
          </a:xfrm>
        </p:grpSpPr>
        <p:sp>
          <p:nvSpPr>
            <p:cNvPr id="6181" name="AutoShape 158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80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6182" name="AutoShape 159"/>
            <p:cNvSpPr>
              <a:spLocks noChangeAspect="1" noChangeArrowheads="1"/>
            </p:cNvSpPr>
            <p:nvPr/>
          </p:nvSpPr>
          <p:spPr bwMode="auto">
            <a:xfrm rot="5162120" flipV="1">
              <a:off x="3442" y="4207"/>
              <a:ext cx="136" cy="128"/>
            </a:xfrm>
            <a:prstGeom prst="flowChartConnector">
              <a:avLst/>
            </a:prstGeom>
            <a:solidFill>
              <a:srgbClr val="008000"/>
            </a:solidFill>
            <a:ln w="9525">
              <a:round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80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sp>
        <p:nvSpPr>
          <p:cNvPr id="124" name="Oval 268"/>
          <p:cNvSpPr>
            <a:spLocks noChangeArrowheads="1"/>
          </p:cNvSpPr>
          <p:nvPr/>
        </p:nvSpPr>
        <p:spPr bwMode="auto">
          <a:xfrm>
            <a:off x="5334000" y="2166938"/>
            <a:ext cx="142875" cy="144462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25" name="Oval 268"/>
          <p:cNvSpPr>
            <a:spLocks noChangeArrowheads="1"/>
          </p:cNvSpPr>
          <p:nvPr/>
        </p:nvSpPr>
        <p:spPr bwMode="auto">
          <a:xfrm>
            <a:off x="4695825" y="2500313"/>
            <a:ext cx="142875" cy="144462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26" name="Oval 268"/>
          <p:cNvSpPr>
            <a:spLocks noChangeArrowheads="1"/>
          </p:cNvSpPr>
          <p:nvPr/>
        </p:nvSpPr>
        <p:spPr bwMode="auto">
          <a:xfrm>
            <a:off x="7720013" y="2152650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27" name="Oval 268"/>
          <p:cNvSpPr>
            <a:spLocks noChangeArrowheads="1"/>
          </p:cNvSpPr>
          <p:nvPr/>
        </p:nvSpPr>
        <p:spPr bwMode="auto">
          <a:xfrm>
            <a:off x="8358188" y="2500313"/>
            <a:ext cx="142875" cy="144462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grpSp>
        <p:nvGrpSpPr>
          <p:cNvPr id="9" name="Group 157"/>
          <p:cNvGrpSpPr>
            <a:grpSpLocks noChangeAspect="1"/>
          </p:cNvGrpSpPr>
          <p:nvPr/>
        </p:nvGrpSpPr>
        <p:grpSpPr bwMode="auto">
          <a:xfrm rot="7893965" flipV="1">
            <a:off x="5207000" y="2895600"/>
            <a:ext cx="223838" cy="268288"/>
            <a:chOff x="3351" y="4107"/>
            <a:chExt cx="228" cy="376"/>
          </a:xfrm>
        </p:grpSpPr>
        <p:sp>
          <p:nvSpPr>
            <p:cNvPr id="6179" name="AutoShape 158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80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6180" name="AutoShape 159"/>
            <p:cNvSpPr>
              <a:spLocks noChangeAspect="1" noChangeArrowheads="1"/>
            </p:cNvSpPr>
            <p:nvPr/>
          </p:nvSpPr>
          <p:spPr bwMode="auto">
            <a:xfrm rot="5162120" flipV="1">
              <a:off x="3442" y="4207"/>
              <a:ext cx="136" cy="128"/>
            </a:xfrm>
            <a:prstGeom prst="flowChartConnector">
              <a:avLst/>
            </a:prstGeom>
            <a:solidFill>
              <a:srgbClr val="008000"/>
            </a:solidFill>
            <a:ln w="9525">
              <a:round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80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sp>
        <p:nvSpPr>
          <p:cNvPr id="49" name="Oval 174"/>
          <p:cNvSpPr>
            <a:spLocks noChangeArrowheads="1"/>
          </p:cNvSpPr>
          <p:nvPr/>
        </p:nvSpPr>
        <p:spPr bwMode="auto">
          <a:xfrm>
            <a:off x="6577013" y="4714875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50" name="Line 72"/>
          <p:cNvSpPr>
            <a:spLocks noChangeShapeType="1"/>
          </p:cNvSpPr>
          <p:nvPr/>
        </p:nvSpPr>
        <p:spPr bwMode="auto">
          <a:xfrm flipH="1" flipV="1">
            <a:off x="8220075" y="2286000"/>
            <a:ext cx="142875" cy="642938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1" name="Line 72"/>
          <p:cNvSpPr>
            <a:spLocks noChangeShapeType="1"/>
          </p:cNvSpPr>
          <p:nvPr/>
        </p:nvSpPr>
        <p:spPr bwMode="auto">
          <a:xfrm flipV="1">
            <a:off x="4786313" y="2786063"/>
            <a:ext cx="0" cy="85725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2" name="Line 72"/>
          <p:cNvSpPr>
            <a:spLocks noChangeShapeType="1"/>
          </p:cNvSpPr>
          <p:nvPr/>
        </p:nvSpPr>
        <p:spPr bwMode="auto">
          <a:xfrm flipH="1" flipV="1">
            <a:off x="4929188" y="3286125"/>
            <a:ext cx="357187" cy="142875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3" name="Line 72"/>
          <p:cNvSpPr>
            <a:spLocks noChangeShapeType="1"/>
          </p:cNvSpPr>
          <p:nvPr/>
        </p:nvSpPr>
        <p:spPr bwMode="auto">
          <a:xfrm flipV="1">
            <a:off x="8286750" y="3000375"/>
            <a:ext cx="71438" cy="5715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4" name="Line 287"/>
          <p:cNvSpPr>
            <a:spLocks noChangeShapeType="1"/>
          </p:cNvSpPr>
          <p:nvPr/>
        </p:nvSpPr>
        <p:spPr bwMode="auto">
          <a:xfrm flipV="1">
            <a:off x="7572375" y="2500313"/>
            <a:ext cx="428625" cy="785812"/>
          </a:xfrm>
          <a:prstGeom prst="line">
            <a:avLst/>
          </a:prstGeom>
          <a:noFill/>
          <a:ln w="31750">
            <a:solidFill>
              <a:srgbClr val="FF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5" name="Line 287"/>
          <p:cNvSpPr>
            <a:spLocks noChangeShapeType="1"/>
          </p:cNvSpPr>
          <p:nvPr/>
        </p:nvSpPr>
        <p:spPr bwMode="auto">
          <a:xfrm>
            <a:off x="5214938" y="2571750"/>
            <a:ext cx="1714500" cy="285750"/>
          </a:xfrm>
          <a:prstGeom prst="line">
            <a:avLst/>
          </a:prstGeom>
          <a:noFill/>
          <a:ln w="31750">
            <a:solidFill>
              <a:srgbClr val="FF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grpSp>
        <p:nvGrpSpPr>
          <p:cNvPr id="10" name="Group 127"/>
          <p:cNvGrpSpPr>
            <a:grpSpLocks noChangeAspect="1"/>
          </p:cNvGrpSpPr>
          <p:nvPr/>
        </p:nvGrpSpPr>
        <p:grpSpPr bwMode="auto">
          <a:xfrm rot="-5662101">
            <a:off x="5185569" y="4620419"/>
            <a:ext cx="220663" cy="288925"/>
            <a:chOff x="3351" y="4107"/>
            <a:chExt cx="228" cy="376"/>
          </a:xfrm>
        </p:grpSpPr>
        <p:sp>
          <p:nvSpPr>
            <p:cNvPr id="6177" name="AutoShape 128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000099"/>
            </a:solidFill>
            <a:ln w="9525">
              <a:miter lim="800000"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0099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6178" name="AutoShape 129"/>
            <p:cNvSpPr>
              <a:spLocks noChangeAspect="1" noChangeArrowheads="1"/>
            </p:cNvSpPr>
            <p:nvPr/>
          </p:nvSpPr>
          <p:spPr bwMode="auto">
            <a:xfrm rot="5162120" flipV="1">
              <a:off x="3442" y="4207"/>
              <a:ext cx="136" cy="128"/>
            </a:xfrm>
            <a:prstGeom prst="flowChartConnector">
              <a:avLst/>
            </a:prstGeom>
            <a:solidFill>
              <a:srgbClr val="000099"/>
            </a:solidFill>
            <a:ln w="9525">
              <a:round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0099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grpSp>
        <p:nvGrpSpPr>
          <p:cNvPr id="11" name="Group 127"/>
          <p:cNvGrpSpPr>
            <a:grpSpLocks noChangeAspect="1"/>
          </p:cNvGrpSpPr>
          <p:nvPr/>
        </p:nvGrpSpPr>
        <p:grpSpPr bwMode="auto">
          <a:xfrm rot="-7676877">
            <a:off x="7914482" y="4641056"/>
            <a:ext cx="220662" cy="288925"/>
            <a:chOff x="3351" y="4107"/>
            <a:chExt cx="228" cy="376"/>
          </a:xfrm>
        </p:grpSpPr>
        <p:sp>
          <p:nvSpPr>
            <p:cNvPr id="6175" name="AutoShape 128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000099"/>
            </a:solidFill>
            <a:ln w="9525">
              <a:miter lim="800000"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0099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6176" name="AutoShape 129"/>
            <p:cNvSpPr>
              <a:spLocks noChangeAspect="1" noChangeArrowheads="1"/>
            </p:cNvSpPr>
            <p:nvPr/>
          </p:nvSpPr>
          <p:spPr bwMode="auto">
            <a:xfrm rot="5162120" flipV="1">
              <a:off x="3442" y="4207"/>
              <a:ext cx="136" cy="128"/>
            </a:xfrm>
            <a:prstGeom prst="flowChartConnector">
              <a:avLst/>
            </a:prstGeom>
            <a:solidFill>
              <a:srgbClr val="000099"/>
            </a:solidFill>
            <a:ln w="9525">
              <a:round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0099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sp>
        <p:nvSpPr>
          <p:cNvPr id="48" name="Oval 174"/>
          <p:cNvSpPr>
            <a:spLocks noChangeArrowheads="1"/>
          </p:cNvSpPr>
          <p:nvPr/>
        </p:nvSpPr>
        <p:spPr bwMode="auto">
          <a:xfrm>
            <a:off x="7286625" y="4572000"/>
            <a:ext cx="71438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14" name="Oval 215"/>
          <p:cNvSpPr>
            <a:spLocks noChangeAspect="1" noChangeArrowheads="1"/>
          </p:cNvSpPr>
          <p:nvPr/>
        </p:nvSpPr>
        <p:spPr bwMode="auto">
          <a:xfrm>
            <a:off x="6286500" y="4657725"/>
            <a:ext cx="68263" cy="682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58" name="Oval 272"/>
          <p:cNvSpPr>
            <a:spLocks noChangeArrowheads="1"/>
          </p:cNvSpPr>
          <p:nvPr/>
        </p:nvSpPr>
        <p:spPr bwMode="auto">
          <a:xfrm>
            <a:off x="6643688" y="3786188"/>
            <a:ext cx="504825" cy="433387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8" name="Oval 272"/>
          <p:cNvSpPr>
            <a:spLocks noChangeArrowheads="1"/>
          </p:cNvSpPr>
          <p:nvPr/>
        </p:nvSpPr>
        <p:spPr bwMode="auto">
          <a:xfrm>
            <a:off x="6215063" y="3214688"/>
            <a:ext cx="504825" cy="433387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71" name="Oval 272"/>
          <p:cNvSpPr>
            <a:spLocks noChangeArrowheads="1"/>
          </p:cNvSpPr>
          <p:nvPr/>
        </p:nvSpPr>
        <p:spPr bwMode="auto">
          <a:xfrm>
            <a:off x="7215188" y="3071813"/>
            <a:ext cx="504825" cy="433387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74" name="Oval 272"/>
          <p:cNvSpPr>
            <a:spLocks noChangeArrowheads="1"/>
          </p:cNvSpPr>
          <p:nvPr/>
        </p:nvSpPr>
        <p:spPr bwMode="auto">
          <a:xfrm>
            <a:off x="6429375" y="3357563"/>
            <a:ext cx="504825" cy="433387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0955 -1.48148E-6 L -5.55556E-7 -1.48148E-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902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469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9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95 0.00046 C -0.00868 -0.01274 -0.0375 -0.0463 -0.0375 -0.07732 C -0.0375 -0.10834 -0.01007 -0.16274 -0.00295 -0.18519 " pathEditMode="relative" rAng="0" ptsTypes="aaa">
                                      <p:cBhvr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6" y="-9282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.00023 C 0.00243 -0.00695 0.01719 -0.02616 0.01441 -0.04282 C 0.01163 -0.05949 -0.01007 -0.08796 -0.01649 -0.1 " pathEditMode="relative" rAng="0" ptsTypes="aaA"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5023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400000">
                                      <p:cBhvr>
                                        <p:cTn id="4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0.00023 L 0.04062 -0.07917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1" y="-3981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7037E-6 L -0.00781 -0.07338 " pathEditMode="relative" ptsTypes="AA">
                                      <p:cBhvr>
                                        <p:cTn id="5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33333E-6 L 0.00972 0.08473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6" y="4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7037E-6 L 0.00747 -0.14375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-7199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1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6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1 -0.07338 L 0.0158 -0.17825 " pathEditMode="relative" ptsTypes="AA">
                                      <p:cBhvr>
                                        <p:cTn id="6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6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062 -0.07917 L 0.00625 -0.12986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9" y="-2546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48148E-6 L -0.03941 0.01042 " pathEditMode="relative" ptsTypes="AA">
                                      <p:cBhvr>
                                        <p:cTn id="6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95 -0.18519 L -0.05035 -0.21667 " pathEditMode="relative" ptsTypes="AA">
                                      <p:cBhvr>
                                        <p:cTn id="7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7.03704E-6 L -0.03941 -0.03149 " pathEditMode="relative" ptsTypes="AA">
                                      <p:cBhvr>
                                        <p:cTn id="7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35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47 -0.14375 L 0.03108 -0.18033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1" y="-1829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0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25 -0.12986 L 0.02968 -0.16528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3" y="-1782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22222E-6 L 0.04757 0.00486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8" y="231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649 -0.1 C -0.0092 -0.10023 0.01667 -0.09745 0.02708 -0.10093 C 0.0375 -0.1044 0.04236 -0.11667 0.04635 -0.12083 " pathEditMode="relative" rAng="0" ptsTypes="aaa">
                                      <p:cBhvr>
                                        <p:cTn id="9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2" y="-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8 -0.17801 C 0.0184 -0.1882 0.03004 -0.22385 0.03142 -0.23866 C 0.03281 -0.25348 0.02604 -0.26065 0.02465 -0.26644 " pathEditMode="relative" rAng="0" ptsTypes="aaa">
                                      <p:cBhvr>
                                        <p:cTn id="9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1" y="-4421"/>
                                    </p:animMotion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7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941 0.01042 L -0.00034 -0.02777 " pathEditMode="relative" rAng="0" ptsTypes="AA">
                                      <p:cBhvr>
                                        <p:cTn id="9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4" y="-1921"/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635 -0.12084 L 0.05434 -0.19445 " pathEditMode="relative" ptsTypes="AA">
                                      <p:cBhvr>
                                        <p:cTn id="10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035 -0.21667 L 0.01267 -0.22709 " pathEditMode="relative" ptsTypes="AA">
                                      <p:cBhvr>
                                        <p:cTn id="10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941 -0.03148 L -2.22222E-6 -0.02107 " pathEditMode="relative" ptsTypes="AA">
                                      <p:cBhvr>
                                        <p:cTn id="10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0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968 -0.16505 L 0.12968 -0.20625 " pathEditMode="relative" rAng="0" ptsTypes="AA">
                                      <p:cBhvr>
                                        <p:cTn id="107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60"/>
                                    </p:animMotion>
                                  </p:childTnLst>
                                </p:cTn>
                              </p:par>
                              <p:par>
                                <p:cTn id="10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07407E-6 L 0.02361 0.01064 " pathEditMode="relative" ptsTypes="AA">
                                      <p:cBhvr>
                                        <p:cTn id="10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73 0.08473 L 0.01771 0.02176 " pathEditMode="relative" ptsTypes="AA">
                                      <p:cBhvr>
                                        <p:cTn id="1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35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1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465 -0.26575 C 0.02465 -0.27315 0.02587 -0.29815 0.02465 -0.31227 C 0.02344 -0.32639 0.0184 -0.34306 0.01684 -0.35116 " pathEditMode="relative" rAng="0" ptsTypes="aaa">
                                      <p:cBhvr>
                                        <p:cTn id="1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0" y="-4282"/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400000">
                                      <p:cBhvr>
                                        <p:cTn id="1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4 -0.02777 L -0.03055 0.01806 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0" y="2292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35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32" presetID="0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968 -0.20602 L 0.18385 -0.32917 " pathEditMode="relative" rAng="0" ptsTypes="AA">
                                      <p:cBhvr>
                                        <p:cTn id="133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" y="-6157"/>
                                    </p:animMotion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7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8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61 0.01065 L 0.03229 0.0037 " pathEditMode="relative" rAng="0" ptsTypes="AA">
                                      <p:cBhvr>
                                        <p:cTn id="14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4" y="-347"/>
                                    </p:animMotion>
                                  </p:childTnLst>
                                </p:cTn>
                              </p:par>
                              <p:par>
                                <p:cTn id="14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400000">
                                      <p:cBhvr>
                                        <p:cTn id="14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67 -0.22709 L 0.04427 -0.24816 " pathEditMode="relative" ptsTypes="AA">
                                      <p:cBhvr>
                                        <p:cTn id="14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771 0.02199 L 0.02483 -0.0368 " pathEditMode="relative" rAng="0" ptsTypes="AA">
                                      <p:cBhvr>
                                        <p:cTn id="14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7" y="-2940"/>
                                    </p:animMotion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35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5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84 -0.35116 L 0.00104 -0.38264 " pathEditMode="relative" ptsTypes="AA">
                                      <p:cBhvr>
                                        <p:cTn id="15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1800000">
                                      <p:cBhvr>
                                        <p:cTn id="16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483 -0.0368 L 0.04844 -0.07893 " pathEditMode="relative" ptsTypes="AA">
                                      <p:cBhvr>
                                        <p:cTn id="16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3" presetID="0" presetClass="path" presetSubtype="0" accel="50000" decel="5000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402 -0.32894 L 0.17448 -0.35417 " pathEditMode="relative" rAng="0" ptsTypes="AA">
                                      <p:cBhvr>
                                        <p:cTn id="164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6" y="-1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66" presetID="0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465 -0.35324 C 0.16493 -0.37084 0.14496 -0.43773 0.11666 -0.45834 C 0.08836 -0.47894 0.02864 -0.47246 0.00538 -0.47616 " pathEditMode="relative" rAng="0" ptsTypes="aaa">
                                      <p:cBhvr>
                                        <p:cTn id="167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72" y="-62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16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427 -0.24815 L -0.00035 -0.01621 " pathEditMode="relative" rAng="0" ptsTypes="AA">
                                      <p:cBhvr>
                                        <p:cTn id="17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0" y="11597"/>
                                    </p:animMotion>
                                  </p:childTnLst>
                                </p:cTn>
                              </p:par>
                              <p:par>
                                <p:cTn id="17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757 0.00486 L 0.00035 0.00486 " pathEditMode="relative" ptsTypes="AA">
                                      <p:cBhvr>
                                        <p:cTn id="17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108 -0.18033 L -0.02396 0.00856 " pathEditMode="relative" ptsTypes="AA">
                                      <p:cBhvr>
                                        <p:cTn id="17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434 -0.19445 L 0.02274 -0.00556 " pathEditMode="relative" ptsTypes="AA">
                                      <p:cBhvr>
                                        <p:cTn id="17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400000">
                                      <p:cBhvr>
                                        <p:cTn id="17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-0.38264 L 0.01684 0.00579 " pathEditMode="relative" rAng="0" ptsTypes="AA">
                                      <p:cBhvr>
                                        <p:cTn id="18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1" y="19421"/>
                                    </p:animMotion>
                                  </p:childTnLst>
                                </p:cTn>
                              </p:par>
                              <p:par>
                                <p:cTn id="18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18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827 -0.07986 L -0.00677 0.0051 " pathEditMode="relative" rAng="0" ptsTypes="AA">
                                      <p:cBhvr>
                                        <p:cTn id="18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60" y="4236"/>
                                    </p:animMotion>
                                  </p:childTnLst>
                                </p:cTn>
                              </p:par>
                              <p:par>
                                <p:cTn id="18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177 0.00301 L -0.00781 0.00648 " pathEditMode="relative" rAng="0" ptsTypes="AA">
                                      <p:cBhvr>
                                        <p:cTn id="18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9" y="162"/>
                                    </p:animMotion>
                                  </p:childTnLst>
                                </p:cTn>
                              </p:par>
                              <p:par>
                                <p:cTn id="18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400000">
                                      <p:cBhvr>
                                        <p:cTn id="18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51 0.01736 L 0.0158 -0.01041 " pathEditMode="relative" rAng="0" ptsTypes="AA">
                                      <p:cBhvr>
                                        <p:cTn id="19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7" y="-1389"/>
                                    </p:animMotion>
                                  </p:childTnLst>
                                </p:cTn>
                              </p:par>
                              <p:par>
                                <p:cTn id="191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94" presetID="1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96 0.00856 L 0.06267 -0.10695 " pathEditMode="relative" ptsTypes="AA">
                                      <p:cBhvr>
                                        <p:cTn id="19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0.00023 L -0.04861 -0.07801 " pathEditMode="relative" rAng="0" ptsTypes="AA">
                                      <p:cBhvr>
                                        <p:cTn id="199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1" y="-3912"/>
                                    </p:animMotion>
                                  </p:childTnLst>
                                </p:cTn>
                              </p:par>
                              <p:par>
                                <p:cTn id="20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0.00555 L 0.02362 0.01065 " pathEditMode="relative" rAng="0" ptsTypes="AA">
                                      <p:cBhvr>
                                        <p:cTn id="20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6" y="255"/>
                                    </p:animMotion>
                                  </p:childTnLst>
                                </p:cTn>
                              </p:par>
                              <p:par>
                                <p:cTn id="20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94 0.00556 L 0.00799 0.03148 " pathEditMode="relative" rAng="0" ptsTypes="AA">
                                      <p:cBhvr>
                                        <p:cTn id="20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7" y="1296"/>
                                    </p:animMotion>
                                  </p:childTnLst>
                                </p:cTn>
                              </p:par>
                              <p:par>
                                <p:cTn id="20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84 0.00578 L 0.0257 -0.15325 " pathEditMode="relative" rAng="0" ptsTypes="AA">
                                      <p:cBhvr>
                                        <p:cTn id="20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4" y="-7963"/>
                                    </p:animMotion>
                                  </p:childTnLst>
                                </p:cTn>
                              </p:par>
                              <p:par>
                                <p:cTn id="20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0176 L -0.00799 -0.09445 " pathEditMode="relative" rAng="0" ptsTypes="AA">
                                      <p:cBhvr>
                                        <p:cTn id="20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2" y="-3843"/>
                                    </p:animMotion>
                                  </p:childTnLst>
                                </p:cTn>
                              </p:par>
                              <p:par>
                                <p:cTn id="20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0.02107 L 0.01562 0.05254 " pathEditMode="relative" ptsTypes="AA">
                                      <p:cBhvr>
                                        <p:cTn id="20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2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861 -0.07801 L 0.08421 -0.11968 " pathEditMode="relative" rAng="0" ptsTypes="AA">
                                      <p:cBhvr>
                                        <p:cTn id="212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32" y="-2083"/>
                                    </p:animMotion>
                                  </p:childTnLst>
                                </p:cTn>
                              </p:par>
                              <p:par>
                                <p:cTn id="2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99 -0.09445 L -0.0474 -0.15764 " pathEditMode="relative" ptsTypes="AA">
                                      <p:cBhvr>
                                        <p:cTn id="2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28 0.05139 L -0.02101 0.04676 " pathEditMode="relative" rAng="0" ptsTypes="AA">
                                      <p:cBhvr>
                                        <p:cTn id="2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23" y="-231"/>
                                    </p:animMotion>
                                  </p:childTnLst>
                                </p:cTn>
                              </p:par>
                              <p:par>
                                <p:cTn id="2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64 0.03125 L 0.04913 0.00093 " pathEditMode="relative" rAng="0" ptsTypes="AA">
                                      <p:cBhvr>
                                        <p:cTn id="2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6" y="-1528"/>
                                    </p:animMotion>
                                  </p:childTnLst>
                                </p:cTn>
                              </p:par>
                              <p:par>
                                <p:cTn id="2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8 -0.01041 L 0.0316 0.03149 " pathEditMode="relative" rAng="0" ptsTypes="AA">
                                      <p:cBhvr>
                                        <p:cTn id="2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1" y="2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22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268 -0.10695 L 0.06268 -0.1595 " pathEditMode="relative" rAng="0" ptsTypes="AA">
                                      <p:cBhvr>
                                        <p:cTn id="22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639"/>
                                    </p:animMotion>
                                  </p:childTnLst>
                                </p:cTn>
                              </p:par>
                              <p:par>
                                <p:cTn id="22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62 0.01088 L 0.03716 0.00903 " pathEditMode="relative" rAng="0" ptsTypes="AA">
                                      <p:cBhvr>
                                        <p:cTn id="2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7" y="-93"/>
                                    </p:animMotion>
                                  </p:childTnLst>
                                </p:cTn>
                              </p:par>
                              <p:par>
                                <p:cTn id="22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274 -0.00555 L -0.11893 -0.06851 " pathEditMode="relative" rAng="0" ptsTypes="AA">
                                      <p:cBhvr>
                                        <p:cTn id="2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83" y="-3148"/>
                                    </p:animMotion>
                                  </p:childTnLst>
                                </p:cTn>
                              </p:par>
                              <p:par>
                                <p:cTn id="228" presetID="0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369 -0.11898 L -0.07152 -0.15857 " pathEditMode="relative" rAng="0" ptsTypes="AA">
                                      <p:cBhvr>
                                        <p:cTn id="229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60" y="-1991"/>
                                    </p:animMotion>
                                  </p:childTnLst>
                                </p:cTn>
                              </p:par>
                              <p:par>
                                <p:cTn id="23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792 0.00139 L -0.02153 0.02292 " pathEditMode="relative" rAng="0" ptsTypes="AA">
                                      <p:cBhvr>
                                        <p:cTn id="2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2" y="10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23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74 -0.15764 C -0.04861 -0.17269 -0.05747 -0.21922 -0.05521 -0.24815 C -0.05295 -0.27709 -0.0382 -0.31412 -0.03386 -0.33149 " pathEditMode="relative" rAng="0" ptsTypes="aaa">
                                      <p:cBhvr>
                                        <p:cTn id="2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" y="-8704"/>
                                    </p:animMotion>
                                  </p:childTnLst>
                                </p:cTn>
                              </p:par>
                              <p:par>
                                <p:cTn id="2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8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3000000">
                                      <p:cBhvr>
                                        <p:cTn id="24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66 0.04652 L -0.00139 -0.03264 " pathEditMode="relative" rAng="0" ptsTypes="AA">
                                      <p:cBhvr>
                                        <p:cTn id="24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5" y="-3958"/>
                                    </p:animMotion>
                                  </p:childTnLst>
                                </p:cTn>
                              </p:par>
                              <p:par>
                                <p:cTn id="24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893 -0.06852 L -0.14254 -0.19445 " pathEditMode="relative" ptsTypes="AA">
                                      <p:cBhvr>
                                        <p:cTn id="24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3000000">
                                      <p:cBhvr>
                                        <p:cTn id="2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7" presetID="0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152 -0.15857 L -0.16006 -0.1669 " pathEditMode="relative" rAng="0" ptsTypes="AA">
                                      <p:cBhvr>
                                        <p:cTn id="248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7" y="-417"/>
                                    </p:animMotion>
                                  </p:childTnLst>
                                </p:cTn>
                              </p:par>
                              <p:par>
                                <p:cTn id="24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664 0.00972 L -0.01805 -0.03611 " pathEditMode="relative" rAng="0" ptsTypes="AA">
                                      <p:cBhvr>
                                        <p:cTn id="25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43" y="-2292"/>
                                    </p:animMotion>
                                  </p:childTnLst>
                                </p:cTn>
                              </p:par>
                              <p:par>
                                <p:cTn id="25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29 0.00579 L -0.02917 0.00093 " pathEditMode="relative" rAng="0" ptsTypes="AA">
                                      <p:cBhvr>
                                        <p:cTn id="25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94" y="-255"/>
                                    </p:animMotion>
                                  </p:childTnLst>
                                </p:cTn>
                              </p:par>
                              <p:par>
                                <p:cTn id="2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35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25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-0.03125 L 0.00278 -0.1007 " pathEditMode="relative" rAng="0" ptsTypes="AA">
                                      <p:cBhvr>
                                        <p:cTn id="25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-3472"/>
                                    </p:animMotion>
                                  </p:childTnLst>
                                </p:cTn>
                              </p:par>
                              <p:par>
                                <p:cTn id="26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805 -0.03611 L -0.02587 0.00579 " pathEditMode="relative" ptsTypes="AA">
                                      <p:cBhvr>
                                        <p:cTn id="26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6" presetID="0" presetClass="path" presetSubtype="0" accel="50000" decel="5000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4 -0.1669 L -0.24027 -0.30023 " pathEditMode="relative" rAng="0" ptsTypes="AA">
                                      <p:cBhvr>
                                        <p:cTn id="267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45" y="-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26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87 -0.15301 C 0.01493 -0.15788 -0.01892 -0.15903 -0.03993 -0.18172 C -0.06094 -0.2044 -0.0875 -0.2669 -0.1 -0.28936 " pathEditMode="relative" rAng="0" ptsTypes="aaa">
                                      <p:cBhvr>
                                        <p:cTn id="27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02" y="-6829"/>
                                    </p:animMotion>
                                  </p:childTnLst>
                                </p:cTn>
                              </p:par>
                              <p:par>
                                <p:cTn id="27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267 -0.15926 C 0.05486 -0.15857 0.02535 -0.15139 0.01545 -0.15463 C 0.00556 -0.15787 0.0059 -0.17338 0.00347 -0.17824 " pathEditMode="relative" rAng="0" ptsTypes="aaa">
                                      <p:cBhvr>
                                        <p:cTn id="27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69" y="-556"/>
                                    </p:animMotion>
                                  </p:childTnLst>
                                </p:cTn>
                              </p:par>
                              <p:par>
                                <p:cTn id="27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87 0.00579 L -0.02587 -0.05718 " pathEditMode="relative" ptsTypes="AA">
                                      <p:cBhvr>
                                        <p:cTn id="27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5" presetID="0" presetClass="path" presetSubtype="0" accel="50000" decel="5000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027 -0.30023 L -0.04079 -0.25648 " pathEditMode="relative" rAng="0" ptsTypes="AA">
                                      <p:cBhvr>
                                        <p:cTn id="276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65" y="2176"/>
                                    </p:animMotion>
                                  </p:childTnLst>
                                </p:cTn>
                              </p:par>
                              <p:par>
                                <p:cTn id="27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153 0.02292 L -0.04028 -0.01736 " pathEditMode="relative" rAng="0" ptsTypes="AA">
                                      <p:cBhvr>
                                        <p:cTn id="27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-2014"/>
                                    </p:animMotion>
                                  </p:childTnLst>
                                </p:cTn>
                              </p:par>
                              <p:par>
                                <p:cTn id="2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35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284" presetID="0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062 -0.25648 L -0.06371 -0.41898 " pathEditMode="relative" rAng="0" ptsTypes="AA">
                                      <p:cBhvr>
                                        <p:cTn id="285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3" y="-8125"/>
                                    </p:animMotion>
                                  </p:childTnLst>
                                </p:cTn>
                              </p:par>
                              <p:par>
                                <p:cTn id="28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17 0.00093 L 0.00625 -0.00532 " pathEditMode="relative" rAng="0" ptsTypes="AA">
                                      <p:cBhvr>
                                        <p:cTn id="28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1" y="-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 nodeType="afterGroup">
                            <p:stCondLst>
                              <p:cond delay="32000"/>
                            </p:stCondLst>
                            <p:childTnLst>
                              <p:par>
                                <p:cTn id="29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16 0.03149 L 5.55556E-7 0.25209 " pathEditMode="relative" ptsTypes="AA">
                                      <p:cBhvr>
                                        <p:cTn id="29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9600000">
                                      <p:cBhvr>
                                        <p:cTn id="29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028 -0.01759 C -0.03073 -0.01273 0.01302 -0.03009 0.01702 0.01181 C 0.02101 0.05371 -0.00972 0.18797 -0.01667 0.23426 " pathEditMode="relative" rAng="0" ptsTypes="aaa">
                                      <p:cBhvr>
                                        <p:cTn id="29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56" y="11968"/>
                                    </p:animMotion>
                                  </p:childTnLst>
                                </p:cTn>
                              </p:par>
                              <p:par>
                                <p:cTn id="29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10800000">
                                      <p:cBhvr>
                                        <p:cTn id="29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86 -0.05718 L -0.05243 0.01458 L -0.01805 0.22639 " pathEditMode="relative" rAng="0" ptsTypes="AAA">
                                      <p:cBhvr>
                                        <p:cTn id="30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14167"/>
                                    </p:animMotion>
                                  </p:childTnLst>
                                </p:cTn>
                              </p:par>
                              <p:par>
                                <p:cTn id="30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10800000">
                                      <p:cBhvr>
                                        <p:cTn id="30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7 -0.1007 L 0.01857 0.23518 " pathEditMode="relative" ptsTypes="AA">
                                      <p:cBhvr>
                                        <p:cTn id="30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0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10800000">
                                      <p:cBhvr>
                                        <p:cTn id="30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7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86 -0.33148 L 0.02135 -0.26852 " pathEditMode="relative" ptsTypes="AA">
                                      <p:cBhvr>
                                        <p:cTn id="3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6600000">
                                      <p:cBhvr>
                                        <p:cTn id="3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254 -0.19445 L -0.08386 -0.23148 " pathEditMode="relative" rAng="0" ptsTypes="AA">
                                      <p:cBhvr>
                                        <p:cTn id="3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-1852"/>
                                    </p:animMotion>
                                  </p:childTnLst>
                                </p:cTn>
                              </p:par>
                              <p:par>
                                <p:cTn id="3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7200000">
                                      <p:cBhvr>
                                        <p:cTn id="3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47 -0.17801 L 0.08941 -0.23033 " pathEditMode="relative" rAng="0" ptsTypes="AA">
                                      <p:cBhvr>
                                        <p:cTn id="3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88" y="-2616"/>
                                    </p:animMotion>
                                  </p:childTnLst>
                                </p:cTn>
                              </p:par>
                              <p:par>
                                <p:cTn id="31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7800000">
                                      <p:cBhvr>
                                        <p:cTn id="3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 -0.28935 L -0.02135 -0.26852 " pathEditMode="relative" ptsTypes="AA">
                                      <p:cBhvr>
                                        <p:cTn id="3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2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3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5" fill="hold" nodeType="afterGroup">
                            <p:stCondLst>
                              <p:cond delay="34000"/>
                            </p:stCondLst>
                            <p:childTnLst>
                              <p:par>
                                <p:cTn id="326" presetID="1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82" grpId="0" animBg="1"/>
      <p:bldP spid="90297" grpId="0" animBg="1"/>
      <p:bldP spid="124" grpId="0" animBg="1"/>
      <p:bldP spid="125" grpId="0" animBg="1"/>
      <p:bldP spid="126" grpId="0" animBg="1"/>
      <p:bldP spid="127" grpId="0" animBg="1"/>
      <p:bldP spid="49" grpId="0" animBg="1"/>
      <p:bldP spid="50" grpId="0" animBg="1"/>
      <p:bldP spid="50" grpId="1" animBg="1"/>
      <p:bldP spid="50" grpId="2" animBg="1"/>
      <p:bldP spid="51" grpId="0" animBg="1"/>
      <p:bldP spid="51" grpId="1" animBg="1"/>
      <p:bldP spid="51" grpId="2" animBg="1"/>
      <p:bldP spid="52" grpId="0" animBg="1"/>
      <p:bldP spid="52" grpId="1" animBg="1"/>
      <p:bldP spid="52" grpId="2" animBg="1"/>
      <p:bldP spid="53" grpId="0" animBg="1"/>
      <p:bldP spid="53" grpId="1" animBg="1"/>
      <p:bldP spid="53" grpId="2" animBg="1"/>
      <p:bldP spid="54" grpId="0" animBg="1"/>
      <p:bldP spid="54" grpId="1" animBg="1"/>
      <p:bldP spid="54" grpId="2" animBg="1"/>
      <p:bldP spid="55" grpId="0" animBg="1"/>
      <p:bldP spid="55" grpId="1" animBg="1"/>
      <p:bldP spid="55" grpId="2" animBg="1"/>
      <p:bldP spid="48" grpId="0" animBg="1"/>
      <p:bldP spid="48" grpId="1" animBg="1"/>
      <p:bldP spid="48" grpId="2" animBg="1"/>
      <p:bldP spid="48" grpId="3" animBg="1"/>
      <p:bldP spid="48" grpId="4" animBg="1"/>
      <p:bldP spid="48" grpId="5" animBg="1"/>
      <p:bldP spid="48" grpId="6" animBg="1"/>
      <p:bldP spid="48" grpId="7" animBg="1"/>
      <p:bldP spid="48" grpId="8" animBg="1"/>
      <p:bldP spid="114" grpId="0" animBg="1"/>
      <p:bldP spid="114" grpId="1" animBg="1"/>
      <p:bldP spid="114" grpId="2" animBg="1"/>
      <p:bldP spid="114" grpId="3" animBg="1"/>
      <p:bldP spid="114" grpId="4" animBg="1"/>
      <p:bldP spid="114" grpId="5" animBg="1"/>
      <p:bldP spid="114" grpId="6" animBg="1"/>
      <p:bldP spid="114" grpId="7" animBg="1"/>
      <p:bldP spid="114" grpId="8" animBg="1"/>
      <p:bldP spid="58" grpId="0" animBg="1"/>
      <p:bldP spid="58" grpId="1" animBg="1"/>
      <p:bldP spid="58" grpId="2" animBg="1"/>
      <p:bldP spid="68" grpId="0" animBg="1"/>
      <p:bldP spid="68" grpId="1" animBg="1"/>
      <p:bldP spid="68" grpId="2" animBg="1"/>
      <p:bldP spid="71" grpId="0" animBg="1"/>
      <p:bldP spid="71" grpId="1" animBg="1"/>
      <p:bldP spid="71" grpId="2" animBg="1"/>
      <p:bldP spid="74" grpId="0" animBg="1"/>
      <p:bldP spid="74" grpId="1" animBg="1"/>
      <p:bldP spid="74" grpId="2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82" name="Rectangle 70"/>
          <p:cNvSpPr>
            <a:spLocks noChangeArrowheads="1"/>
          </p:cNvSpPr>
          <p:nvPr/>
        </p:nvSpPr>
        <p:spPr bwMode="auto">
          <a:xfrm>
            <a:off x="0" y="2420938"/>
            <a:ext cx="3214688" cy="4151312"/>
          </a:xfrm>
          <a:prstGeom prst="rect">
            <a:avLst/>
          </a:prstGeom>
          <a:solidFill>
            <a:schemeClr val="bg1">
              <a:alpha val="7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l"/>
            </a:pPr>
            <a:r>
              <a:rPr lang="fr-FR" altLang="fr-FR" sz="1400" b="1">
                <a:solidFill>
                  <a:srgbClr val="4D4D4D"/>
                </a:solidFill>
                <a:sym typeface="Wingdings" panose="05000000000000000000" pitchFamily="2" charset="2"/>
              </a:rPr>
              <a:t> Si les attaquants échouent ou n’exploitent pas les secteurs externes, vérifiez que :</a:t>
            </a:r>
          </a:p>
          <a:p>
            <a:pPr eaLnBrk="1" hangingPunct="1">
              <a:buFont typeface="Wingdings" panose="05000000000000000000" pitchFamily="2" charset="2"/>
              <a:buChar char="l"/>
            </a:pPr>
            <a:endParaRPr lang="fr-FR" altLang="fr-FR" sz="400" b="1">
              <a:solidFill>
                <a:srgbClr val="4D4D4D"/>
              </a:solidFill>
              <a:sym typeface="Wingdings" panose="05000000000000000000" pitchFamily="2" charset="2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fr-FR" altLang="fr-FR" sz="1400" b="1">
                <a:solidFill>
                  <a:srgbClr val="4D4D4D"/>
                </a:solidFill>
              </a:rPr>
              <a:t> les joueurs ont bien compris la règle,</a:t>
            </a:r>
          </a:p>
          <a:p>
            <a:pPr eaLnBrk="1" hangingPunct="1"/>
            <a:endParaRPr lang="fr-FR" altLang="fr-FR" sz="400" b="1">
              <a:solidFill>
                <a:srgbClr val="4D4D4D"/>
              </a:solidFill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fr-FR" altLang="fr-FR" sz="1400" b="1">
                <a:solidFill>
                  <a:srgbClr val="4D4D4D"/>
                </a:solidFill>
              </a:rPr>
              <a:t> le rapport de force entre les deux équipes est équitable,</a:t>
            </a:r>
          </a:p>
          <a:p>
            <a:pPr eaLnBrk="1" hangingPunct="1"/>
            <a:endParaRPr lang="fr-FR" altLang="fr-FR" sz="400" b="1">
              <a:solidFill>
                <a:srgbClr val="4D4D4D"/>
              </a:solidFill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fr-FR" altLang="fr-FR" sz="1400" b="1">
                <a:solidFill>
                  <a:srgbClr val="4D4D4D"/>
                </a:solidFill>
              </a:rPr>
              <a:t> l’espace central n’est pas trop grand.</a:t>
            </a:r>
          </a:p>
          <a:p>
            <a:pPr eaLnBrk="1" hangingPunct="1"/>
            <a:endParaRPr lang="fr-FR" altLang="fr-FR" sz="800" b="1">
              <a:solidFill>
                <a:srgbClr val="4D4D4D"/>
              </a:solidFill>
              <a:sym typeface="Wingdings" panose="05000000000000000000" pitchFamily="2" charset="2"/>
            </a:endParaRPr>
          </a:p>
          <a:p>
            <a:pPr eaLnBrk="1" hangingPunct="1">
              <a:buFont typeface="Wingdings" panose="05000000000000000000" pitchFamily="2" charset="2"/>
              <a:buChar char="l"/>
            </a:pPr>
            <a:r>
              <a:rPr lang="fr-FR" altLang="fr-FR" sz="1400" b="1">
                <a:solidFill>
                  <a:srgbClr val="4D4D4D"/>
                </a:solidFill>
                <a:sym typeface="Wingdings" panose="05000000000000000000" pitchFamily="2" charset="2"/>
              </a:rPr>
              <a:t> Vous pouvez aussi :</a:t>
            </a:r>
          </a:p>
          <a:p>
            <a:pPr eaLnBrk="1" hangingPunct="1"/>
            <a:endParaRPr lang="fr-FR" altLang="fr-FR" sz="400" b="1">
              <a:solidFill>
                <a:srgbClr val="4D4D4D"/>
              </a:solidFill>
              <a:sym typeface="Wingdings" panose="05000000000000000000" pitchFamily="2" charset="2"/>
            </a:endParaRPr>
          </a:p>
          <a:p>
            <a:pPr eaLnBrk="1" hangingPunct="1">
              <a:buFont typeface="Wingdings" panose="05000000000000000000" pitchFamily="2" charset="2"/>
              <a:buChar char="F"/>
            </a:pPr>
            <a:r>
              <a:rPr lang="fr-FR" altLang="fr-FR" sz="1400" b="1">
                <a:solidFill>
                  <a:srgbClr val="4D4D4D"/>
                </a:solidFill>
                <a:sym typeface="Wingdings" panose="05000000000000000000" pitchFamily="2" charset="2"/>
              </a:rPr>
              <a:t> i</a:t>
            </a:r>
            <a:r>
              <a:rPr lang="fr-FR" altLang="fr-FR" sz="1400" b="1">
                <a:solidFill>
                  <a:srgbClr val="4D4D4D"/>
                </a:solidFill>
              </a:rPr>
              <a:t>nterdire au défenseur d’aller dans le secteur de l’aile,</a:t>
            </a:r>
          </a:p>
          <a:p>
            <a:pPr eaLnBrk="1" hangingPunct="1"/>
            <a:endParaRPr lang="fr-FR" altLang="fr-FR" sz="400" b="1">
              <a:solidFill>
                <a:srgbClr val="4D4D4D"/>
              </a:solidFill>
            </a:endParaRPr>
          </a:p>
          <a:p>
            <a:pPr eaLnBrk="1" hangingPunct="1">
              <a:buFont typeface="Wingdings" panose="05000000000000000000" pitchFamily="2" charset="2"/>
              <a:buChar char="F"/>
            </a:pPr>
            <a:r>
              <a:rPr lang="fr-FR" altLang="fr-FR" sz="1400" b="1">
                <a:solidFill>
                  <a:srgbClr val="4D4D4D"/>
                </a:solidFill>
              </a:rPr>
              <a:t> introduire une nouvelle règle : les défenseurs passent en attaque s’ils touchent 3 fois les attaquants dans le secteur central sur la même possession.</a:t>
            </a:r>
            <a:endParaRPr lang="fr-FR" altLang="fr-FR" sz="1400" b="1">
              <a:solidFill>
                <a:srgbClr val="4D4D4D"/>
              </a:solidFill>
              <a:sym typeface="Wingdings" panose="05000000000000000000" pitchFamily="2" charset="2"/>
            </a:endParaRPr>
          </a:p>
          <a:p>
            <a:pPr eaLnBrk="1" hangingPunct="1"/>
            <a:r>
              <a:rPr lang="fr-FR" altLang="fr-FR" sz="1400" b="1">
                <a:solidFill>
                  <a:srgbClr val="4D4D4D"/>
                </a:solidFill>
              </a:rPr>
              <a:t> </a:t>
            </a:r>
          </a:p>
          <a:p>
            <a:pPr eaLnBrk="1" hangingPunct="1"/>
            <a:r>
              <a:rPr lang="fr-FR" altLang="fr-FR" sz="1400" b="1">
                <a:solidFill>
                  <a:srgbClr val="4D4D4D"/>
                </a:solidFill>
              </a:rPr>
              <a:t>                                                                                          </a:t>
            </a:r>
          </a:p>
          <a:p>
            <a:pPr eaLnBrk="1" hangingPunct="1"/>
            <a:r>
              <a:rPr lang="fr-FR" altLang="fr-FR" sz="1400" b="1">
                <a:solidFill>
                  <a:srgbClr val="4D4D4D"/>
                </a:solidFill>
              </a:rPr>
              <a:t> </a:t>
            </a:r>
          </a:p>
          <a:p>
            <a:pPr eaLnBrk="1" hangingPunct="1"/>
            <a:r>
              <a:rPr lang="fr-FR" altLang="fr-FR" sz="1400" b="1">
                <a:solidFill>
                  <a:srgbClr val="4D4D4D"/>
                </a:solidFill>
              </a:rPr>
              <a:t> </a:t>
            </a:r>
          </a:p>
          <a:p>
            <a:pPr eaLnBrk="1" hangingPunct="1"/>
            <a:r>
              <a:rPr lang="fr-FR" altLang="fr-FR" sz="1400" b="1">
                <a:solidFill>
                  <a:srgbClr val="4D4D4D"/>
                </a:solidFill>
              </a:rPr>
              <a:t> </a:t>
            </a:r>
          </a:p>
          <a:p>
            <a:pPr eaLnBrk="1" hangingPunct="1"/>
            <a:endParaRPr lang="fr-FR" altLang="fr-FR" sz="1400" b="1">
              <a:solidFill>
                <a:srgbClr val="4D4D4D"/>
              </a:solidFill>
            </a:endParaRPr>
          </a:p>
          <a:p>
            <a:pPr eaLnBrk="1" hangingPunct="1">
              <a:buFont typeface="Wingdings" panose="05000000000000000000" pitchFamily="2" charset="2"/>
              <a:buChar char="l"/>
            </a:pPr>
            <a:endParaRPr lang="fr-FR" altLang="fr-FR" sz="1400" b="1">
              <a:solidFill>
                <a:srgbClr val="4D4D4D"/>
              </a:solidFill>
            </a:endParaRPr>
          </a:p>
          <a:p>
            <a:pPr eaLnBrk="1" hangingPunct="1"/>
            <a:endParaRPr lang="fr-FR" altLang="fr-FR" sz="800" b="1">
              <a:solidFill>
                <a:srgbClr val="4D4D4D"/>
              </a:solidFill>
              <a:sym typeface="Wingdings" panose="05000000000000000000" pitchFamily="2" charset="2"/>
            </a:endParaRPr>
          </a:p>
          <a:p>
            <a:pPr eaLnBrk="1" hangingPunct="1"/>
            <a:r>
              <a:rPr lang="fr-FR" altLang="fr-FR" sz="1400" b="1">
                <a:solidFill>
                  <a:srgbClr val="4D4D4D"/>
                </a:solidFill>
                <a:sym typeface="Wingdings" panose="05000000000000000000" pitchFamily="2" charset="2"/>
              </a:rPr>
              <a:t> </a:t>
            </a:r>
            <a:endParaRPr lang="fr-FR" altLang="fr-FR" sz="1400" b="1">
              <a:solidFill>
                <a:srgbClr val="4D4D4D"/>
              </a:solidFill>
            </a:endParaRPr>
          </a:p>
          <a:p>
            <a:pPr eaLnBrk="1" hangingPunct="1">
              <a:buFont typeface="Wingdings" panose="05000000000000000000" pitchFamily="2" charset="2"/>
              <a:buChar char="l"/>
            </a:pPr>
            <a:endParaRPr lang="fr-FR" altLang="fr-FR" sz="1400" b="1">
              <a:solidFill>
                <a:srgbClr val="4D4D4D"/>
              </a:solidFill>
              <a:sym typeface="Wingdings" panose="05000000000000000000" pitchFamily="2" charset="2"/>
            </a:endParaRPr>
          </a:p>
          <a:p>
            <a:pPr eaLnBrk="1" hangingPunct="1"/>
            <a:endParaRPr lang="fr-FR" altLang="fr-FR" sz="800" b="1">
              <a:solidFill>
                <a:srgbClr val="4D4D4D"/>
              </a:solidFill>
              <a:sym typeface="Wingdings" panose="05000000000000000000" pitchFamily="2" charset="2"/>
            </a:endParaRPr>
          </a:p>
        </p:txBody>
      </p:sp>
      <p:sp>
        <p:nvSpPr>
          <p:cNvPr id="90297" name="AutoShape 185"/>
          <p:cNvSpPr>
            <a:spLocks noChangeArrowheads="1"/>
          </p:cNvSpPr>
          <p:nvPr/>
        </p:nvSpPr>
        <p:spPr bwMode="auto">
          <a:xfrm>
            <a:off x="0" y="-6350"/>
            <a:ext cx="4032250" cy="360363"/>
          </a:xfrm>
          <a:prstGeom prst="parallelogram">
            <a:avLst>
              <a:gd name="adj" fmla="val 117644"/>
            </a:avLst>
          </a:prstGeom>
          <a:solidFill>
            <a:schemeClr val="bg1">
              <a:alpha val="79999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defTabSz="8763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763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763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763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763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76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76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76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76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b="1">
                <a:solidFill>
                  <a:srgbClr val="4D4D4D"/>
                </a:solidFill>
              </a:rPr>
              <a:t>Pour réguler…</a:t>
            </a: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4687888" y="1268413"/>
            <a:ext cx="3819525" cy="3744912"/>
            <a:chOff x="204" y="164"/>
            <a:chExt cx="2406" cy="2359"/>
          </a:xfrm>
        </p:grpSpPr>
        <p:sp>
          <p:nvSpPr>
            <p:cNvPr id="7207" name="Rectangle 43"/>
            <p:cNvSpPr>
              <a:spLocks noChangeArrowheads="1"/>
            </p:cNvSpPr>
            <p:nvPr/>
          </p:nvSpPr>
          <p:spPr bwMode="auto">
            <a:xfrm>
              <a:off x="205" y="345"/>
              <a:ext cx="2404" cy="2178"/>
            </a:xfrm>
            <a:prstGeom prst="rect">
              <a:avLst/>
            </a:prstGeom>
            <a:solidFill>
              <a:srgbClr val="CCECFF"/>
            </a:solidFill>
            <a:ln w="31750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fr-FR" altLang="fr-FR"/>
            </a:p>
          </p:txBody>
        </p:sp>
        <p:sp>
          <p:nvSpPr>
            <p:cNvPr id="7208" name="Rectangle 44"/>
            <p:cNvSpPr>
              <a:spLocks noChangeArrowheads="1"/>
            </p:cNvSpPr>
            <p:nvPr/>
          </p:nvSpPr>
          <p:spPr bwMode="auto">
            <a:xfrm>
              <a:off x="1203" y="164"/>
              <a:ext cx="408" cy="181"/>
            </a:xfrm>
            <a:prstGeom prst="rect">
              <a:avLst/>
            </a:prstGeom>
            <a:noFill/>
            <a:ln w="31750">
              <a:solidFill>
                <a:srgbClr val="FFFF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7209" name="Arc 45"/>
            <p:cNvSpPr>
              <a:spLocks/>
            </p:cNvSpPr>
            <p:nvPr/>
          </p:nvSpPr>
          <p:spPr bwMode="auto">
            <a:xfrm rot="10800000">
              <a:off x="509" y="345"/>
              <a:ext cx="692" cy="59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6699FF"/>
            </a:solidFill>
            <a:ln w="31750">
              <a:solidFill>
                <a:srgbClr val="FFFF00"/>
              </a:solidFill>
              <a:round/>
              <a:headEnd/>
              <a:tailEnd/>
            </a:ln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7210" name="Line 46"/>
            <p:cNvSpPr>
              <a:spLocks noChangeShapeType="1"/>
            </p:cNvSpPr>
            <p:nvPr/>
          </p:nvSpPr>
          <p:spPr bwMode="auto">
            <a:xfrm>
              <a:off x="1180" y="941"/>
              <a:ext cx="426" cy="0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7211" name="Arc 47"/>
            <p:cNvSpPr>
              <a:spLocks/>
            </p:cNvSpPr>
            <p:nvPr/>
          </p:nvSpPr>
          <p:spPr bwMode="auto">
            <a:xfrm rot="10800000" flipH="1">
              <a:off x="1606" y="345"/>
              <a:ext cx="675" cy="59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6699FF"/>
            </a:solidFill>
            <a:ln w="31750">
              <a:solidFill>
                <a:srgbClr val="FFFF00"/>
              </a:solidFill>
              <a:round/>
              <a:headEnd/>
              <a:tailEnd/>
            </a:ln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7212" name="Arc 48"/>
            <p:cNvSpPr>
              <a:spLocks/>
            </p:cNvSpPr>
            <p:nvPr/>
          </p:nvSpPr>
          <p:spPr bwMode="auto">
            <a:xfrm rot="10800000">
              <a:off x="204" y="344"/>
              <a:ext cx="976" cy="88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7213" name="Line 49"/>
            <p:cNvSpPr>
              <a:spLocks noChangeShapeType="1"/>
            </p:cNvSpPr>
            <p:nvPr/>
          </p:nvSpPr>
          <p:spPr bwMode="auto">
            <a:xfrm>
              <a:off x="1238" y="1224"/>
              <a:ext cx="396" cy="0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7214" name="Line 50"/>
            <p:cNvSpPr>
              <a:spLocks noChangeShapeType="1"/>
            </p:cNvSpPr>
            <p:nvPr/>
          </p:nvSpPr>
          <p:spPr bwMode="auto">
            <a:xfrm>
              <a:off x="1338" y="1026"/>
              <a:ext cx="142" cy="0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7215" name="Rectangle 51"/>
            <p:cNvSpPr>
              <a:spLocks noChangeArrowheads="1"/>
            </p:cNvSpPr>
            <p:nvPr/>
          </p:nvSpPr>
          <p:spPr bwMode="auto">
            <a:xfrm>
              <a:off x="1163" y="348"/>
              <a:ext cx="454" cy="583"/>
            </a:xfrm>
            <a:prstGeom prst="rect">
              <a:avLst/>
            </a:prstGeom>
            <a:solidFill>
              <a:srgbClr val="66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7216" name="Arc 52"/>
            <p:cNvSpPr>
              <a:spLocks/>
            </p:cNvSpPr>
            <p:nvPr/>
          </p:nvSpPr>
          <p:spPr bwMode="auto">
            <a:xfrm rot="10800000" flipH="1">
              <a:off x="1662" y="345"/>
              <a:ext cx="948" cy="88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7217" name="Line 53"/>
            <p:cNvSpPr>
              <a:spLocks noChangeShapeType="1"/>
            </p:cNvSpPr>
            <p:nvPr/>
          </p:nvSpPr>
          <p:spPr bwMode="auto">
            <a:xfrm>
              <a:off x="476" y="345"/>
              <a:ext cx="1814" cy="0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3" name="Group 127"/>
          <p:cNvGrpSpPr>
            <a:grpSpLocks noChangeAspect="1"/>
          </p:cNvGrpSpPr>
          <p:nvPr/>
        </p:nvGrpSpPr>
        <p:grpSpPr bwMode="auto">
          <a:xfrm rot="-5972019">
            <a:off x="6050756" y="4629944"/>
            <a:ext cx="220663" cy="288925"/>
            <a:chOff x="3351" y="4107"/>
            <a:chExt cx="228" cy="376"/>
          </a:xfrm>
        </p:grpSpPr>
        <p:sp>
          <p:nvSpPr>
            <p:cNvPr id="7205" name="AutoShape 128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000099"/>
            </a:solidFill>
            <a:ln w="9525">
              <a:miter lim="800000"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0099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7206" name="AutoShape 129"/>
            <p:cNvSpPr>
              <a:spLocks noChangeAspect="1" noChangeArrowheads="1"/>
            </p:cNvSpPr>
            <p:nvPr/>
          </p:nvSpPr>
          <p:spPr bwMode="auto">
            <a:xfrm rot="5162120" flipV="1">
              <a:off x="3442" y="4207"/>
              <a:ext cx="136" cy="128"/>
            </a:xfrm>
            <a:prstGeom prst="flowChartConnector">
              <a:avLst/>
            </a:prstGeom>
            <a:solidFill>
              <a:srgbClr val="000099"/>
            </a:solidFill>
            <a:ln w="9525">
              <a:round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0099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grpSp>
        <p:nvGrpSpPr>
          <p:cNvPr id="4" name="Group 157"/>
          <p:cNvGrpSpPr>
            <a:grpSpLocks noChangeAspect="1"/>
          </p:cNvGrpSpPr>
          <p:nvPr/>
        </p:nvGrpSpPr>
        <p:grpSpPr bwMode="auto">
          <a:xfrm rot="6052790" flipV="1">
            <a:off x="7521575" y="2967038"/>
            <a:ext cx="223837" cy="268288"/>
            <a:chOff x="3351" y="4107"/>
            <a:chExt cx="228" cy="376"/>
          </a:xfrm>
        </p:grpSpPr>
        <p:sp>
          <p:nvSpPr>
            <p:cNvPr id="7203" name="AutoShape 158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80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7204" name="AutoShape 159"/>
            <p:cNvSpPr>
              <a:spLocks noChangeAspect="1" noChangeArrowheads="1"/>
            </p:cNvSpPr>
            <p:nvPr/>
          </p:nvSpPr>
          <p:spPr bwMode="auto">
            <a:xfrm rot="5162120" flipV="1">
              <a:off x="3442" y="4207"/>
              <a:ext cx="136" cy="128"/>
            </a:xfrm>
            <a:prstGeom prst="flowChartConnector">
              <a:avLst/>
            </a:prstGeom>
            <a:solidFill>
              <a:srgbClr val="008000"/>
            </a:solidFill>
            <a:ln w="9525">
              <a:round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80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grpSp>
        <p:nvGrpSpPr>
          <p:cNvPr id="5" name="Group 157"/>
          <p:cNvGrpSpPr>
            <a:grpSpLocks noChangeAspect="1"/>
          </p:cNvGrpSpPr>
          <p:nvPr/>
        </p:nvGrpSpPr>
        <p:grpSpPr bwMode="auto">
          <a:xfrm rot="7139363" flipV="1">
            <a:off x="5930900" y="3100388"/>
            <a:ext cx="223837" cy="268288"/>
            <a:chOff x="3351" y="4107"/>
            <a:chExt cx="228" cy="376"/>
          </a:xfrm>
        </p:grpSpPr>
        <p:sp>
          <p:nvSpPr>
            <p:cNvPr id="7201" name="AutoShape 158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80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7202" name="AutoShape 159"/>
            <p:cNvSpPr>
              <a:spLocks noChangeAspect="1" noChangeArrowheads="1"/>
            </p:cNvSpPr>
            <p:nvPr/>
          </p:nvSpPr>
          <p:spPr bwMode="auto">
            <a:xfrm rot="5162120" flipV="1">
              <a:off x="3442" y="4207"/>
              <a:ext cx="136" cy="128"/>
            </a:xfrm>
            <a:prstGeom prst="flowChartConnector">
              <a:avLst/>
            </a:prstGeom>
            <a:solidFill>
              <a:srgbClr val="008000"/>
            </a:solidFill>
            <a:ln w="9525">
              <a:round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80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grpSp>
        <p:nvGrpSpPr>
          <p:cNvPr id="6" name="Group 41"/>
          <p:cNvGrpSpPr>
            <a:grpSpLocks noChangeAspect="1"/>
          </p:cNvGrpSpPr>
          <p:nvPr/>
        </p:nvGrpSpPr>
        <p:grpSpPr bwMode="auto">
          <a:xfrm rot="17414595" flipH="1">
            <a:off x="6514307" y="1489868"/>
            <a:ext cx="203200" cy="322263"/>
            <a:chOff x="3351" y="4107"/>
            <a:chExt cx="228" cy="376"/>
          </a:xfrm>
        </p:grpSpPr>
        <p:sp>
          <p:nvSpPr>
            <p:cNvPr id="7199" name="AutoShape 42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FF6600"/>
            </a:solidFill>
            <a:ln w="9525">
              <a:miter lim="800000"/>
              <a:headEnd/>
              <a:tailEnd/>
            </a:ln>
            <a:scene3d>
              <a:camera prst="legacyObliqueBottom">
                <a:rot lat="1200000" lon="0" rev="0"/>
              </a:camera>
              <a:lightRig rig="legacyFlat1" dir="t"/>
            </a:scene3d>
            <a:sp3d extrusionH="4302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FF66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7200" name="AutoShape 43"/>
            <p:cNvSpPr>
              <a:spLocks noChangeAspect="1" noChangeArrowheads="1"/>
            </p:cNvSpPr>
            <p:nvPr/>
          </p:nvSpPr>
          <p:spPr bwMode="auto">
            <a:xfrm rot="5162120" flipH="1">
              <a:off x="3442" y="4207"/>
              <a:ext cx="136" cy="128"/>
            </a:xfrm>
            <a:prstGeom prst="flowChartConnector">
              <a:avLst/>
            </a:prstGeom>
            <a:solidFill>
              <a:srgbClr val="FF6600"/>
            </a:solidFill>
            <a:ln w="9525">
              <a:round/>
              <a:headEnd/>
              <a:tailEnd/>
            </a:ln>
            <a:scene3d>
              <a:camera prst="legacyObliqueBottom">
                <a:rot lat="1200000" lon="0" rev="0"/>
              </a:camera>
              <a:lightRig rig="legacyFlat1" dir="t"/>
            </a:scene3d>
            <a:sp3d extrusionH="4302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FF66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grpSp>
        <p:nvGrpSpPr>
          <p:cNvPr id="7" name="Group 127"/>
          <p:cNvGrpSpPr>
            <a:grpSpLocks noChangeAspect="1"/>
          </p:cNvGrpSpPr>
          <p:nvPr/>
        </p:nvGrpSpPr>
        <p:grpSpPr bwMode="auto">
          <a:xfrm rot="-7759493">
            <a:off x="6909595" y="4634706"/>
            <a:ext cx="220662" cy="288925"/>
            <a:chOff x="3351" y="4107"/>
            <a:chExt cx="228" cy="376"/>
          </a:xfrm>
        </p:grpSpPr>
        <p:sp>
          <p:nvSpPr>
            <p:cNvPr id="7197" name="AutoShape 128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000099"/>
            </a:solidFill>
            <a:ln w="9525">
              <a:miter lim="800000"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0099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7198" name="AutoShape 129"/>
            <p:cNvSpPr>
              <a:spLocks noChangeAspect="1" noChangeArrowheads="1"/>
            </p:cNvSpPr>
            <p:nvPr/>
          </p:nvSpPr>
          <p:spPr bwMode="auto">
            <a:xfrm rot="5162120" flipV="1">
              <a:off x="3442" y="4207"/>
              <a:ext cx="136" cy="128"/>
            </a:xfrm>
            <a:prstGeom prst="flowChartConnector">
              <a:avLst/>
            </a:prstGeom>
            <a:solidFill>
              <a:srgbClr val="000099"/>
            </a:solidFill>
            <a:ln w="9525">
              <a:round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0099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grpSp>
        <p:nvGrpSpPr>
          <p:cNvPr id="8" name="Group 157"/>
          <p:cNvGrpSpPr>
            <a:grpSpLocks noChangeAspect="1"/>
          </p:cNvGrpSpPr>
          <p:nvPr/>
        </p:nvGrpSpPr>
        <p:grpSpPr bwMode="auto">
          <a:xfrm rot="6859067" flipV="1">
            <a:off x="6791325" y="3095625"/>
            <a:ext cx="223838" cy="268288"/>
            <a:chOff x="3351" y="4107"/>
            <a:chExt cx="228" cy="376"/>
          </a:xfrm>
        </p:grpSpPr>
        <p:sp>
          <p:nvSpPr>
            <p:cNvPr id="7195" name="AutoShape 158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80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7196" name="AutoShape 159"/>
            <p:cNvSpPr>
              <a:spLocks noChangeAspect="1" noChangeArrowheads="1"/>
            </p:cNvSpPr>
            <p:nvPr/>
          </p:nvSpPr>
          <p:spPr bwMode="auto">
            <a:xfrm rot="5162120" flipV="1">
              <a:off x="3442" y="4207"/>
              <a:ext cx="136" cy="128"/>
            </a:xfrm>
            <a:prstGeom prst="flowChartConnector">
              <a:avLst/>
            </a:prstGeom>
            <a:solidFill>
              <a:srgbClr val="008000"/>
            </a:solidFill>
            <a:ln w="9525">
              <a:round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80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sp>
        <p:nvSpPr>
          <p:cNvPr id="124" name="Oval 268"/>
          <p:cNvSpPr>
            <a:spLocks noChangeArrowheads="1"/>
          </p:cNvSpPr>
          <p:nvPr/>
        </p:nvSpPr>
        <p:spPr bwMode="auto">
          <a:xfrm>
            <a:off x="5334000" y="2166938"/>
            <a:ext cx="142875" cy="144462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25" name="Oval 268"/>
          <p:cNvSpPr>
            <a:spLocks noChangeArrowheads="1"/>
          </p:cNvSpPr>
          <p:nvPr/>
        </p:nvSpPr>
        <p:spPr bwMode="auto">
          <a:xfrm>
            <a:off x="4695825" y="2500313"/>
            <a:ext cx="142875" cy="144462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26" name="Oval 268"/>
          <p:cNvSpPr>
            <a:spLocks noChangeArrowheads="1"/>
          </p:cNvSpPr>
          <p:nvPr/>
        </p:nvSpPr>
        <p:spPr bwMode="auto">
          <a:xfrm>
            <a:off x="7720013" y="2152650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27" name="Oval 268"/>
          <p:cNvSpPr>
            <a:spLocks noChangeArrowheads="1"/>
          </p:cNvSpPr>
          <p:nvPr/>
        </p:nvSpPr>
        <p:spPr bwMode="auto">
          <a:xfrm>
            <a:off x="8358188" y="2500313"/>
            <a:ext cx="142875" cy="144462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grpSp>
        <p:nvGrpSpPr>
          <p:cNvPr id="9" name="Group 157"/>
          <p:cNvGrpSpPr>
            <a:grpSpLocks noChangeAspect="1"/>
          </p:cNvGrpSpPr>
          <p:nvPr/>
        </p:nvGrpSpPr>
        <p:grpSpPr bwMode="auto">
          <a:xfrm rot="7893965" flipV="1">
            <a:off x="5207000" y="2895600"/>
            <a:ext cx="223838" cy="268288"/>
            <a:chOff x="3351" y="4107"/>
            <a:chExt cx="228" cy="376"/>
          </a:xfrm>
        </p:grpSpPr>
        <p:sp>
          <p:nvSpPr>
            <p:cNvPr id="7193" name="AutoShape 158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80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7194" name="AutoShape 159"/>
            <p:cNvSpPr>
              <a:spLocks noChangeAspect="1" noChangeArrowheads="1"/>
            </p:cNvSpPr>
            <p:nvPr/>
          </p:nvSpPr>
          <p:spPr bwMode="auto">
            <a:xfrm rot="5162120" flipV="1">
              <a:off x="3442" y="4207"/>
              <a:ext cx="136" cy="128"/>
            </a:xfrm>
            <a:prstGeom prst="flowChartConnector">
              <a:avLst/>
            </a:prstGeom>
            <a:solidFill>
              <a:srgbClr val="008000"/>
            </a:solidFill>
            <a:ln w="9525">
              <a:round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8000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grpSp>
        <p:nvGrpSpPr>
          <p:cNvPr id="10" name="Group 127"/>
          <p:cNvGrpSpPr>
            <a:grpSpLocks noChangeAspect="1"/>
          </p:cNvGrpSpPr>
          <p:nvPr/>
        </p:nvGrpSpPr>
        <p:grpSpPr bwMode="auto">
          <a:xfrm rot="-5662101">
            <a:off x="5185569" y="4620419"/>
            <a:ext cx="220663" cy="288925"/>
            <a:chOff x="3351" y="4107"/>
            <a:chExt cx="228" cy="376"/>
          </a:xfrm>
        </p:grpSpPr>
        <p:sp>
          <p:nvSpPr>
            <p:cNvPr id="7191" name="AutoShape 128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000099"/>
            </a:solidFill>
            <a:ln w="9525">
              <a:miter lim="800000"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0099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7192" name="AutoShape 129"/>
            <p:cNvSpPr>
              <a:spLocks noChangeAspect="1" noChangeArrowheads="1"/>
            </p:cNvSpPr>
            <p:nvPr/>
          </p:nvSpPr>
          <p:spPr bwMode="auto">
            <a:xfrm rot="5162120" flipV="1">
              <a:off x="3442" y="4207"/>
              <a:ext cx="136" cy="128"/>
            </a:xfrm>
            <a:prstGeom prst="flowChartConnector">
              <a:avLst/>
            </a:prstGeom>
            <a:solidFill>
              <a:srgbClr val="000099"/>
            </a:solidFill>
            <a:ln w="9525">
              <a:round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0099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grpSp>
        <p:nvGrpSpPr>
          <p:cNvPr id="11" name="Group 127"/>
          <p:cNvGrpSpPr>
            <a:grpSpLocks noChangeAspect="1"/>
          </p:cNvGrpSpPr>
          <p:nvPr/>
        </p:nvGrpSpPr>
        <p:grpSpPr bwMode="auto">
          <a:xfrm rot="-7676877">
            <a:off x="7914482" y="4641056"/>
            <a:ext cx="220662" cy="288925"/>
            <a:chOff x="3351" y="4107"/>
            <a:chExt cx="228" cy="376"/>
          </a:xfrm>
        </p:grpSpPr>
        <p:sp>
          <p:nvSpPr>
            <p:cNvPr id="7189" name="AutoShape 128"/>
            <p:cNvSpPr>
              <a:spLocks noChangeAspect="1" noChangeArrowheads="1"/>
            </p:cNvSpPr>
            <p:nvPr/>
          </p:nvSpPr>
          <p:spPr bwMode="auto">
            <a:xfrm rot="1336821">
              <a:off x="3351" y="4107"/>
              <a:ext cx="228" cy="376"/>
            </a:xfrm>
            <a:prstGeom prst="moon">
              <a:avLst>
                <a:gd name="adj" fmla="val 53361"/>
              </a:avLst>
            </a:prstGeom>
            <a:solidFill>
              <a:srgbClr val="000099"/>
            </a:solidFill>
            <a:ln w="9525">
              <a:miter lim="800000"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0099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7190" name="AutoShape 129"/>
            <p:cNvSpPr>
              <a:spLocks noChangeAspect="1" noChangeArrowheads="1"/>
            </p:cNvSpPr>
            <p:nvPr/>
          </p:nvSpPr>
          <p:spPr bwMode="auto">
            <a:xfrm rot="5162120" flipV="1">
              <a:off x="3442" y="4207"/>
              <a:ext cx="136" cy="128"/>
            </a:xfrm>
            <a:prstGeom prst="flowChartConnector">
              <a:avLst/>
            </a:prstGeom>
            <a:solidFill>
              <a:srgbClr val="000099"/>
            </a:solidFill>
            <a:ln w="9525">
              <a:round/>
              <a:headEnd/>
              <a:tailEnd/>
            </a:ln>
            <a:scene3d>
              <a:camera prst="legacyObliqueBottom">
                <a:rot lat="899994" lon="0" rev="0"/>
              </a:camera>
              <a:lightRig rig="legacyFlat1" dir="t"/>
            </a:scene3d>
            <a:sp3d extrusionH="125400" prstMaterial="legacyPlastic">
              <a:bevelT w="13500" h="13500" prst="angle"/>
              <a:bevelB w="13500" h="13500" prst="angle"/>
              <a:extrusionClr>
                <a:srgbClr val="33CCCC"/>
              </a:extrusionClr>
              <a:contourClr>
                <a:srgbClr val="000099"/>
              </a:contourClr>
            </a:sp3d>
          </p:spPr>
          <p:txBody>
            <a:bodyPr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sp>
        <p:nvSpPr>
          <p:cNvPr id="114" name="Oval 215"/>
          <p:cNvSpPr>
            <a:spLocks noChangeAspect="1" noChangeArrowheads="1"/>
          </p:cNvSpPr>
          <p:nvPr/>
        </p:nvSpPr>
        <p:spPr bwMode="auto">
          <a:xfrm>
            <a:off x="6286500" y="4657725"/>
            <a:ext cx="68263" cy="682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50" name="Rectangle 30"/>
          <p:cNvSpPr>
            <a:spLocks noChangeArrowheads="1"/>
          </p:cNvSpPr>
          <p:nvPr/>
        </p:nvSpPr>
        <p:spPr bwMode="auto">
          <a:xfrm>
            <a:off x="6072188" y="2357438"/>
            <a:ext cx="1071562" cy="246062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b="1">
                <a:solidFill>
                  <a:srgbClr val="274E75"/>
                </a:solidFill>
              </a:rPr>
              <a:t>Touché 1 fois</a:t>
            </a:r>
          </a:p>
        </p:txBody>
      </p:sp>
      <p:sp>
        <p:nvSpPr>
          <p:cNvPr id="51" name="Rectangle 30"/>
          <p:cNvSpPr>
            <a:spLocks noChangeArrowheads="1"/>
          </p:cNvSpPr>
          <p:nvPr/>
        </p:nvSpPr>
        <p:spPr bwMode="auto">
          <a:xfrm>
            <a:off x="6000750" y="2500313"/>
            <a:ext cx="1071563" cy="246062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b="1">
                <a:solidFill>
                  <a:srgbClr val="274E75"/>
                </a:solidFill>
              </a:rPr>
              <a:t>Touché 2 fois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0955 -1.48148E-6 L -5.55556E-7 -1.48148E-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902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469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9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95 0.00046 C -0.00868 -0.01274 -0.0375 -0.0463 -0.0375 -0.07732 C -0.0375 -0.10834 -0.01007 -0.16274 -0.00295 -0.18519 " pathEditMode="relative" rAng="0" ptsTypes="aaa">
                                      <p:cBhvr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6" y="-9282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.00023 C 0.00243 -0.00695 0.01719 -0.02616 0.01441 -0.04282 C 0.01163 -0.05949 -0.01007 -0.08796 -0.01649 -0.1 " pathEditMode="relative" rAng="0" ptsTypes="aaA"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5023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400000">
                                      <p:cBhvr>
                                        <p:cTn id="4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0.00023 L 0.04062 -0.07917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1" y="-3981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7037E-6 L -0.00781 -0.07338 " pathEditMode="relative" ptsTypes="AA">
                                      <p:cBhvr>
                                        <p:cTn id="5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33333E-6 L 0.00972 0.08473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6" y="4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6" presetID="3" presetClass="entr" presetSubtype="1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7037E-6 L 0.00747 -0.14375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-7199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6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1 -0.07338 L 0.0158 -0.17825 " pathEditMode="relative" ptsTypes="AA">
                                      <p:cBhvr>
                                        <p:cTn id="6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6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062 -0.07917 L 0.00625 -0.12986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9" y="-2546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48148E-6 L -0.03941 0.01042 " pathEditMode="relative" ptsTypes="AA">
                                      <p:cBhvr>
                                        <p:cTn id="6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95 -0.18519 L -0.05035 -0.21667 " pathEditMode="relative" ptsTypes="AA">
                                      <p:cBhvr>
                                        <p:cTn id="7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3.33333E-6 L -0.02379 -0.04584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98" y="-2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7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47 -0.14375 L 0.03108 -0.18033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1" y="-1829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0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25 -0.12986 L 0.02968 -0.16528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3" y="-1782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22222E-6 L 0.04757 0.00486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8" y="231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649 -0.1 C -0.0092 -0.10023 0.01667 -0.09745 0.02708 -0.10093 C 0.0375 -0.1044 0.04236 -0.11667 0.04635 -0.12083 " pathEditMode="relative" rAng="0" ptsTypes="aaa">
                                      <p:cBhvr>
                                        <p:cTn id="8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2" y="-926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941 0.01042 L -0.00034 -0.02777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4" y="-1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8 -0.17825 C 0.01841 -0.18843 0.03039 -0.20764 0.03143 -0.23889 C 0.03247 -0.27014 0.02657 -0.34051 0.0224 -0.36528 C 0.01823 -0.39005 0.00955 -0.38264 0.00608 -0.38727 " pathEditMode="relative" rAng="0" ptsTypes="aaaa">
                                      <p:cBhvr>
                                        <p:cTn id="8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7" y="-10602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3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635 -0.12084 L 0.05434 -0.19445 " pathEditMode="relative" ptsTypes="AA">
                                      <p:cBhvr>
                                        <p:cTn id="9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035 -0.21667 C -0.05174 -0.2301 -0.05955 -0.27523 -0.05886 -0.29769 C -0.05816 -0.32014 -0.04861 -0.34051 -0.04584 -0.35185 " pathEditMode="relative" rAng="0" ptsTypes="aaa">
                                      <p:cBhvr>
                                        <p:cTn id="9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" y="-6759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3000000">
                                      <p:cBhvr>
                                        <p:cTn id="9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9" presetID="0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968 -0.16505 L 0.12968 -0.20625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60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07407E-6 L 0.02361 0.01064 " pathEditMode="relative" ptsTypes="AA">
                                      <p:cBhvr>
                                        <p:cTn id="10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73 0.08473 L 0.01771 0.02176 " pathEditMode="relative" ptsTypes="AA">
                                      <p:cBhvr>
                                        <p:cTn id="10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400000">
                                      <p:cBhvr>
                                        <p:cTn id="10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4 -0.02777 L 0.03559 -0.09791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8" y="-3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10" presetID="0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968 -0.20602 L -0.14375 -0.32986 " pathEditMode="relative" rAng="0" ptsTypes="AA">
                                      <p:cBhvr>
                                        <p:cTn id="111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681" y="-6204"/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61 0.01065 L -0.01996 0.01018 " pathEditMode="relative" rAng="0" ptsTypes="AA">
                                      <p:cBhvr>
                                        <p:cTn id="1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87" y="-23"/>
                                    </p:animMotion>
                                  </p:childTnLst>
                                </p:cTn>
                              </p:par>
                              <p:par>
                                <p:cTn id="11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771 0.02199 L 0.05452 -0.05 " pathEditMode="relative" rAng="0" ptsTypes="AA">
                                      <p:cBhvr>
                                        <p:cTn id="1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40" y="-3611"/>
                                    </p:animMotion>
                                  </p:childTnLst>
                                </p:cTn>
                              </p:par>
                              <p:par>
                                <p:cTn id="11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1800000">
                                      <p:cBhvr>
                                        <p:cTn id="1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2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27 -0.04514 L -0.0066 -0.1 " pathEditMode="relative" rAng="0" ptsTypes="AA">
                                      <p:cBhvr>
                                        <p:cTn id="1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" y="-2755"/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125 -0.18033 C 0.01893 -0.18264 -0.02777 -0.18681 -0.04253 -0.19422 C -0.05729 -0.20162 -0.0559 -0.21274 -0.05763 -0.22547 C -0.05937 -0.2382 -0.05399 -0.26181 -0.05295 -0.2713 " pathEditMode="relative" rAng="0" ptsTypes="aaaA">
                                      <p:cBhvr>
                                        <p:cTn id="1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31" y="-4560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0" presetClass="path" presetSubtype="0" accel="50000" decel="5000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375 -0.32986 L -0.09844 -0.33889 L -0.07448 -0.28334 " pathEditMode="relative" rAng="0" ptsTypes="AAA">
                                      <p:cBhvr>
                                        <p:cTn id="126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55" y="18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28" presetID="0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448 -0.2831 C -0.06337 -0.30857 -0.02952 -0.40371 -0.0073 -0.43611 C 0.01493 -0.46852 0.04548 -0.46852 0.05937 -0.47709 " pathEditMode="relative" rAng="0" ptsTypes="aaA">
                                      <p:cBhvr>
                                        <p:cTn id="129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84" y="-9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82" grpId="0" animBg="1"/>
      <p:bldP spid="90297" grpId="0" animBg="1"/>
      <p:bldP spid="124" grpId="0" animBg="1"/>
      <p:bldP spid="125" grpId="0" animBg="1"/>
      <p:bldP spid="126" grpId="0" animBg="1"/>
      <p:bldP spid="127" grpId="0" animBg="1"/>
      <p:bldP spid="114" grpId="0" animBg="1"/>
      <p:bldP spid="114" grpId="1" animBg="1"/>
      <p:bldP spid="114" grpId="2" animBg="1"/>
      <p:bldP spid="114" grpId="3" animBg="1"/>
      <p:bldP spid="114" grpId="4" animBg="1"/>
      <p:bldP spid="114" grpId="5" animBg="1"/>
      <p:bldP spid="114" grpId="6" animBg="1"/>
      <p:bldP spid="114" grpId="7" animBg="1"/>
      <p:bldP spid="50" grpId="0" animBg="1"/>
      <p:bldP spid="50" grpId="1" animBg="1"/>
      <p:bldP spid="51" grpId="0" animBg="1"/>
      <p:bldP spid="5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8"/>
          <p:cNvSpPr>
            <a:spLocks noChangeArrowheads="1"/>
          </p:cNvSpPr>
          <p:nvPr/>
        </p:nvSpPr>
        <p:spPr bwMode="hidden">
          <a:xfrm>
            <a:off x="0" y="5300663"/>
            <a:ext cx="9144000" cy="1212850"/>
          </a:xfrm>
          <a:prstGeom prst="rect">
            <a:avLst/>
          </a:prstGeom>
          <a:gradFill rotWithShape="1">
            <a:gsLst>
              <a:gs pos="0">
                <a:srgbClr val="F8F8F8"/>
              </a:gs>
              <a:gs pos="100000">
                <a:srgbClr val="C0C0C0">
                  <a:alpha val="70000"/>
                </a:srgb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7800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85000"/>
              </a:lnSpc>
            </a:pPr>
            <a:endParaRPr lang="fr-FR" altLang="fr-FR" sz="3800" b="1">
              <a:cs typeface="Arial" panose="020B0604020202020204" pitchFamily="34" charset="0"/>
            </a:endParaRPr>
          </a:p>
        </p:txBody>
      </p:sp>
      <p:sp>
        <p:nvSpPr>
          <p:cNvPr id="76" name="Rectangle 9"/>
          <p:cNvSpPr>
            <a:spLocks noChangeArrowheads="1"/>
          </p:cNvSpPr>
          <p:nvPr/>
        </p:nvSpPr>
        <p:spPr bwMode="auto">
          <a:xfrm>
            <a:off x="179388" y="5432425"/>
            <a:ext cx="2808287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400" b="1">
                <a:solidFill>
                  <a:srgbClr val="4D4D4D"/>
                </a:solidFill>
              </a:rPr>
              <a:t>L’animateur veillera au respect des règles du jeu. Si les attaquants sont en réussite, il fera évoluer la situation en</a:t>
            </a:r>
          </a:p>
        </p:txBody>
      </p:sp>
      <p:sp>
        <p:nvSpPr>
          <p:cNvPr id="77" name="Rectangle 13"/>
          <p:cNvSpPr>
            <a:spLocks noChangeArrowheads="1"/>
          </p:cNvSpPr>
          <p:nvPr/>
        </p:nvSpPr>
        <p:spPr bwMode="auto">
          <a:xfrm>
            <a:off x="3132138" y="5432425"/>
            <a:ext cx="2808287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400" b="1">
                <a:solidFill>
                  <a:srgbClr val="4D4D4D"/>
                </a:solidFill>
              </a:rPr>
              <a:t>augmentant l’effectif, enlevant les pastilles, bonifiant les relations ou les tirs dans l’aile. </a:t>
            </a:r>
          </a:p>
          <a:p>
            <a:pPr eaLnBrk="1" hangingPunct="1"/>
            <a:r>
              <a:rPr lang="fr-FR" altLang="fr-FR" sz="1400" b="1">
                <a:solidFill>
                  <a:srgbClr val="4D4D4D"/>
                </a:solidFill>
              </a:rPr>
              <a:t>Les joueurs pourront ainsi </a:t>
            </a:r>
          </a:p>
        </p:txBody>
      </p:sp>
      <p:sp>
        <p:nvSpPr>
          <p:cNvPr id="89" name="Rectangle 23"/>
          <p:cNvSpPr>
            <a:spLocks noChangeArrowheads="1"/>
          </p:cNvSpPr>
          <p:nvPr/>
        </p:nvSpPr>
        <p:spPr bwMode="auto">
          <a:xfrm>
            <a:off x="6084888" y="5445125"/>
            <a:ext cx="2808287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400" b="1">
                <a:solidFill>
                  <a:srgbClr val="4D4D4D"/>
                </a:solidFill>
              </a:rPr>
              <a:t>comprendre que l’exploitation du secteur externe proche du but est un outil notamment en fin de montée de balle.</a:t>
            </a:r>
          </a:p>
          <a:p>
            <a:pPr eaLnBrk="1" hangingPunct="1"/>
            <a:endParaRPr lang="fr-FR" altLang="fr-FR" sz="1400" b="1">
              <a:solidFill>
                <a:srgbClr val="4D4D4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6" grpId="0"/>
      <p:bldP spid="77" grpId="0"/>
      <p:bldP spid="89" grpId="0"/>
    </p:bld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4156</TotalTime>
  <Words>410</Words>
  <Application>Microsoft Office PowerPoint</Application>
  <PresentationFormat>Affichage à l'écran (4:3)</PresentationFormat>
  <Paragraphs>87</Paragraphs>
  <Slides>6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Wingdings</vt:lpstr>
      <vt:lpstr>Arial Black</vt:lpstr>
      <vt:lpstr>Pixel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LIGUE POITOU CHARENTES HANDBALL</dc:creator>
  <cp:lastModifiedBy>berthy</cp:lastModifiedBy>
  <cp:revision>374</cp:revision>
  <cp:lastPrinted>1601-01-01T00:00:00Z</cp:lastPrinted>
  <dcterms:created xsi:type="dcterms:W3CDTF">2006-01-22T16:40:11Z</dcterms:created>
  <dcterms:modified xsi:type="dcterms:W3CDTF">2020-06-07T21:43:04Z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6</vt:i4>
  </property>
</Properties>
</file>