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Lst>
  <p:notesMasterIdLst>
    <p:notesMasterId r:id="rId28"/>
  </p:notesMasterIdLst>
  <p:handoutMasterIdLst>
    <p:handoutMasterId r:id="rId29"/>
  </p:handoutMasterIdLst>
  <p:sldIdLst>
    <p:sldId id="257" r:id="rId5"/>
    <p:sldId id="303" r:id="rId6"/>
    <p:sldId id="302" r:id="rId7"/>
    <p:sldId id="353" r:id="rId8"/>
    <p:sldId id="352" r:id="rId9"/>
    <p:sldId id="305" r:id="rId10"/>
    <p:sldId id="306" r:id="rId11"/>
    <p:sldId id="278" r:id="rId12"/>
    <p:sldId id="281" r:id="rId13"/>
    <p:sldId id="307" r:id="rId14"/>
    <p:sldId id="285" r:id="rId15"/>
    <p:sldId id="286" r:id="rId16"/>
    <p:sldId id="287" r:id="rId17"/>
    <p:sldId id="310" r:id="rId18"/>
    <p:sldId id="308" r:id="rId19"/>
    <p:sldId id="288" r:id="rId20"/>
    <p:sldId id="280" r:id="rId21"/>
    <p:sldId id="291" r:id="rId22"/>
    <p:sldId id="321" r:id="rId23"/>
    <p:sldId id="290" r:id="rId24"/>
    <p:sldId id="299" r:id="rId25"/>
    <p:sldId id="327" r:id="rId26"/>
    <p:sldId id="350" r:id="rId27"/>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FF"/>
    <a:srgbClr val="1A3E71"/>
    <a:srgbClr val="9C1614"/>
    <a:srgbClr val="546595"/>
    <a:srgbClr val="9B1614"/>
    <a:srgbClr val="9B9B9B"/>
    <a:srgbClr val="6E6E6E"/>
    <a:srgbClr val="F0F0F0"/>
    <a:srgbClr val="C85A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14"/>
      </p:cViewPr>
      <p:guideLst>
        <p:guide orient="horz" pos="1620"/>
        <p:guide pos="2880"/>
      </p:guideLst>
    </p:cSldViewPr>
  </p:slideViewPr>
  <p:notesTextViewPr>
    <p:cViewPr>
      <p:scale>
        <a:sx n="1" d="1"/>
        <a:sy n="1" d="1"/>
      </p:scale>
      <p:origin x="0" y="0"/>
    </p:cViewPr>
  </p:notesText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24C586-8EE7-AF48-B32A-B03634DE7749}" type="datetimeFigureOut">
              <a:rPr lang="fr-FR" smtClean="0"/>
              <a:pPr/>
              <a:t>15/07/2020</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D55F6C-C462-EC4E-A672-E3DA8C1B46F5}" type="slidenum">
              <a:rPr lang="fr-FR" smtClean="0"/>
              <a:pPr/>
              <a:t>‹N°›</a:t>
            </a:fld>
            <a:endParaRPr lang="fr-FR"/>
          </a:p>
        </p:txBody>
      </p:sp>
    </p:spTree>
    <p:extLst>
      <p:ext uri="{BB962C8B-B14F-4D97-AF65-F5344CB8AC3E}">
        <p14:creationId xmlns:p14="http://schemas.microsoft.com/office/powerpoint/2010/main" val="28509621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71EE48-4E68-9343-AEBE-A8480D8633D2}" type="datetimeFigureOut">
              <a:rPr lang="fr-FR" smtClean="0"/>
              <a:pPr/>
              <a:t>15/07/2020</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6A8BE8-4E5E-3440-A5E7-AA67017625E8}" type="slidenum">
              <a:rPr lang="fr-FR" smtClean="0"/>
              <a:pPr/>
              <a:t>‹N°›</a:t>
            </a:fld>
            <a:endParaRPr lang="fr-FR"/>
          </a:p>
        </p:txBody>
      </p:sp>
    </p:spTree>
    <p:extLst>
      <p:ext uri="{BB962C8B-B14F-4D97-AF65-F5344CB8AC3E}">
        <p14:creationId xmlns:p14="http://schemas.microsoft.com/office/powerpoint/2010/main" val="4142505163"/>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59276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634113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ts val="0"/>
              </a:spcBef>
            </a:pPr>
            <a:r>
              <a:rPr lang="fr-FR" sz="1200" u="sng" dirty="0"/>
              <a:t>Le temps de jeu</a:t>
            </a:r>
          </a:p>
          <a:p>
            <a:pPr>
              <a:spcBef>
                <a:spcPts val="0"/>
              </a:spcBef>
            </a:pPr>
            <a:r>
              <a:rPr lang="fr-FR" sz="1200" dirty="0"/>
              <a:t>- Le match se compose de </a:t>
            </a:r>
            <a:r>
              <a:rPr lang="fr-FR" sz="1200" b="1" dirty="0"/>
              <a:t>2 périodes </a:t>
            </a:r>
            <a:r>
              <a:rPr lang="fr-FR" sz="1200" dirty="0"/>
              <a:t>dont les résultats sont comptabilisés séparément.</a:t>
            </a:r>
          </a:p>
          <a:p>
            <a:pPr>
              <a:spcBef>
                <a:spcPts val="0"/>
              </a:spcBef>
            </a:pPr>
            <a:r>
              <a:rPr lang="fr-FR" sz="1200" dirty="0"/>
              <a:t>- Chaque période dure </a:t>
            </a:r>
            <a:r>
              <a:rPr lang="fr-FR" sz="1200" b="1" dirty="0"/>
              <a:t>10 minutes</a:t>
            </a:r>
            <a:r>
              <a:rPr lang="fr-FR" sz="1200" dirty="0"/>
              <a:t>.</a:t>
            </a:r>
          </a:p>
          <a:p>
            <a:pPr>
              <a:spcBef>
                <a:spcPts val="0"/>
              </a:spcBef>
            </a:pPr>
            <a:r>
              <a:rPr lang="fr-FR" sz="1200" dirty="0"/>
              <a:t>- La pause dure </a:t>
            </a:r>
            <a:r>
              <a:rPr lang="fr-FR" sz="1200" b="1" dirty="0"/>
              <a:t>5 minutes</a:t>
            </a:r>
            <a:r>
              <a:rPr lang="fr-FR" sz="1200" dirty="0"/>
              <a:t>.</a:t>
            </a:r>
          </a:p>
          <a:p>
            <a:pPr>
              <a:spcBef>
                <a:spcPts val="0"/>
              </a:spcBef>
            </a:pPr>
            <a:r>
              <a:rPr lang="fr-FR" sz="1200" dirty="0"/>
              <a:t>- Le temps de jeu commence avec le coup de sifflet de l’arbitre (démarrage du chronomètre et jet d’arbitre).</a:t>
            </a:r>
          </a:p>
          <a:p>
            <a:pPr>
              <a:spcBef>
                <a:spcPts val="0"/>
              </a:spcBef>
            </a:pPr>
            <a:r>
              <a:rPr lang="fr-FR" sz="1200" dirty="0"/>
              <a:t>- En cas d’égalité à la fin d'une période, la décision intervient selon le principe du « </a:t>
            </a:r>
            <a:r>
              <a:rPr lang="fr-FR" sz="1200" b="1" dirty="0"/>
              <a:t>Golden Goal </a:t>
            </a:r>
            <a:r>
              <a:rPr lang="fr-FR" sz="1200" dirty="0"/>
              <a:t>». Celui-ci commence par un jet d’arbitre.</a:t>
            </a:r>
          </a:p>
          <a:p>
            <a:pPr>
              <a:spcBef>
                <a:spcPts val="0"/>
              </a:spcBef>
            </a:pPr>
            <a:r>
              <a:rPr lang="fr-FR" sz="1200" dirty="0"/>
              <a:t>- Le vainqueur obtient un point pour la période gagnée.</a:t>
            </a:r>
          </a:p>
          <a:p>
            <a:pPr>
              <a:spcBef>
                <a:spcPts val="0"/>
              </a:spcBef>
            </a:pPr>
            <a:r>
              <a:rPr lang="fr-FR" sz="1200" dirty="0"/>
              <a:t>- Lorsque les deux périodes ont été gagnées par la même équipe, celle-ci est déclarée vainqueur général avec 2 points à 0.</a:t>
            </a:r>
          </a:p>
          <a:p>
            <a:pPr>
              <a:spcBef>
                <a:spcPts val="0"/>
              </a:spcBef>
            </a:pPr>
            <a:r>
              <a:rPr lang="fr-FR" sz="1200" dirty="0"/>
              <a:t>- Le résultat est nul si chaque équipe gagne une période.</a:t>
            </a:r>
          </a:p>
          <a:p>
            <a:pPr>
              <a:spcBef>
                <a:spcPts val="0"/>
              </a:spcBef>
            </a:pPr>
            <a:r>
              <a:rPr lang="fr-FR" sz="1200" dirty="0"/>
              <a:t>- Puisqu’il faut déterminer un vainqueur, on jouera le « </a:t>
            </a:r>
            <a:r>
              <a:rPr lang="fr-FR" sz="1200" b="1" dirty="0"/>
              <a:t>Shoot Out </a:t>
            </a:r>
            <a:r>
              <a:rPr lang="fr-FR" sz="1200" dirty="0"/>
              <a:t>».</a:t>
            </a:r>
          </a:p>
        </p:txBody>
      </p:sp>
    </p:spTree>
    <p:extLst>
      <p:ext uri="{BB962C8B-B14F-4D97-AF65-F5344CB8AC3E}">
        <p14:creationId xmlns:p14="http://schemas.microsoft.com/office/powerpoint/2010/main" val="2767526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23</a:t>
            </a:fld>
            <a:endParaRPr lang="en-US"/>
          </a:p>
        </p:txBody>
      </p:sp>
    </p:spTree>
    <p:extLst>
      <p:ext uri="{BB962C8B-B14F-4D97-AF65-F5344CB8AC3E}">
        <p14:creationId xmlns:p14="http://schemas.microsoft.com/office/powerpoint/2010/main" val="1699085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uverture">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1"/>
            <a:ext cx="9144000" cy="5140838"/>
          </a:xfrm>
          <a:prstGeom prst="rect">
            <a:avLst/>
          </a:prstGeom>
        </p:spPr>
      </p:pic>
      <p:sp>
        <p:nvSpPr>
          <p:cNvPr id="8" name="Titre 1"/>
          <p:cNvSpPr>
            <a:spLocks noGrp="1"/>
          </p:cNvSpPr>
          <p:nvPr>
            <p:ph type="ctrTitle" hasCustomPrompt="1"/>
          </p:nvPr>
        </p:nvSpPr>
        <p:spPr>
          <a:xfrm>
            <a:off x="1105277" y="3696404"/>
            <a:ext cx="7772400" cy="334394"/>
          </a:xfrm>
          <a:prstGeom prst="rect">
            <a:avLst/>
          </a:prstGeom>
        </p:spPr>
        <p:txBody>
          <a:bodyPr>
            <a:noAutofit/>
          </a:bodyPr>
          <a:lstStyle>
            <a:lvl1pPr algn="r">
              <a:defRPr sz="1800" b="1" baseline="0">
                <a:solidFill>
                  <a:schemeClr val="bg1"/>
                </a:solidFill>
                <a:latin typeface="Arial"/>
                <a:cs typeface="Arial"/>
              </a:defRPr>
            </a:lvl1pPr>
          </a:lstStyle>
          <a:p>
            <a:r>
              <a:rPr lang="fr-FR" dirty="0"/>
              <a:t>TITRE DE LA PRESENTATION</a:t>
            </a:r>
          </a:p>
        </p:txBody>
      </p:sp>
      <p:sp>
        <p:nvSpPr>
          <p:cNvPr id="9" name="Sous-titre 2"/>
          <p:cNvSpPr>
            <a:spLocks noGrp="1"/>
          </p:cNvSpPr>
          <p:nvPr>
            <p:ph type="subTitle" idx="1" hasCustomPrompt="1"/>
          </p:nvPr>
        </p:nvSpPr>
        <p:spPr>
          <a:xfrm>
            <a:off x="2488529" y="4033644"/>
            <a:ext cx="6400800" cy="269422"/>
          </a:xfrm>
          <a:prstGeom prst="rect">
            <a:avLst/>
          </a:prstGeom>
        </p:spPr>
        <p:txBody>
          <a:bodyPr>
            <a:noAutofit/>
          </a:bodyPr>
          <a:lstStyle>
            <a:lvl1pPr marL="0" indent="0" algn="r">
              <a:buNone/>
              <a:defRPr sz="1400" b="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JJ/MM/AAAA</a:t>
            </a:r>
          </a:p>
        </p:txBody>
      </p:sp>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1"/>
            <a:ext cx="9144000" cy="5140838"/>
          </a:xfrm>
          <a:prstGeom prst="rect">
            <a:avLst/>
          </a:prstGeom>
        </p:spPr>
      </p:pic>
    </p:spTree>
    <p:extLst>
      <p:ext uri="{BB962C8B-B14F-4D97-AF65-F5344CB8AC3E}">
        <p14:creationId xmlns:p14="http://schemas.microsoft.com/office/powerpoint/2010/main" val="545723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uvertu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1"/>
            <a:ext cx="9144000" cy="5140838"/>
          </a:xfrm>
          <a:prstGeom prst="rect">
            <a:avLst/>
          </a:prstGeom>
        </p:spPr>
      </p:pic>
      <p:sp>
        <p:nvSpPr>
          <p:cNvPr id="8" name="Titre 1"/>
          <p:cNvSpPr>
            <a:spLocks noGrp="1"/>
          </p:cNvSpPr>
          <p:nvPr>
            <p:ph type="ctrTitle" hasCustomPrompt="1"/>
          </p:nvPr>
        </p:nvSpPr>
        <p:spPr>
          <a:xfrm>
            <a:off x="1105277" y="3696404"/>
            <a:ext cx="7772400" cy="334394"/>
          </a:xfrm>
          <a:prstGeom prst="rect">
            <a:avLst/>
          </a:prstGeom>
        </p:spPr>
        <p:txBody>
          <a:bodyPr>
            <a:noAutofit/>
          </a:bodyPr>
          <a:lstStyle>
            <a:lvl1pPr algn="r">
              <a:defRPr sz="1800" b="1" baseline="0">
                <a:solidFill>
                  <a:schemeClr val="bg1"/>
                </a:solidFill>
                <a:latin typeface="Arial"/>
                <a:cs typeface="Arial"/>
              </a:defRPr>
            </a:lvl1pPr>
          </a:lstStyle>
          <a:p>
            <a:r>
              <a:rPr lang="fr-FR"/>
              <a:t>TITRE DE LA PRESENTATION</a:t>
            </a:r>
          </a:p>
        </p:txBody>
      </p:sp>
      <p:sp>
        <p:nvSpPr>
          <p:cNvPr id="9" name="Sous-titre 2"/>
          <p:cNvSpPr>
            <a:spLocks noGrp="1"/>
          </p:cNvSpPr>
          <p:nvPr>
            <p:ph type="subTitle" idx="1" hasCustomPrompt="1"/>
          </p:nvPr>
        </p:nvSpPr>
        <p:spPr>
          <a:xfrm>
            <a:off x="2488529" y="4033644"/>
            <a:ext cx="6400800" cy="269422"/>
          </a:xfrm>
          <a:prstGeom prst="rect">
            <a:avLst/>
          </a:prstGeom>
        </p:spPr>
        <p:txBody>
          <a:bodyPr>
            <a:noAutofit/>
          </a:bodyPr>
          <a:lstStyle>
            <a:lvl1pPr marL="0" indent="0" algn="r">
              <a:buNone/>
              <a:defRPr sz="1400" b="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JJ/MM/AAAA</a:t>
            </a:r>
          </a:p>
        </p:txBody>
      </p:sp>
    </p:spTree>
    <p:extLst>
      <p:ext uri="{BB962C8B-B14F-4D97-AF65-F5344CB8AC3E}">
        <p14:creationId xmlns:p14="http://schemas.microsoft.com/office/powerpoint/2010/main" val="54572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ntrée de chapitre">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a:extLst>
              <a:ext uri="{28A0092B-C50C-407E-A947-70E740481C1C}">
                <a14:useLocalDpi xmlns:a14="http://schemas.microsoft.com/office/drawing/2010/main" val="0"/>
              </a:ext>
            </a:extLst>
          </a:blip>
          <a:srcRect l="438"/>
          <a:stretch/>
        </p:blipFill>
        <p:spPr>
          <a:xfrm>
            <a:off x="-20172" y="-13410"/>
            <a:ext cx="9164171" cy="5156910"/>
          </a:xfrm>
          <a:prstGeom prst="rect">
            <a:avLst/>
          </a:prstGeom>
        </p:spPr>
      </p:pic>
      <p:sp>
        <p:nvSpPr>
          <p:cNvPr id="9" name="Titre 1"/>
          <p:cNvSpPr>
            <a:spLocks noGrp="1"/>
          </p:cNvSpPr>
          <p:nvPr>
            <p:ph type="ctrTitle" hasCustomPrompt="1"/>
          </p:nvPr>
        </p:nvSpPr>
        <p:spPr>
          <a:xfrm>
            <a:off x="1105277" y="3696404"/>
            <a:ext cx="7772400" cy="334394"/>
          </a:xfrm>
          <a:prstGeom prst="rect">
            <a:avLst/>
          </a:prstGeom>
        </p:spPr>
        <p:txBody>
          <a:bodyPr>
            <a:noAutofit/>
          </a:bodyPr>
          <a:lstStyle>
            <a:lvl1pPr algn="r">
              <a:defRPr sz="1800" b="1" baseline="0">
                <a:solidFill>
                  <a:schemeClr val="bg1"/>
                </a:solidFill>
                <a:latin typeface="Arial"/>
                <a:cs typeface="Arial"/>
              </a:defRPr>
            </a:lvl1pPr>
          </a:lstStyle>
          <a:p>
            <a:r>
              <a:rPr lang="fr-FR"/>
              <a:t>TITRE DE LA PARTIE</a:t>
            </a:r>
          </a:p>
        </p:txBody>
      </p:sp>
    </p:spTree>
    <p:extLst>
      <p:ext uri="{BB962C8B-B14F-4D97-AF65-F5344CB8AC3E}">
        <p14:creationId xmlns:p14="http://schemas.microsoft.com/office/powerpoint/2010/main" val="1644594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age courante ">
    <p:spTree>
      <p:nvGrpSpPr>
        <p:cNvPr id="1" name=""/>
        <p:cNvGrpSpPr/>
        <p:nvPr/>
      </p:nvGrpSpPr>
      <p:grpSpPr>
        <a:xfrm>
          <a:off x="0" y="0"/>
          <a:ext cx="0" cy="0"/>
          <a:chOff x="0" y="0"/>
          <a:chExt cx="0" cy="0"/>
        </a:xfrm>
      </p:grpSpPr>
      <p:sp>
        <p:nvSpPr>
          <p:cNvPr id="5" name="Sous-titre 2"/>
          <p:cNvSpPr>
            <a:spLocks noGrp="1"/>
          </p:cNvSpPr>
          <p:nvPr>
            <p:ph type="subTitle" idx="10" hasCustomPrompt="1"/>
          </p:nvPr>
        </p:nvSpPr>
        <p:spPr>
          <a:xfrm>
            <a:off x="221390" y="579839"/>
            <a:ext cx="8669176" cy="289922"/>
          </a:xfrm>
          <a:prstGeom prst="rect">
            <a:avLst/>
          </a:prstGeom>
        </p:spPr>
        <p:txBody>
          <a:bodyPr>
            <a:noAutofit/>
          </a:bodyPr>
          <a:lstStyle>
            <a:lvl1pPr marL="0" indent="0" algn="l">
              <a:buFont typeface="Arial"/>
              <a:buNone/>
              <a:defRPr sz="1600" b="1"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SOUS-TITRE</a:t>
            </a:r>
          </a:p>
        </p:txBody>
      </p:sp>
      <p:sp>
        <p:nvSpPr>
          <p:cNvPr id="2" name="Titre 1">
            <a:extLst>
              <a:ext uri="{FF2B5EF4-FFF2-40B4-BE49-F238E27FC236}">
                <a16:creationId xmlns:a16="http://schemas.microsoft.com/office/drawing/2014/main" id="{7CFB551B-E4D1-4F2F-946A-74B5E8484AB4}"/>
              </a:ext>
            </a:extLst>
          </p:cNvPr>
          <p:cNvSpPr>
            <a:spLocks noGrp="1"/>
          </p:cNvSpPr>
          <p:nvPr>
            <p:ph type="title"/>
          </p:nvPr>
        </p:nvSpPr>
        <p:spPr>
          <a:xfrm>
            <a:off x="628650" y="274638"/>
            <a:ext cx="7886700" cy="993775"/>
          </a:xfrm>
          <a:prstGeom prst="rect">
            <a:avLst/>
          </a:prstGeom>
        </p:spPr>
        <p:txBody>
          <a:bodyPr/>
          <a:lstStyle/>
          <a:p>
            <a:r>
              <a:rPr lang="fr-FR"/>
              <a:t>Modifiez le style du titre</a:t>
            </a:r>
          </a:p>
        </p:txBody>
      </p:sp>
    </p:spTree>
    <p:extLst>
      <p:ext uri="{BB962C8B-B14F-4D97-AF65-F5344CB8AC3E}">
        <p14:creationId xmlns:p14="http://schemas.microsoft.com/office/powerpoint/2010/main" val="4077063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age courante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221390" y="1032945"/>
            <a:ext cx="8669176" cy="3945455"/>
          </a:xfrm>
          <a:prstGeom prst="rect">
            <a:avLst/>
          </a:prstGeom>
        </p:spPr>
        <p:txBody>
          <a:bodyPr/>
          <a:lstStyle>
            <a:lvl1pPr marL="0" indent="0">
              <a:buClr>
                <a:srgbClr val="9B1614"/>
              </a:buClr>
              <a:buNone/>
              <a:defRPr sz="1400">
                <a:solidFill>
                  <a:schemeClr val="tx1"/>
                </a:solidFill>
                <a:latin typeface="Arial"/>
                <a:cs typeface="Arial"/>
              </a:defRPr>
            </a:lvl1pPr>
            <a:lvl2pPr marL="447675" indent="-180975">
              <a:buClr>
                <a:srgbClr val="1A3E71"/>
              </a:buClr>
              <a:buFont typeface="Arial" panose="020B0604020202020204" pitchFamily="34" charset="0"/>
              <a:buChar char="•"/>
              <a:defRPr sz="1400">
                <a:solidFill>
                  <a:schemeClr val="tx1"/>
                </a:solidFill>
                <a:latin typeface="Arial"/>
                <a:cs typeface="Arial"/>
              </a:defRPr>
            </a:lvl2pPr>
            <a:lvl3pPr marL="447675" indent="-180975">
              <a:buClr>
                <a:srgbClr val="1A3E71"/>
              </a:buClr>
              <a:defRPr sz="1200">
                <a:solidFill>
                  <a:schemeClr val="tx1"/>
                </a:solidFill>
                <a:latin typeface="Arial"/>
                <a:cs typeface="Arial"/>
              </a:defRPr>
            </a:lvl3pPr>
            <a:lvl4pPr marL="447675" indent="-180975">
              <a:buClr>
                <a:srgbClr val="1A3E71"/>
              </a:buClr>
              <a:buFont typeface="Arial" panose="020B0604020202020204" pitchFamily="34" charset="0"/>
              <a:buChar char="•"/>
              <a:defRPr sz="1200" i="1">
                <a:solidFill>
                  <a:schemeClr val="tx1"/>
                </a:solidFill>
                <a:latin typeface="Arial"/>
                <a:cs typeface="Arial"/>
              </a:defRPr>
            </a:lvl4pPr>
            <a:lvl5pPr marL="809625" indent="-180975">
              <a:buClr>
                <a:srgbClr val="1A3E71"/>
              </a:buClr>
              <a:buFont typeface="Courier New"/>
              <a:buChar char="o"/>
              <a:defRPr sz="1000">
                <a:solidFill>
                  <a:schemeClr val="tx1"/>
                </a:solidFill>
                <a:latin typeface="Arial"/>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1"/>
          <p:cNvSpPr>
            <a:spLocks noGrp="1"/>
          </p:cNvSpPr>
          <p:nvPr>
            <p:ph type="ctrTitle" hasCustomPrompt="1"/>
          </p:nvPr>
        </p:nvSpPr>
        <p:spPr>
          <a:xfrm>
            <a:off x="221390" y="229136"/>
            <a:ext cx="8669176" cy="306629"/>
          </a:xfrm>
          <a:prstGeom prst="rect">
            <a:avLst/>
          </a:prstGeom>
        </p:spPr>
        <p:txBody>
          <a:bodyPr>
            <a:noAutofit/>
          </a:bodyPr>
          <a:lstStyle>
            <a:lvl1pPr algn="l">
              <a:defRPr sz="2000" b="1" baseline="0">
                <a:solidFill>
                  <a:srgbClr val="1A3E71"/>
                </a:solidFill>
                <a:latin typeface="Arial"/>
                <a:cs typeface="Arial"/>
              </a:defRPr>
            </a:lvl1pPr>
          </a:lstStyle>
          <a:p>
            <a:r>
              <a:rPr lang="fr-FR"/>
              <a:t>TITRE DE LA PAGE </a:t>
            </a:r>
          </a:p>
        </p:txBody>
      </p:sp>
      <p:sp>
        <p:nvSpPr>
          <p:cNvPr id="8" name="Sous-titre 2"/>
          <p:cNvSpPr>
            <a:spLocks noGrp="1"/>
          </p:cNvSpPr>
          <p:nvPr>
            <p:ph type="subTitle" idx="10" hasCustomPrompt="1"/>
          </p:nvPr>
        </p:nvSpPr>
        <p:spPr>
          <a:xfrm>
            <a:off x="221390" y="579839"/>
            <a:ext cx="8669176" cy="289922"/>
          </a:xfrm>
          <a:prstGeom prst="rect">
            <a:avLst/>
          </a:prstGeom>
        </p:spPr>
        <p:txBody>
          <a:bodyPr>
            <a:noAutofit/>
          </a:bodyPr>
          <a:lstStyle>
            <a:lvl1pPr marL="0" indent="0" algn="l">
              <a:buFont typeface="Arial"/>
              <a:buNone/>
              <a:defRPr sz="1600" b="1"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SOUS-TITRE</a:t>
            </a:r>
          </a:p>
        </p:txBody>
      </p:sp>
    </p:spTree>
    <p:extLst>
      <p:ext uri="{BB962C8B-B14F-4D97-AF65-F5344CB8AC3E}">
        <p14:creationId xmlns:p14="http://schemas.microsoft.com/office/powerpoint/2010/main" val="236624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age courante 1 visuel et légendes">
    <p:spTree>
      <p:nvGrpSpPr>
        <p:cNvPr id="1" name=""/>
        <p:cNvGrpSpPr/>
        <p:nvPr/>
      </p:nvGrpSpPr>
      <p:grpSpPr>
        <a:xfrm>
          <a:off x="0" y="0"/>
          <a:ext cx="0" cy="0"/>
          <a:chOff x="0" y="0"/>
          <a:chExt cx="0" cy="0"/>
        </a:xfrm>
      </p:grpSpPr>
      <p:sp>
        <p:nvSpPr>
          <p:cNvPr id="8" name="Espace réservé pour une image  2"/>
          <p:cNvSpPr>
            <a:spLocks noGrp="1"/>
          </p:cNvSpPr>
          <p:nvPr>
            <p:ph type="pic" idx="1"/>
          </p:nvPr>
        </p:nvSpPr>
        <p:spPr>
          <a:xfrm>
            <a:off x="221390" y="1045807"/>
            <a:ext cx="5008670" cy="3419999"/>
          </a:xfrm>
          <a:prstGeom prst="rect">
            <a:avLst/>
          </a:prstGeom>
        </p:spPr>
        <p:txBody>
          <a:bodyPr/>
          <a:lstStyle>
            <a:lvl1pPr marL="0" indent="0">
              <a:buNone/>
              <a:defRPr sz="1400">
                <a:solidFill>
                  <a:schemeClr val="tx1"/>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14" name="Espace réservé du contenu 2"/>
          <p:cNvSpPr>
            <a:spLocks noGrp="1"/>
          </p:cNvSpPr>
          <p:nvPr>
            <p:ph idx="11" hasCustomPrompt="1"/>
          </p:nvPr>
        </p:nvSpPr>
        <p:spPr>
          <a:xfrm>
            <a:off x="5529896" y="1045807"/>
            <a:ext cx="3360670" cy="3419999"/>
          </a:xfrm>
          <a:prstGeom prst="rect">
            <a:avLst/>
          </a:prstGeom>
        </p:spPr>
        <p:txBody>
          <a:bodyPr/>
          <a:lstStyle>
            <a:lvl1pPr marL="285750" indent="-285750">
              <a:buClr>
                <a:srgbClr val="1A3E71"/>
              </a:buClr>
              <a:buFont typeface="Arial"/>
              <a:buChar char="•"/>
              <a:defRPr sz="1400">
                <a:solidFill>
                  <a:schemeClr val="tx1"/>
                </a:solidFill>
                <a:latin typeface="Arial"/>
                <a:cs typeface="Arial"/>
              </a:defRPr>
            </a:lvl1pPr>
            <a:lvl2pPr marL="447675" indent="-180975">
              <a:buClr>
                <a:srgbClr val="C85A19"/>
              </a:buClr>
              <a:buFont typeface="Arial" panose="020B0604020202020204" pitchFamily="34" charset="0"/>
              <a:buChar char="•"/>
              <a:defRPr sz="1400">
                <a:solidFill>
                  <a:srgbClr val="002857"/>
                </a:solidFill>
                <a:latin typeface="+mn-lt"/>
              </a:defRPr>
            </a:lvl2pPr>
            <a:lvl3pPr marL="447675" indent="-180975">
              <a:buClr>
                <a:srgbClr val="C85A19"/>
              </a:buClr>
              <a:defRPr sz="1200">
                <a:solidFill>
                  <a:srgbClr val="002857"/>
                </a:solidFill>
                <a:latin typeface="+mn-lt"/>
              </a:defRPr>
            </a:lvl3pPr>
            <a:lvl4pPr marL="447675" indent="-180975">
              <a:buClr>
                <a:srgbClr val="C85A19"/>
              </a:buClr>
              <a:buFont typeface="Arial" panose="020B0604020202020204" pitchFamily="34" charset="0"/>
              <a:buChar char="•"/>
              <a:defRPr sz="1200" i="1">
                <a:solidFill>
                  <a:srgbClr val="002857"/>
                </a:solidFill>
                <a:latin typeface="+mn-lt"/>
              </a:defRPr>
            </a:lvl4pPr>
            <a:lvl5pPr marL="809625" indent="-180975">
              <a:buClr>
                <a:srgbClr val="C85A19"/>
              </a:buClr>
              <a:buFont typeface="Courier New"/>
              <a:buChar char="o"/>
              <a:defRPr sz="1000">
                <a:solidFill>
                  <a:srgbClr val="002857"/>
                </a:solidFill>
                <a:latin typeface="+mn-lt"/>
              </a:defRPr>
            </a:lvl5pPr>
          </a:lstStyle>
          <a:p>
            <a:pPr lvl="0"/>
            <a:r>
              <a:rPr lang="fr-FR"/>
              <a:t>Modifiez les styles du texte du masque</a:t>
            </a:r>
          </a:p>
        </p:txBody>
      </p:sp>
      <p:sp>
        <p:nvSpPr>
          <p:cNvPr id="6" name="Titre 1"/>
          <p:cNvSpPr>
            <a:spLocks noGrp="1"/>
          </p:cNvSpPr>
          <p:nvPr>
            <p:ph type="ctrTitle" hasCustomPrompt="1"/>
          </p:nvPr>
        </p:nvSpPr>
        <p:spPr>
          <a:xfrm>
            <a:off x="221390" y="229136"/>
            <a:ext cx="8669176" cy="306629"/>
          </a:xfrm>
          <a:prstGeom prst="rect">
            <a:avLst/>
          </a:prstGeom>
        </p:spPr>
        <p:txBody>
          <a:bodyPr>
            <a:noAutofit/>
          </a:bodyPr>
          <a:lstStyle>
            <a:lvl1pPr algn="l">
              <a:defRPr sz="2000" b="1" baseline="0">
                <a:solidFill>
                  <a:srgbClr val="1A3E71"/>
                </a:solidFill>
                <a:latin typeface="Arial"/>
                <a:cs typeface="Arial"/>
              </a:defRPr>
            </a:lvl1pPr>
          </a:lstStyle>
          <a:p>
            <a:r>
              <a:rPr lang="fr-FR"/>
              <a:t>TITRE DE LA PAGE </a:t>
            </a:r>
          </a:p>
        </p:txBody>
      </p:sp>
      <p:sp>
        <p:nvSpPr>
          <p:cNvPr id="9" name="Sous-titre 2"/>
          <p:cNvSpPr>
            <a:spLocks noGrp="1"/>
          </p:cNvSpPr>
          <p:nvPr>
            <p:ph type="subTitle" idx="10" hasCustomPrompt="1"/>
          </p:nvPr>
        </p:nvSpPr>
        <p:spPr>
          <a:xfrm>
            <a:off x="221390" y="579839"/>
            <a:ext cx="8669176" cy="289922"/>
          </a:xfrm>
          <a:prstGeom prst="rect">
            <a:avLst/>
          </a:prstGeom>
        </p:spPr>
        <p:txBody>
          <a:bodyPr>
            <a:noAutofit/>
          </a:bodyPr>
          <a:lstStyle>
            <a:lvl1pPr marL="0" indent="0" algn="l">
              <a:buFont typeface="Arial"/>
              <a:buNone/>
              <a:defRPr sz="1600" b="1"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SOUS-TITRE</a:t>
            </a:r>
          </a:p>
        </p:txBody>
      </p:sp>
    </p:spTree>
    <p:extLst>
      <p:ext uri="{BB962C8B-B14F-4D97-AF65-F5344CB8AC3E}">
        <p14:creationId xmlns:p14="http://schemas.microsoft.com/office/powerpoint/2010/main" val="3302620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age courante 2 colonnes texte">
    <p:spTree>
      <p:nvGrpSpPr>
        <p:cNvPr id="1" name=""/>
        <p:cNvGrpSpPr/>
        <p:nvPr/>
      </p:nvGrpSpPr>
      <p:grpSpPr>
        <a:xfrm>
          <a:off x="0" y="0"/>
          <a:ext cx="0" cy="0"/>
          <a:chOff x="0" y="0"/>
          <a:chExt cx="0" cy="0"/>
        </a:xfrm>
      </p:grpSpPr>
      <p:sp>
        <p:nvSpPr>
          <p:cNvPr id="9" name="Titre 1"/>
          <p:cNvSpPr>
            <a:spLocks noGrp="1"/>
          </p:cNvSpPr>
          <p:nvPr>
            <p:ph type="ctrTitle" hasCustomPrompt="1"/>
          </p:nvPr>
        </p:nvSpPr>
        <p:spPr>
          <a:xfrm>
            <a:off x="221390" y="229136"/>
            <a:ext cx="8669176" cy="306629"/>
          </a:xfrm>
          <a:prstGeom prst="rect">
            <a:avLst/>
          </a:prstGeom>
        </p:spPr>
        <p:txBody>
          <a:bodyPr>
            <a:noAutofit/>
          </a:bodyPr>
          <a:lstStyle>
            <a:lvl1pPr algn="l">
              <a:defRPr sz="2000" b="1" baseline="0">
                <a:solidFill>
                  <a:srgbClr val="1A3E71"/>
                </a:solidFill>
                <a:latin typeface="Arial"/>
                <a:cs typeface="Arial"/>
              </a:defRPr>
            </a:lvl1pPr>
          </a:lstStyle>
          <a:p>
            <a:r>
              <a:rPr lang="fr-FR"/>
              <a:t>TITRE DE LA PAGE </a:t>
            </a:r>
          </a:p>
        </p:txBody>
      </p:sp>
      <p:sp>
        <p:nvSpPr>
          <p:cNvPr id="10" name="Sous-titre 2"/>
          <p:cNvSpPr>
            <a:spLocks noGrp="1"/>
          </p:cNvSpPr>
          <p:nvPr>
            <p:ph type="subTitle" idx="10" hasCustomPrompt="1"/>
          </p:nvPr>
        </p:nvSpPr>
        <p:spPr>
          <a:xfrm>
            <a:off x="221390" y="579839"/>
            <a:ext cx="8669176" cy="289922"/>
          </a:xfrm>
          <a:prstGeom prst="rect">
            <a:avLst/>
          </a:prstGeom>
        </p:spPr>
        <p:txBody>
          <a:bodyPr>
            <a:noAutofit/>
          </a:bodyPr>
          <a:lstStyle>
            <a:lvl1pPr marL="0" indent="0" algn="l">
              <a:buFont typeface="Arial"/>
              <a:buNone/>
              <a:defRPr sz="1600" b="1"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SOUS-TITRE</a:t>
            </a:r>
          </a:p>
        </p:txBody>
      </p:sp>
      <p:sp>
        <p:nvSpPr>
          <p:cNvPr id="11" name="Espace réservé du contenu 2"/>
          <p:cNvSpPr>
            <a:spLocks noGrp="1"/>
          </p:cNvSpPr>
          <p:nvPr>
            <p:ph idx="1"/>
          </p:nvPr>
        </p:nvSpPr>
        <p:spPr>
          <a:xfrm>
            <a:off x="221391" y="1032945"/>
            <a:ext cx="4139999" cy="3419999"/>
          </a:xfrm>
          <a:prstGeom prst="rect">
            <a:avLst/>
          </a:prstGeom>
        </p:spPr>
        <p:txBody>
          <a:bodyPr/>
          <a:lstStyle>
            <a:lvl1pPr marL="0" indent="0">
              <a:buClr>
                <a:srgbClr val="9B1614"/>
              </a:buClr>
              <a:buNone/>
              <a:defRPr sz="1400">
                <a:solidFill>
                  <a:schemeClr val="tx1"/>
                </a:solidFill>
                <a:latin typeface="Arial"/>
                <a:cs typeface="Arial"/>
              </a:defRPr>
            </a:lvl1pPr>
            <a:lvl2pPr marL="447675" indent="-180975">
              <a:buClr>
                <a:srgbClr val="1A3E71"/>
              </a:buClr>
              <a:buFont typeface="Arial" panose="020B0604020202020204" pitchFamily="34" charset="0"/>
              <a:buChar char="•"/>
              <a:defRPr sz="1400">
                <a:solidFill>
                  <a:schemeClr val="tx1"/>
                </a:solidFill>
                <a:latin typeface="Arial"/>
                <a:cs typeface="Arial"/>
              </a:defRPr>
            </a:lvl2pPr>
            <a:lvl3pPr marL="447675" indent="-180975">
              <a:buClr>
                <a:srgbClr val="1A3E71"/>
              </a:buClr>
              <a:defRPr sz="1200">
                <a:solidFill>
                  <a:schemeClr val="tx1"/>
                </a:solidFill>
                <a:latin typeface="Arial"/>
                <a:cs typeface="Arial"/>
              </a:defRPr>
            </a:lvl3pPr>
            <a:lvl4pPr marL="447675" indent="-180975">
              <a:buClr>
                <a:srgbClr val="1A3E71"/>
              </a:buClr>
              <a:buFont typeface="Arial" panose="020B0604020202020204" pitchFamily="34" charset="0"/>
              <a:buChar char="•"/>
              <a:defRPr sz="1200" i="1">
                <a:solidFill>
                  <a:schemeClr val="tx1"/>
                </a:solidFill>
                <a:latin typeface="Arial"/>
                <a:cs typeface="Arial"/>
              </a:defRPr>
            </a:lvl4pPr>
            <a:lvl5pPr marL="809625" indent="-180975">
              <a:buClr>
                <a:srgbClr val="1A3E71"/>
              </a:buClr>
              <a:buFont typeface="Courier New"/>
              <a:buChar char="o"/>
              <a:defRPr sz="1000">
                <a:solidFill>
                  <a:schemeClr val="tx1"/>
                </a:solidFill>
                <a:latin typeface="Arial"/>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contenu 2"/>
          <p:cNvSpPr>
            <a:spLocks noGrp="1"/>
          </p:cNvSpPr>
          <p:nvPr>
            <p:ph idx="11"/>
          </p:nvPr>
        </p:nvSpPr>
        <p:spPr>
          <a:xfrm>
            <a:off x="4755706" y="1032945"/>
            <a:ext cx="4139999" cy="3419999"/>
          </a:xfrm>
          <a:prstGeom prst="rect">
            <a:avLst/>
          </a:prstGeom>
        </p:spPr>
        <p:txBody>
          <a:bodyPr/>
          <a:lstStyle>
            <a:lvl1pPr marL="0" indent="0">
              <a:buClr>
                <a:srgbClr val="9B1614"/>
              </a:buClr>
              <a:buNone/>
              <a:defRPr sz="1400">
                <a:solidFill>
                  <a:schemeClr val="tx1"/>
                </a:solidFill>
                <a:latin typeface="Arial"/>
                <a:cs typeface="Arial"/>
              </a:defRPr>
            </a:lvl1pPr>
            <a:lvl2pPr marL="447675" indent="-180975">
              <a:buClr>
                <a:srgbClr val="1A3E71"/>
              </a:buClr>
              <a:buFont typeface="Arial" panose="020B0604020202020204" pitchFamily="34" charset="0"/>
              <a:buChar char="•"/>
              <a:defRPr sz="1400">
                <a:solidFill>
                  <a:schemeClr val="tx1"/>
                </a:solidFill>
                <a:latin typeface="Arial"/>
                <a:cs typeface="Arial"/>
              </a:defRPr>
            </a:lvl2pPr>
            <a:lvl3pPr marL="447675" indent="-180975">
              <a:buClr>
                <a:srgbClr val="1A3E71"/>
              </a:buClr>
              <a:defRPr sz="1200">
                <a:solidFill>
                  <a:schemeClr val="tx1"/>
                </a:solidFill>
                <a:latin typeface="Arial"/>
                <a:cs typeface="Arial"/>
              </a:defRPr>
            </a:lvl3pPr>
            <a:lvl4pPr marL="447675" indent="-180975">
              <a:buClr>
                <a:srgbClr val="1A3E71"/>
              </a:buClr>
              <a:buFont typeface="Arial" panose="020B0604020202020204" pitchFamily="34" charset="0"/>
              <a:buChar char="•"/>
              <a:defRPr sz="1200" i="1">
                <a:solidFill>
                  <a:schemeClr val="tx1"/>
                </a:solidFill>
                <a:latin typeface="Arial"/>
                <a:cs typeface="Arial"/>
              </a:defRPr>
            </a:lvl4pPr>
            <a:lvl5pPr marL="809625" indent="-180975">
              <a:buClr>
                <a:srgbClr val="1A3E71"/>
              </a:buClr>
              <a:buFont typeface="Courier New"/>
              <a:buChar char="o"/>
              <a:defRPr sz="1000">
                <a:solidFill>
                  <a:schemeClr val="tx1"/>
                </a:solidFill>
                <a:latin typeface="Arial"/>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84584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age courante lib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878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in - messag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1"/>
            <a:ext cx="9144000" cy="5140838"/>
          </a:xfrm>
          <a:prstGeom prst="rect">
            <a:avLst/>
          </a:prstGeom>
        </p:spPr>
      </p:pic>
      <p:sp>
        <p:nvSpPr>
          <p:cNvPr id="14" name="Titre 1"/>
          <p:cNvSpPr>
            <a:spLocks noGrp="1"/>
          </p:cNvSpPr>
          <p:nvPr>
            <p:ph type="ctrTitle" hasCustomPrompt="1"/>
          </p:nvPr>
        </p:nvSpPr>
        <p:spPr>
          <a:xfrm>
            <a:off x="4132256" y="3230511"/>
            <a:ext cx="4737100" cy="683636"/>
          </a:xfrm>
          <a:prstGeom prst="rect">
            <a:avLst/>
          </a:prstGeom>
        </p:spPr>
        <p:txBody>
          <a:bodyPr>
            <a:noAutofit/>
          </a:bodyPr>
          <a:lstStyle>
            <a:lvl1pPr algn="r">
              <a:defRPr sz="1600" b="1">
                <a:solidFill>
                  <a:schemeClr val="bg1"/>
                </a:solidFill>
                <a:latin typeface="Arial"/>
                <a:cs typeface="Arial"/>
              </a:defRPr>
            </a:lvl1pPr>
          </a:lstStyle>
          <a:p>
            <a:r>
              <a:rPr lang="fr-FR"/>
              <a:t>MESSAGE DE FIN </a:t>
            </a:r>
            <a:br>
              <a:rPr lang="fr-FR"/>
            </a:br>
            <a:r>
              <a:rPr lang="fr-FR"/>
              <a:t>DE PRESENTATION</a:t>
            </a:r>
          </a:p>
        </p:txBody>
      </p:sp>
    </p:spTree>
    <p:extLst>
      <p:ext uri="{BB962C8B-B14F-4D97-AF65-F5344CB8AC3E}">
        <p14:creationId xmlns:p14="http://schemas.microsoft.com/office/powerpoint/2010/main" val="140782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467916" y="102870"/>
            <a:ext cx="7348373" cy="530915"/>
          </a:xfrm>
          <a:prstGeom prst="rect">
            <a:avLst/>
          </a:prstGeo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467916" y="633784"/>
            <a:ext cx="7348373" cy="415498"/>
          </a:xfrm>
          <a:prstGeom prst="rect">
            <a:avLst/>
          </a:prstGeom>
        </p:spPr>
        <p:txBody>
          <a:bodyPr wrap="square">
            <a:spAutoFit/>
          </a:bodyPr>
          <a:lstStyle>
            <a:lvl1pPr marL="0" indent="0" algn="l">
              <a:buNone/>
              <a:defRPr sz="2100">
                <a:solidFill>
                  <a:schemeClr val="accent1"/>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6" name="Group 5"/>
          <p:cNvGrpSpPr/>
          <p:nvPr userDrawn="1"/>
        </p:nvGrpSpPr>
        <p:grpSpPr>
          <a:xfrm>
            <a:off x="246127" y="4677984"/>
            <a:ext cx="329431" cy="32943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Calibri Light" panose="020F0302020204030204" pitchFamily="34" charset="0"/>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Slide Number Placeholder 5"/>
          <p:cNvSpPr>
            <a:spLocks noGrp="1"/>
          </p:cNvSpPr>
          <p:nvPr>
            <p:ph type="sldNum" sz="quarter" idx="12"/>
          </p:nvPr>
        </p:nvSpPr>
        <p:spPr>
          <a:xfrm>
            <a:off x="246127" y="4677984"/>
            <a:ext cx="329431" cy="292828"/>
          </a:xfrm>
          <a:prstGeom prst="rect">
            <a:avLst/>
          </a:prstGeom>
        </p:spPr>
        <p:txBody>
          <a:bodyPr anchor="ctr"/>
          <a:lstStyle>
            <a:lvl1pPr algn="ctr">
              <a:defRPr sz="1100">
                <a:solidFill>
                  <a:srgbClr val="2F3A46"/>
                </a:solidFill>
              </a:defRPr>
            </a:lvl1pPr>
          </a:lstStyle>
          <a:p>
            <a:fld id="{F68327C5-B821-4FE9-A59A-A60D9EB59A9A}" type="slidenum">
              <a:rPr lang="en-US" smtClean="0"/>
              <a:pPr/>
              <a:t>‹N°›</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322384" y="4330860"/>
            <a:ext cx="821616" cy="812640"/>
          </a:xfrm>
          <a:prstGeom prst="rect">
            <a:avLst/>
          </a:prstGeom>
        </p:spPr>
      </p:pic>
      <p:pic>
        <p:nvPicPr>
          <p:cNvPr id="12" name="Picture 11"/>
          <p:cNvPicPr>
            <a:picLocks noChangeAspect="1"/>
          </p:cNvPicPr>
          <p:nvPr userDrawn="1"/>
        </p:nvPicPr>
        <p:blipFill>
          <a:blip r:embed="rId3"/>
          <a:stretch>
            <a:fillRect/>
          </a:stretch>
        </p:blipFill>
        <p:spPr>
          <a:xfrm>
            <a:off x="7866366" y="172154"/>
            <a:ext cx="1220830" cy="338357"/>
          </a:xfrm>
          <a:prstGeom prst="rect">
            <a:avLst/>
          </a:prstGeom>
        </p:spPr>
      </p:pic>
      <p:sp>
        <p:nvSpPr>
          <p:cNvPr id="13" name="Rectangle 12"/>
          <p:cNvSpPr/>
          <p:nvPr userDrawn="1"/>
        </p:nvSpPr>
        <p:spPr>
          <a:xfrm>
            <a:off x="7892075" y="71894"/>
            <a:ext cx="1195121" cy="54006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Rectangle 3">
            <a:extLst>
              <a:ext uri="{FF2B5EF4-FFF2-40B4-BE49-F238E27FC236}">
                <a16:creationId xmlns:a16="http://schemas.microsoft.com/office/drawing/2014/main" id="{3FAA1CCD-60C5-486B-ACAD-47D83FA9ECF8}"/>
              </a:ext>
            </a:extLst>
          </p:cNvPr>
          <p:cNvSpPr/>
          <p:nvPr userDrawn="1"/>
        </p:nvSpPr>
        <p:spPr>
          <a:xfrm>
            <a:off x="89502" y="4515966"/>
            <a:ext cx="702078" cy="53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99433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ntrée de chapitre">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438"/>
          <a:stretch/>
        </p:blipFill>
        <p:spPr>
          <a:xfrm>
            <a:off x="-20172" y="-13410"/>
            <a:ext cx="9164171" cy="5156910"/>
          </a:xfrm>
          <a:prstGeom prst="rect">
            <a:avLst/>
          </a:prstGeom>
        </p:spPr>
      </p:pic>
      <p:sp>
        <p:nvSpPr>
          <p:cNvPr id="9" name="Titre 1"/>
          <p:cNvSpPr>
            <a:spLocks noGrp="1"/>
          </p:cNvSpPr>
          <p:nvPr>
            <p:ph type="ctrTitle" hasCustomPrompt="1"/>
          </p:nvPr>
        </p:nvSpPr>
        <p:spPr>
          <a:xfrm>
            <a:off x="1105277" y="3696404"/>
            <a:ext cx="7772400" cy="334394"/>
          </a:xfrm>
          <a:prstGeom prst="rect">
            <a:avLst/>
          </a:prstGeom>
        </p:spPr>
        <p:txBody>
          <a:bodyPr>
            <a:noAutofit/>
          </a:bodyPr>
          <a:lstStyle>
            <a:lvl1pPr algn="r">
              <a:defRPr sz="1800" b="1" baseline="0">
                <a:solidFill>
                  <a:schemeClr val="bg1"/>
                </a:solidFill>
                <a:latin typeface="Arial"/>
                <a:cs typeface="Arial"/>
              </a:defRPr>
            </a:lvl1pPr>
          </a:lstStyle>
          <a:p>
            <a:r>
              <a:rPr lang="fr-FR" dirty="0"/>
              <a:t>TITRE DE LA PARTIE</a:t>
            </a:r>
          </a:p>
        </p:txBody>
      </p:sp>
      <p:pic>
        <p:nvPicPr>
          <p:cNvPr id="4" name="Image 3"/>
          <p:cNvPicPr>
            <a:picLocks noChangeAspect="1"/>
          </p:cNvPicPr>
          <p:nvPr userDrawn="1"/>
        </p:nvPicPr>
        <p:blipFill rotWithShape="1">
          <a:blip r:embed="rId2">
            <a:extLst>
              <a:ext uri="{28A0092B-C50C-407E-A947-70E740481C1C}">
                <a14:useLocalDpi xmlns:a14="http://schemas.microsoft.com/office/drawing/2010/main" val="0"/>
              </a:ext>
            </a:extLst>
          </a:blip>
          <a:srcRect l="438"/>
          <a:stretch/>
        </p:blipFill>
        <p:spPr>
          <a:xfrm>
            <a:off x="-20172" y="-13410"/>
            <a:ext cx="9164171" cy="5156910"/>
          </a:xfrm>
          <a:prstGeom prst="rect">
            <a:avLst/>
          </a:prstGeom>
        </p:spPr>
      </p:pic>
    </p:spTree>
    <p:extLst>
      <p:ext uri="{BB962C8B-B14F-4D97-AF65-F5344CB8AC3E}">
        <p14:creationId xmlns:p14="http://schemas.microsoft.com/office/powerpoint/2010/main" val="1644594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age courante ">
    <p:spTree>
      <p:nvGrpSpPr>
        <p:cNvPr id="1" name=""/>
        <p:cNvGrpSpPr/>
        <p:nvPr/>
      </p:nvGrpSpPr>
      <p:grpSpPr>
        <a:xfrm>
          <a:off x="0" y="0"/>
          <a:ext cx="0" cy="0"/>
          <a:chOff x="0" y="0"/>
          <a:chExt cx="0" cy="0"/>
        </a:xfrm>
      </p:grpSpPr>
      <p:sp>
        <p:nvSpPr>
          <p:cNvPr id="4" name="Titre 1"/>
          <p:cNvSpPr>
            <a:spLocks noGrp="1"/>
          </p:cNvSpPr>
          <p:nvPr>
            <p:ph type="ctrTitle" hasCustomPrompt="1"/>
          </p:nvPr>
        </p:nvSpPr>
        <p:spPr>
          <a:xfrm>
            <a:off x="221390" y="229136"/>
            <a:ext cx="8669176" cy="306629"/>
          </a:xfrm>
          <a:prstGeom prst="rect">
            <a:avLst/>
          </a:prstGeom>
        </p:spPr>
        <p:txBody>
          <a:bodyPr>
            <a:noAutofit/>
          </a:bodyPr>
          <a:lstStyle>
            <a:lvl1pPr algn="l">
              <a:defRPr sz="2000" b="1" baseline="0">
                <a:solidFill>
                  <a:srgbClr val="1A3E71"/>
                </a:solidFill>
                <a:latin typeface="Arial"/>
                <a:cs typeface="Arial"/>
              </a:defRPr>
            </a:lvl1pPr>
          </a:lstStyle>
          <a:p>
            <a:r>
              <a:rPr lang="fr-FR" dirty="0"/>
              <a:t>TITRE DE LA PAGE </a:t>
            </a:r>
          </a:p>
        </p:txBody>
      </p:sp>
      <p:sp>
        <p:nvSpPr>
          <p:cNvPr id="5" name="Sous-titre 2"/>
          <p:cNvSpPr>
            <a:spLocks noGrp="1"/>
          </p:cNvSpPr>
          <p:nvPr>
            <p:ph type="subTitle" idx="10" hasCustomPrompt="1"/>
          </p:nvPr>
        </p:nvSpPr>
        <p:spPr>
          <a:xfrm>
            <a:off x="221390" y="579839"/>
            <a:ext cx="8669176" cy="289922"/>
          </a:xfrm>
          <a:prstGeom prst="rect">
            <a:avLst/>
          </a:prstGeom>
        </p:spPr>
        <p:txBody>
          <a:bodyPr>
            <a:noAutofit/>
          </a:bodyPr>
          <a:lstStyle>
            <a:lvl1pPr marL="0" indent="0" algn="l">
              <a:buFont typeface="Arial"/>
              <a:buNone/>
              <a:defRPr sz="1600" b="1"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spTree>
    <p:extLst>
      <p:ext uri="{BB962C8B-B14F-4D97-AF65-F5344CB8AC3E}">
        <p14:creationId xmlns:p14="http://schemas.microsoft.com/office/powerpoint/2010/main" val="4077063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age courante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221390" y="1032945"/>
            <a:ext cx="8669176" cy="3419999"/>
          </a:xfrm>
          <a:prstGeom prst="rect">
            <a:avLst/>
          </a:prstGeom>
        </p:spPr>
        <p:txBody>
          <a:bodyPr/>
          <a:lstStyle>
            <a:lvl1pPr marL="0" indent="0">
              <a:buClr>
                <a:srgbClr val="9B1614"/>
              </a:buClr>
              <a:buNone/>
              <a:defRPr sz="1400">
                <a:solidFill>
                  <a:schemeClr val="tx1"/>
                </a:solidFill>
                <a:latin typeface="Arial"/>
                <a:cs typeface="Arial"/>
              </a:defRPr>
            </a:lvl1pPr>
            <a:lvl2pPr marL="447675" indent="-180975">
              <a:buClr>
                <a:srgbClr val="1A3E71"/>
              </a:buClr>
              <a:buFont typeface="Arial" panose="020B0604020202020204" pitchFamily="34" charset="0"/>
              <a:buChar char="•"/>
              <a:defRPr sz="1400">
                <a:solidFill>
                  <a:schemeClr val="tx1"/>
                </a:solidFill>
                <a:latin typeface="Arial"/>
                <a:cs typeface="Arial"/>
              </a:defRPr>
            </a:lvl2pPr>
            <a:lvl3pPr marL="447675" indent="-180975">
              <a:buClr>
                <a:srgbClr val="1A3E71"/>
              </a:buClr>
              <a:defRPr sz="1200">
                <a:solidFill>
                  <a:schemeClr val="tx1"/>
                </a:solidFill>
                <a:latin typeface="Arial"/>
                <a:cs typeface="Arial"/>
              </a:defRPr>
            </a:lvl3pPr>
            <a:lvl4pPr marL="447675" indent="-180975">
              <a:buClr>
                <a:srgbClr val="1A3E71"/>
              </a:buClr>
              <a:buFont typeface="Arial" panose="020B0604020202020204" pitchFamily="34" charset="0"/>
              <a:buChar char="•"/>
              <a:defRPr sz="1200" i="1">
                <a:solidFill>
                  <a:schemeClr val="tx1"/>
                </a:solidFill>
                <a:latin typeface="Arial"/>
                <a:cs typeface="Arial"/>
              </a:defRPr>
            </a:lvl4pPr>
            <a:lvl5pPr marL="809625" indent="-180975">
              <a:buClr>
                <a:srgbClr val="1A3E71"/>
              </a:buClr>
              <a:buFont typeface="Courier New"/>
              <a:buChar char="o"/>
              <a:defRPr sz="1000">
                <a:solidFill>
                  <a:schemeClr val="tx1"/>
                </a:solidFill>
                <a:latin typeface="Arial"/>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p:cNvSpPr>
            <a:spLocks noGrp="1"/>
          </p:cNvSpPr>
          <p:nvPr>
            <p:ph type="ctrTitle" hasCustomPrompt="1"/>
          </p:nvPr>
        </p:nvSpPr>
        <p:spPr>
          <a:xfrm>
            <a:off x="221390" y="229136"/>
            <a:ext cx="8669176" cy="306629"/>
          </a:xfrm>
          <a:prstGeom prst="rect">
            <a:avLst/>
          </a:prstGeom>
        </p:spPr>
        <p:txBody>
          <a:bodyPr>
            <a:noAutofit/>
          </a:bodyPr>
          <a:lstStyle>
            <a:lvl1pPr algn="l">
              <a:defRPr sz="2000" b="1" baseline="0">
                <a:solidFill>
                  <a:srgbClr val="1A3E71"/>
                </a:solidFill>
                <a:latin typeface="Arial"/>
                <a:cs typeface="Arial"/>
              </a:defRPr>
            </a:lvl1pPr>
          </a:lstStyle>
          <a:p>
            <a:r>
              <a:rPr lang="fr-FR" dirty="0"/>
              <a:t>TITRE DE LA PAGE </a:t>
            </a:r>
          </a:p>
        </p:txBody>
      </p:sp>
      <p:sp>
        <p:nvSpPr>
          <p:cNvPr id="8" name="Sous-titre 2"/>
          <p:cNvSpPr>
            <a:spLocks noGrp="1"/>
          </p:cNvSpPr>
          <p:nvPr>
            <p:ph type="subTitle" idx="10" hasCustomPrompt="1"/>
          </p:nvPr>
        </p:nvSpPr>
        <p:spPr>
          <a:xfrm>
            <a:off x="221390" y="579839"/>
            <a:ext cx="8669176" cy="289922"/>
          </a:xfrm>
          <a:prstGeom prst="rect">
            <a:avLst/>
          </a:prstGeom>
        </p:spPr>
        <p:txBody>
          <a:bodyPr>
            <a:noAutofit/>
          </a:bodyPr>
          <a:lstStyle>
            <a:lvl1pPr marL="0" indent="0" algn="l">
              <a:buFont typeface="Arial"/>
              <a:buNone/>
              <a:defRPr sz="1600" b="1"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spTree>
    <p:extLst>
      <p:ext uri="{BB962C8B-B14F-4D97-AF65-F5344CB8AC3E}">
        <p14:creationId xmlns:p14="http://schemas.microsoft.com/office/powerpoint/2010/main" val="23662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age courante 1 visuel et légendes">
    <p:spTree>
      <p:nvGrpSpPr>
        <p:cNvPr id="1" name=""/>
        <p:cNvGrpSpPr/>
        <p:nvPr/>
      </p:nvGrpSpPr>
      <p:grpSpPr>
        <a:xfrm>
          <a:off x="0" y="0"/>
          <a:ext cx="0" cy="0"/>
          <a:chOff x="0" y="0"/>
          <a:chExt cx="0" cy="0"/>
        </a:xfrm>
      </p:grpSpPr>
      <p:sp>
        <p:nvSpPr>
          <p:cNvPr id="8" name="Espace réservé pour une image  2"/>
          <p:cNvSpPr>
            <a:spLocks noGrp="1"/>
          </p:cNvSpPr>
          <p:nvPr>
            <p:ph type="pic" idx="1"/>
          </p:nvPr>
        </p:nvSpPr>
        <p:spPr>
          <a:xfrm>
            <a:off x="221390" y="1045807"/>
            <a:ext cx="5008670" cy="3419999"/>
          </a:xfrm>
          <a:prstGeom prst="rect">
            <a:avLst/>
          </a:prstGeom>
        </p:spPr>
        <p:txBody>
          <a:bodyPr/>
          <a:lstStyle>
            <a:lvl1pPr marL="0" indent="0">
              <a:buNone/>
              <a:defRPr sz="1400">
                <a:solidFill>
                  <a:schemeClr val="tx1"/>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sp>
        <p:nvSpPr>
          <p:cNvPr id="14" name="Espace réservé du contenu 2"/>
          <p:cNvSpPr>
            <a:spLocks noGrp="1"/>
          </p:cNvSpPr>
          <p:nvPr>
            <p:ph idx="11" hasCustomPrompt="1"/>
          </p:nvPr>
        </p:nvSpPr>
        <p:spPr>
          <a:xfrm>
            <a:off x="5529896" y="1045807"/>
            <a:ext cx="3360670" cy="3419999"/>
          </a:xfrm>
          <a:prstGeom prst="rect">
            <a:avLst/>
          </a:prstGeom>
        </p:spPr>
        <p:txBody>
          <a:bodyPr/>
          <a:lstStyle>
            <a:lvl1pPr marL="285750" indent="-285750">
              <a:buClr>
                <a:srgbClr val="1A3E71"/>
              </a:buClr>
              <a:buFont typeface="Arial"/>
              <a:buChar char="•"/>
              <a:defRPr sz="1400">
                <a:solidFill>
                  <a:schemeClr val="tx1"/>
                </a:solidFill>
                <a:latin typeface="Arial"/>
                <a:cs typeface="Arial"/>
              </a:defRPr>
            </a:lvl1pPr>
            <a:lvl2pPr marL="447675" indent="-180975">
              <a:buClr>
                <a:srgbClr val="C85A19"/>
              </a:buClr>
              <a:buFont typeface="Arial" panose="020B0604020202020204" pitchFamily="34" charset="0"/>
              <a:buChar char="•"/>
              <a:defRPr sz="1400">
                <a:solidFill>
                  <a:srgbClr val="002857"/>
                </a:solidFill>
                <a:latin typeface="+mn-lt"/>
              </a:defRPr>
            </a:lvl2pPr>
            <a:lvl3pPr marL="447675" indent="-180975">
              <a:buClr>
                <a:srgbClr val="C85A19"/>
              </a:buClr>
              <a:defRPr sz="1200">
                <a:solidFill>
                  <a:srgbClr val="002857"/>
                </a:solidFill>
                <a:latin typeface="+mn-lt"/>
              </a:defRPr>
            </a:lvl3pPr>
            <a:lvl4pPr marL="447675" indent="-180975">
              <a:buClr>
                <a:srgbClr val="C85A19"/>
              </a:buClr>
              <a:buFont typeface="Arial" panose="020B0604020202020204" pitchFamily="34" charset="0"/>
              <a:buChar char="•"/>
              <a:defRPr sz="1200" i="1">
                <a:solidFill>
                  <a:srgbClr val="002857"/>
                </a:solidFill>
                <a:latin typeface="+mn-lt"/>
              </a:defRPr>
            </a:lvl4pPr>
            <a:lvl5pPr marL="809625" indent="-180975">
              <a:buClr>
                <a:srgbClr val="C85A19"/>
              </a:buClr>
              <a:buFont typeface="Courier New"/>
              <a:buChar char="o"/>
              <a:defRPr sz="1000">
                <a:solidFill>
                  <a:srgbClr val="002857"/>
                </a:solidFill>
                <a:latin typeface="+mn-lt"/>
              </a:defRPr>
            </a:lvl5pPr>
          </a:lstStyle>
          <a:p>
            <a:pPr lvl="0"/>
            <a:r>
              <a:rPr lang="fr-FR" dirty="0"/>
              <a:t>Modifiez les styles du texte du masque</a:t>
            </a:r>
          </a:p>
        </p:txBody>
      </p:sp>
      <p:sp>
        <p:nvSpPr>
          <p:cNvPr id="6" name="Titre 1"/>
          <p:cNvSpPr>
            <a:spLocks noGrp="1"/>
          </p:cNvSpPr>
          <p:nvPr>
            <p:ph type="ctrTitle" hasCustomPrompt="1"/>
          </p:nvPr>
        </p:nvSpPr>
        <p:spPr>
          <a:xfrm>
            <a:off x="221390" y="229136"/>
            <a:ext cx="8669176" cy="306629"/>
          </a:xfrm>
          <a:prstGeom prst="rect">
            <a:avLst/>
          </a:prstGeom>
        </p:spPr>
        <p:txBody>
          <a:bodyPr>
            <a:noAutofit/>
          </a:bodyPr>
          <a:lstStyle>
            <a:lvl1pPr algn="l">
              <a:defRPr sz="2000" b="1" baseline="0">
                <a:solidFill>
                  <a:srgbClr val="1A3E71"/>
                </a:solidFill>
                <a:latin typeface="Arial"/>
                <a:cs typeface="Arial"/>
              </a:defRPr>
            </a:lvl1pPr>
          </a:lstStyle>
          <a:p>
            <a:r>
              <a:rPr lang="fr-FR" dirty="0"/>
              <a:t>TITRE DE LA PAGE </a:t>
            </a:r>
          </a:p>
        </p:txBody>
      </p:sp>
      <p:sp>
        <p:nvSpPr>
          <p:cNvPr id="9" name="Sous-titre 2"/>
          <p:cNvSpPr>
            <a:spLocks noGrp="1"/>
          </p:cNvSpPr>
          <p:nvPr>
            <p:ph type="subTitle" idx="10" hasCustomPrompt="1"/>
          </p:nvPr>
        </p:nvSpPr>
        <p:spPr>
          <a:xfrm>
            <a:off x="221390" y="579839"/>
            <a:ext cx="8669176" cy="289922"/>
          </a:xfrm>
          <a:prstGeom prst="rect">
            <a:avLst/>
          </a:prstGeom>
        </p:spPr>
        <p:txBody>
          <a:bodyPr>
            <a:noAutofit/>
          </a:bodyPr>
          <a:lstStyle>
            <a:lvl1pPr marL="0" indent="0" algn="l">
              <a:buFont typeface="Arial"/>
              <a:buNone/>
              <a:defRPr sz="1600" b="1"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spTree>
    <p:extLst>
      <p:ext uri="{BB962C8B-B14F-4D97-AF65-F5344CB8AC3E}">
        <p14:creationId xmlns:p14="http://schemas.microsoft.com/office/powerpoint/2010/main" val="330262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age courante 2 colonnes texte">
    <p:spTree>
      <p:nvGrpSpPr>
        <p:cNvPr id="1" name=""/>
        <p:cNvGrpSpPr/>
        <p:nvPr/>
      </p:nvGrpSpPr>
      <p:grpSpPr>
        <a:xfrm>
          <a:off x="0" y="0"/>
          <a:ext cx="0" cy="0"/>
          <a:chOff x="0" y="0"/>
          <a:chExt cx="0" cy="0"/>
        </a:xfrm>
      </p:grpSpPr>
      <p:sp>
        <p:nvSpPr>
          <p:cNvPr id="9" name="Titre 1"/>
          <p:cNvSpPr>
            <a:spLocks noGrp="1"/>
          </p:cNvSpPr>
          <p:nvPr>
            <p:ph type="ctrTitle" hasCustomPrompt="1"/>
          </p:nvPr>
        </p:nvSpPr>
        <p:spPr>
          <a:xfrm>
            <a:off x="221390" y="229136"/>
            <a:ext cx="8669176" cy="306629"/>
          </a:xfrm>
          <a:prstGeom prst="rect">
            <a:avLst/>
          </a:prstGeom>
        </p:spPr>
        <p:txBody>
          <a:bodyPr>
            <a:noAutofit/>
          </a:bodyPr>
          <a:lstStyle>
            <a:lvl1pPr algn="l">
              <a:defRPr sz="2000" b="1" baseline="0">
                <a:solidFill>
                  <a:srgbClr val="1A3E71"/>
                </a:solidFill>
                <a:latin typeface="Arial"/>
                <a:cs typeface="Arial"/>
              </a:defRPr>
            </a:lvl1pPr>
          </a:lstStyle>
          <a:p>
            <a:r>
              <a:rPr lang="fr-FR" dirty="0"/>
              <a:t>TITRE DE LA PAGE </a:t>
            </a:r>
          </a:p>
        </p:txBody>
      </p:sp>
      <p:sp>
        <p:nvSpPr>
          <p:cNvPr id="10" name="Sous-titre 2"/>
          <p:cNvSpPr>
            <a:spLocks noGrp="1"/>
          </p:cNvSpPr>
          <p:nvPr>
            <p:ph type="subTitle" idx="10" hasCustomPrompt="1"/>
          </p:nvPr>
        </p:nvSpPr>
        <p:spPr>
          <a:xfrm>
            <a:off x="221390" y="579839"/>
            <a:ext cx="8669176" cy="289922"/>
          </a:xfrm>
          <a:prstGeom prst="rect">
            <a:avLst/>
          </a:prstGeom>
        </p:spPr>
        <p:txBody>
          <a:bodyPr>
            <a:noAutofit/>
          </a:bodyPr>
          <a:lstStyle>
            <a:lvl1pPr marL="0" indent="0" algn="l">
              <a:buFont typeface="Arial"/>
              <a:buNone/>
              <a:defRPr sz="1600" b="1"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sp>
        <p:nvSpPr>
          <p:cNvPr id="11" name="Espace réservé du contenu 2"/>
          <p:cNvSpPr>
            <a:spLocks noGrp="1"/>
          </p:cNvSpPr>
          <p:nvPr>
            <p:ph idx="1"/>
          </p:nvPr>
        </p:nvSpPr>
        <p:spPr>
          <a:xfrm>
            <a:off x="221391" y="1032945"/>
            <a:ext cx="4139999" cy="3419999"/>
          </a:xfrm>
          <a:prstGeom prst="rect">
            <a:avLst/>
          </a:prstGeom>
        </p:spPr>
        <p:txBody>
          <a:bodyPr/>
          <a:lstStyle>
            <a:lvl1pPr marL="0" indent="0">
              <a:buClr>
                <a:srgbClr val="9B1614"/>
              </a:buClr>
              <a:buNone/>
              <a:defRPr sz="1400">
                <a:solidFill>
                  <a:schemeClr val="tx1"/>
                </a:solidFill>
                <a:latin typeface="Arial"/>
                <a:cs typeface="Arial"/>
              </a:defRPr>
            </a:lvl1pPr>
            <a:lvl2pPr marL="447675" indent="-180975">
              <a:buClr>
                <a:srgbClr val="1A3E71"/>
              </a:buClr>
              <a:buFont typeface="Arial" panose="020B0604020202020204" pitchFamily="34" charset="0"/>
              <a:buChar char="•"/>
              <a:defRPr sz="1400">
                <a:solidFill>
                  <a:schemeClr val="tx1"/>
                </a:solidFill>
                <a:latin typeface="Arial"/>
                <a:cs typeface="Arial"/>
              </a:defRPr>
            </a:lvl2pPr>
            <a:lvl3pPr marL="447675" indent="-180975">
              <a:buClr>
                <a:srgbClr val="1A3E71"/>
              </a:buClr>
              <a:defRPr sz="1200">
                <a:solidFill>
                  <a:schemeClr val="tx1"/>
                </a:solidFill>
                <a:latin typeface="Arial"/>
                <a:cs typeface="Arial"/>
              </a:defRPr>
            </a:lvl3pPr>
            <a:lvl4pPr marL="447675" indent="-180975">
              <a:buClr>
                <a:srgbClr val="1A3E71"/>
              </a:buClr>
              <a:buFont typeface="Arial" panose="020B0604020202020204" pitchFamily="34" charset="0"/>
              <a:buChar char="•"/>
              <a:defRPr sz="1200" i="1">
                <a:solidFill>
                  <a:schemeClr val="tx1"/>
                </a:solidFill>
                <a:latin typeface="Arial"/>
                <a:cs typeface="Arial"/>
              </a:defRPr>
            </a:lvl4pPr>
            <a:lvl5pPr marL="809625" indent="-180975">
              <a:buClr>
                <a:srgbClr val="1A3E71"/>
              </a:buClr>
              <a:buFont typeface="Courier New"/>
              <a:buChar char="o"/>
              <a:defRPr sz="1000">
                <a:solidFill>
                  <a:schemeClr val="tx1"/>
                </a:solidFill>
                <a:latin typeface="Arial"/>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contenu 2"/>
          <p:cNvSpPr>
            <a:spLocks noGrp="1"/>
          </p:cNvSpPr>
          <p:nvPr>
            <p:ph idx="11"/>
          </p:nvPr>
        </p:nvSpPr>
        <p:spPr>
          <a:xfrm>
            <a:off x="4755706" y="1032945"/>
            <a:ext cx="4139999" cy="3419999"/>
          </a:xfrm>
          <a:prstGeom prst="rect">
            <a:avLst/>
          </a:prstGeom>
        </p:spPr>
        <p:txBody>
          <a:bodyPr/>
          <a:lstStyle>
            <a:lvl1pPr marL="0" indent="0">
              <a:buClr>
                <a:srgbClr val="9B1614"/>
              </a:buClr>
              <a:buNone/>
              <a:defRPr sz="1400">
                <a:solidFill>
                  <a:schemeClr val="tx1"/>
                </a:solidFill>
                <a:latin typeface="Arial"/>
                <a:cs typeface="Arial"/>
              </a:defRPr>
            </a:lvl1pPr>
            <a:lvl2pPr marL="447675" indent="-180975">
              <a:buClr>
                <a:srgbClr val="1A3E71"/>
              </a:buClr>
              <a:buFont typeface="Arial" panose="020B0604020202020204" pitchFamily="34" charset="0"/>
              <a:buChar char="•"/>
              <a:defRPr sz="1400">
                <a:solidFill>
                  <a:schemeClr val="tx1"/>
                </a:solidFill>
                <a:latin typeface="Arial"/>
                <a:cs typeface="Arial"/>
              </a:defRPr>
            </a:lvl2pPr>
            <a:lvl3pPr marL="447675" indent="-180975">
              <a:buClr>
                <a:srgbClr val="1A3E71"/>
              </a:buClr>
              <a:defRPr sz="1200">
                <a:solidFill>
                  <a:schemeClr val="tx1"/>
                </a:solidFill>
                <a:latin typeface="Arial"/>
                <a:cs typeface="Arial"/>
              </a:defRPr>
            </a:lvl3pPr>
            <a:lvl4pPr marL="447675" indent="-180975">
              <a:buClr>
                <a:srgbClr val="1A3E71"/>
              </a:buClr>
              <a:buFont typeface="Arial" panose="020B0604020202020204" pitchFamily="34" charset="0"/>
              <a:buChar char="•"/>
              <a:defRPr sz="1200" i="1">
                <a:solidFill>
                  <a:schemeClr val="tx1"/>
                </a:solidFill>
                <a:latin typeface="Arial"/>
                <a:cs typeface="Arial"/>
              </a:defRPr>
            </a:lvl4pPr>
            <a:lvl5pPr marL="809625" indent="-180975">
              <a:buClr>
                <a:srgbClr val="1A3E71"/>
              </a:buClr>
              <a:buFont typeface="Courier New"/>
              <a:buChar char="o"/>
              <a:defRPr sz="1000">
                <a:solidFill>
                  <a:schemeClr val="tx1"/>
                </a:solidFill>
                <a:latin typeface="Arial"/>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58458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age courante lib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878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in - message">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1"/>
            <a:ext cx="9144000" cy="5140838"/>
          </a:xfrm>
          <a:prstGeom prst="rect">
            <a:avLst/>
          </a:prstGeom>
        </p:spPr>
      </p:pic>
      <p:sp>
        <p:nvSpPr>
          <p:cNvPr id="14" name="Titre 1"/>
          <p:cNvSpPr>
            <a:spLocks noGrp="1"/>
          </p:cNvSpPr>
          <p:nvPr>
            <p:ph type="ctrTitle" hasCustomPrompt="1"/>
          </p:nvPr>
        </p:nvSpPr>
        <p:spPr>
          <a:xfrm>
            <a:off x="4132256" y="3230511"/>
            <a:ext cx="4737100" cy="683636"/>
          </a:xfrm>
          <a:prstGeom prst="rect">
            <a:avLst/>
          </a:prstGeom>
        </p:spPr>
        <p:txBody>
          <a:bodyPr>
            <a:noAutofit/>
          </a:bodyPr>
          <a:lstStyle>
            <a:lvl1pPr algn="r">
              <a:defRPr sz="1600" b="1">
                <a:solidFill>
                  <a:schemeClr val="bg1"/>
                </a:solidFill>
                <a:latin typeface="Arial"/>
                <a:cs typeface="Arial"/>
              </a:defRPr>
            </a:lvl1pPr>
          </a:lstStyle>
          <a:p>
            <a:r>
              <a:rPr lang="fr-FR" dirty="0"/>
              <a:t>MESSAGE DE FIN </a:t>
            </a:r>
            <a:br>
              <a:rPr lang="fr-FR" dirty="0"/>
            </a:br>
            <a:r>
              <a:rPr lang="fr-FR" dirty="0"/>
              <a:t>DE PRESENTATION</a:t>
            </a:r>
          </a:p>
        </p:txBody>
      </p:sp>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1"/>
            <a:ext cx="9144000" cy="5140838"/>
          </a:xfrm>
          <a:prstGeom prst="rect">
            <a:avLst/>
          </a:prstGeom>
        </p:spPr>
      </p:pic>
    </p:spTree>
    <p:extLst>
      <p:ext uri="{BB962C8B-B14F-4D97-AF65-F5344CB8AC3E}">
        <p14:creationId xmlns:p14="http://schemas.microsoft.com/office/powerpoint/2010/main" val="140782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a:t>Click to edit Master title style</a:t>
            </a:r>
            <a:endParaRPr lang="el-GR"/>
          </a:p>
        </p:txBody>
      </p:sp>
      <p:sp>
        <p:nvSpPr>
          <p:cNvPr id="3" name="2 - Θέση περιεχομένου"/>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3 - Θέση ημερομηνίας"/>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34E129D2-84C4-4C8E-B2D5-35D592F43655}" type="slidenum">
              <a:rPr lang="el-GR">
                <a:solidFill>
                  <a:prstClr val="black">
                    <a:tint val="75000"/>
                  </a:prstClr>
                </a:solidFill>
              </a:rPr>
              <a:pPr>
                <a:defRPr/>
              </a:pPr>
              <a:t>‹N°›</a:t>
            </a:fld>
            <a:endParaRPr lang="el-GR">
              <a:solidFill>
                <a:prstClr val="black">
                  <a:tint val="75000"/>
                </a:prstClr>
              </a:solidFill>
            </a:endParaRPr>
          </a:p>
        </p:txBody>
      </p:sp>
    </p:spTree>
    <p:extLst>
      <p:ext uri="{BB962C8B-B14F-4D97-AF65-F5344CB8AC3E}">
        <p14:creationId xmlns:p14="http://schemas.microsoft.com/office/powerpoint/2010/main" val="2317778788"/>
      </p:ext>
    </p:extLst>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48" y="2286"/>
            <a:ext cx="9137904" cy="5138928"/>
          </a:xfrm>
          <a:prstGeom prst="rect">
            <a:avLst/>
          </a:prstGeom>
        </p:spPr>
      </p:pic>
      <p:sp>
        <p:nvSpPr>
          <p:cNvPr id="3" name="Titre 1"/>
          <p:cNvSpPr txBox="1">
            <a:spLocks/>
          </p:cNvSpPr>
          <p:nvPr/>
        </p:nvSpPr>
        <p:spPr>
          <a:xfrm>
            <a:off x="109770" y="4608448"/>
            <a:ext cx="4223985" cy="21130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000" b="1" dirty="0">
                <a:solidFill>
                  <a:srgbClr val="1A3E71"/>
                </a:solidFill>
                <a:latin typeface="Arial"/>
                <a:cs typeface="Arial"/>
              </a:rPr>
              <a:t>  </a:t>
            </a:r>
            <a:r>
              <a:rPr lang="fr-FR" sz="900" b="1" dirty="0">
                <a:solidFill>
                  <a:srgbClr val="1A3E71"/>
                </a:solidFill>
                <a:latin typeface="Arial"/>
                <a:cs typeface="Arial"/>
              </a:rPr>
              <a:t>Formation Arbitres Beach OCCITANIE </a:t>
            </a:r>
            <a:r>
              <a:rPr lang="fr-FR" sz="900" b="0" dirty="0">
                <a:solidFill>
                  <a:srgbClr val="1A3E71"/>
                </a:solidFill>
                <a:latin typeface="Arial"/>
                <a:cs typeface="Arial"/>
              </a:rPr>
              <a:t>–</a:t>
            </a:r>
            <a:r>
              <a:rPr lang="fr-FR" sz="900" dirty="0">
                <a:solidFill>
                  <a:srgbClr val="1A3E71"/>
                </a:solidFill>
                <a:latin typeface="Arial"/>
                <a:cs typeface="Arial"/>
              </a:rPr>
              <a:t> 18/06/2020</a:t>
            </a:r>
          </a:p>
        </p:txBody>
      </p:sp>
      <p:sp>
        <p:nvSpPr>
          <p:cNvPr id="4" name="Titre 1"/>
          <p:cNvSpPr txBox="1">
            <a:spLocks/>
          </p:cNvSpPr>
          <p:nvPr/>
        </p:nvSpPr>
        <p:spPr>
          <a:xfrm>
            <a:off x="169590" y="4784805"/>
            <a:ext cx="2748046" cy="211307"/>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fr-FR" sz="900" b="0" dirty="0">
              <a:solidFill>
                <a:srgbClr val="1A3E71"/>
              </a:solidFill>
              <a:latin typeface="Arial"/>
              <a:cs typeface="Arial"/>
            </a:endParaRPr>
          </a:p>
        </p:txBody>
      </p:sp>
    </p:spTree>
    <p:extLst>
      <p:ext uri="{BB962C8B-B14F-4D97-AF65-F5344CB8AC3E}">
        <p14:creationId xmlns:p14="http://schemas.microsoft.com/office/powerpoint/2010/main" val="296070296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51" r:id="rId10"/>
    <p:sldLayoutId id="2147483658" r:id="rId11"/>
    <p:sldLayoutId id="2147483649" r:id="rId12"/>
    <p:sldLayoutId id="2147483654" r:id="rId13"/>
    <p:sldLayoutId id="2147483656" r:id="rId14"/>
    <p:sldLayoutId id="2147483661" r:id="rId15"/>
    <p:sldLayoutId id="2147483662" r:id="rId16"/>
    <p:sldLayoutId id="2147483659" r:id="rId17"/>
    <p:sldLayoutId id="2147483674" r:id="rId18"/>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VID-20170529-WA0021.mp4" TargetMode="External"/><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32.emf"/><Relationship Id="rId18" Type="http://schemas.openxmlformats.org/officeDocument/2006/relationships/image" Target="../media/image47.emf"/><Relationship Id="rId3" Type="http://schemas.openxmlformats.org/officeDocument/2006/relationships/image" Target="../media/image34.emf"/><Relationship Id="rId7" Type="http://schemas.openxmlformats.org/officeDocument/2006/relationships/image" Target="../media/image38.emf"/><Relationship Id="rId12" Type="http://schemas.openxmlformats.org/officeDocument/2006/relationships/image" Target="../media/image43.emf"/><Relationship Id="rId17" Type="http://schemas.openxmlformats.org/officeDocument/2006/relationships/image" Target="../media/image46.emf"/><Relationship Id="rId2" Type="http://schemas.openxmlformats.org/officeDocument/2006/relationships/image" Target="../media/image33.emf"/><Relationship Id="rId16" Type="http://schemas.openxmlformats.org/officeDocument/2006/relationships/image" Target="../media/image45.emf"/><Relationship Id="rId1" Type="http://schemas.openxmlformats.org/officeDocument/2006/relationships/slideLayout" Target="../slideLayouts/slideLayout4.xm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5" Type="http://schemas.openxmlformats.org/officeDocument/2006/relationships/image" Target="../media/image44.emf"/><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emf"/><Relationship Id="rId14"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2.JPG"/><Relationship Id="rId5" Type="http://schemas.openxmlformats.org/officeDocument/2006/relationships/image" Target="../media/image5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chor="t">
            <a:normAutofit fontScale="90000"/>
          </a:bodyPr>
          <a:lstStyle/>
          <a:p>
            <a:r>
              <a:rPr lang="fr-FR" dirty="0"/>
              <a:t>PRESENTATION REGLES BEACH HANDBALL </a:t>
            </a:r>
          </a:p>
        </p:txBody>
      </p:sp>
      <p:sp>
        <p:nvSpPr>
          <p:cNvPr id="3" name="Sous-titre 2"/>
          <p:cNvSpPr>
            <a:spLocks noGrp="1"/>
          </p:cNvSpPr>
          <p:nvPr>
            <p:ph type="subTitle" idx="1"/>
          </p:nvPr>
        </p:nvSpPr>
        <p:spPr/>
        <p:txBody>
          <a:bodyPr anchor="t">
            <a:normAutofit fontScale="92500" lnSpcReduction="20000"/>
          </a:bodyPr>
          <a:lstStyle/>
          <a:p>
            <a:r>
              <a:rPr lang="fr-FR" dirty="0"/>
              <a:t>Arbitres CTA Occitanie (04/07/2020)</a:t>
            </a:r>
          </a:p>
        </p:txBody>
      </p:sp>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b="29839"/>
          <a:stretch/>
        </p:blipFill>
        <p:spPr>
          <a:xfrm>
            <a:off x="87054" y="106325"/>
            <a:ext cx="7342390" cy="3434317"/>
          </a:xfrm>
          <a:prstGeom prst="rect">
            <a:avLst/>
          </a:prstGeom>
          <a:ln>
            <a:noFill/>
          </a:ln>
          <a:effectLst>
            <a:softEdge rad="112500"/>
          </a:effectLst>
        </p:spPr>
      </p:pic>
      <p:sp>
        <p:nvSpPr>
          <p:cNvPr id="8" name="ZoneTexte 7"/>
          <p:cNvSpPr txBox="1"/>
          <p:nvPr/>
        </p:nvSpPr>
        <p:spPr>
          <a:xfrm>
            <a:off x="372140" y="361507"/>
            <a:ext cx="914400" cy="914400"/>
          </a:xfrm>
          <a:prstGeom prst="rect">
            <a:avLst/>
          </a:prstGeom>
        </p:spPr>
        <p:txBody>
          <a:bodyPr vert="horz" wrap="none" lIns="91440" tIns="45720" rIns="91440" bIns="45720" rtlCol="0" anchor="ctr">
            <a:normAutofit/>
          </a:bodyPr>
          <a:lstStyle/>
          <a:p>
            <a:pPr algn="l"/>
            <a:endParaRPr lang="fr-FR" sz="1000">
              <a:solidFill>
                <a:srgbClr val="002857"/>
              </a:solidFill>
            </a:endParaRPr>
          </a:p>
        </p:txBody>
      </p:sp>
      <p:sp>
        <p:nvSpPr>
          <p:cNvPr id="9" name="ZoneTexte 8"/>
          <p:cNvSpPr txBox="1"/>
          <p:nvPr/>
        </p:nvSpPr>
        <p:spPr>
          <a:xfrm>
            <a:off x="196193" y="223284"/>
            <a:ext cx="1281733" cy="276446"/>
          </a:xfrm>
          <a:prstGeom prst="rect">
            <a:avLst/>
          </a:prstGeom>
        </p:spPr>
        <p:txBody>
          <a:bodyPr vert="horz" wrap="none" lIns="91440" tIns="45720" rIns="91440" bIns="45720" rtlCol="0" anchor="ctr">
            <a:normAutofit/>
          </a:bodyPr>
          <a:lstStyle/>
          <a:p>
            <a:pPr algn="l"/>
            <a:r>
              <a:rPr lang="fr-FR" sz="1000">
                <a:solidFill>
                  <a:srgbClr val="002857"/>
                </a:solidFill>
              </a:rPr>
              <a:t>© S. Pillaud / FFHB</a:t>
            </a:r>
          </a:p>
        </p:txBody>
      </p:sp>
    </p:spTree>
    <p:extLst>
      <p:ext uri="{BB962C8B-B14F-4D97-AF65-F5344CB8AC3E}">
        <p14:creationId xmlns:p14="http://schemas.microsoft.com/office/powerpoint/2010/main" val="2136396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3BF161D-29DA-4A20-82E3-A1A3BAE3088E}"/>
              </a:ext>
            </a:extLst>
          </p:cNvPr>
          <p:cNvSpPr>
            <a:spLocks noGrp="1"/>
          </p:cNvSpPr>
          <p:nvPr>
            <p:ph idx="1"/>
          </p:nvPr>
        </p:nvSpPr>
        <p:spPr/>
        <p:txBody>
          <a:bodyPr/>
          <a:lstStyle/>
          <a:p>
            <a:endParaRPr lang="fr-FR"/>
          </a:p>
        </p:txBody>
      </p:sp>
      <p:sp>
        <p:nvSpPr>
          <p:cNvPr id="2" name="Titre 1"/>
          <p:cNvSpPr>
            <a:spLocks noGrp="1"/>
          </p:cNvSpPr>
          <p:nvPr>
            <p:ph type="ctrTitle"/>
          </p:nvPr>
        </p:nvSpPr>
        <p:spPr>
          <a:prstGeom prst="rect">
            <a:avLst/>
          </a:prstGeom>
        </p:spPr>
        <p:txBody>
          <a:bodyPr/>
          <a:lstStyle/>
          <a:p>
            <a:r>
              <a:rPr lang="fr-FR"/>
              <a:t>LES CHANGEMENTS DE L’ÉQUIPE A</a:t>
            </a:r>
          </a:p>
        </p:txBody>
      </p:sp>
      <p:sp>
        <p:nvSpPr>
          <p:cNvPr id="10" name="Sous-titre 9">
            <a:extLst>
              <a:ext uri="{FF2B5EF4-FFF2-40B4-BE49-F238E27FC236}">
                <a16:creationId xmlns:a16="http://schemas.microsoft.com/office/drawing/2014/main" id="{0B3AC61D-8A9C-49A4-8CF6-18054A35D790}"/>
              </a:ext>
            </a:extLst>
          </p:cNvPr>
          <p:cNvSpPr>
            <a:spLocks noGrp="1"/>
          </p:cNvSpPr>
          <p:nvPr>
            <p:ph type="subTitle" idx="10"/>
          </p:nvPr>
        </p:nvSpPr>
        <p:spPr/>
        <p:txBody>
          <a:bodyPr/>
          <a:lstStyle/>
          <a:p>
            <a:endParaRPr lang="fr-F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8" t="22545" r="20209" b="2807"/>
          <a:stretch/>
        </p:blipFill>
        <p:spPr bwMode="auto">
          <a:xfrm rot="16200000">
            <a:off x="614606" y="52008"/>
            <a:ext cx="4504997" cy="547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6517757" y="1318436"/>
            <a:ext cx="1988289" cy="382773"/>
          </a:xfrm>
          <a:prstGeom prst="rect">
            <a:avLst/>
          </a:prstGeom>
        </p:spPr>
        <p:txBody>
          <a:bodyPr vert="horz" wrap="none" lIns="91440" tIns="45720" rIns="91440" bIns="45720" rtlCol="0" anchor="ctr">
            <a:noAutofit/>
          </a:bodyPr>
          <a:lstStyle/>
          <a:p>
            <a:pPr algn="l"/>
            <a:r>
              <a:rPr lang="fr-FR" sz="2800">
                <a:solidFill>
                  <a:srgbClr val="002857"/>
                </a:solidFill>
              </a:rPr>
              <a:t>Les joueurs</a:t>
            </a:r>
          </a:p>
        </p:txBody>
      </p:sp>
      <p:sp>
        <p:nvSpPr>
          <p:cNvPr id="6" name="ZoneTexte 5"/>
          <p:cNvSpPr txBox="1"/>
          <p:nvPr/>
        </p:nvSpPr>
        <p:spPr>
          <a:xfrm>
            <a:off x="6517757" y="1846520"/>
            <a:ext cx="1988289" cy="382773"/>
          </a:xfrm>
          <a:prstGeom prst="rect">
            <a:avLst/>
          </a:prstGeom>
        </p:spPr>
        <p:txBody>
          <a:bodyPr vert="horz" wrap="none" lIns="91440" tIns="45720" rIns="91440" bIns="45720" rtlCol="0" anchor="ctr">
            <a:noAutofit/>
          </a:bodyPr>
          <a:lstStyle/>
          <a:p>
            <a:pPr algn="l"/>
            <a:r>
              <a:rPr lang="fr-FR" sz="2800">
                <a:solidFill>
                  <a:srgbClr val="002857"/>
                </a:solidFill>
              </a:rPr>
              <a:t>Le gardien</a:t>
            </a:r>
          </a:p>
        </p:txBody>
      </p:sp>
      <p:sp>
        <p:nvSpPr>
          <p:cNvPr id="7" name="ZoneTexte 6"/>
          <p:cNvSpPr txBox="1"/>
          <p:nvPr/>
        </p:nvSpPr>
        <p:spPr>
          <a:xfrm>
            <a:off x="6517756" y="2433844"/>
            <a:ext cx="1988289" cy="382773"/>
          </a:xfrm>
          <a:prstGeom prst="rect">
            <a:avLst/>
          </a:prstGeom>
        </p:spPr>
        <p:txBody>
          <a:bodyPr vert="horz" wrap="none" lIns="91440" tIns="45720" rIns="91440" bIns="45720" rtlCol="0" anchor="ctr">
            <a:noAutofit/>
          </a:bodyPr>
          <a:lstStyle/>
          <a:p>
            <a:pPr algn="l"/>
            <a:r>
              <a:rPr lang="fr-FR" sz="2800">
                <a:solidFill>
                  <a:srgbClr val="002857"/>
                </a:solidFill>
              </a:rPr>
              <a:t>Le spécialiste</a:t>
            </a:r>
          </a:p>
        </p:txBody>
      </p:sp>
      <p:sp>
        <p:nvSpPr>
          <p:cNvPr id="5" name="ZoneTexte 4"/>
          <p:cNvSpPr txBox="1"/>
          <p:nvPr/>
        </p:nvSpPr>
        <p:spPr>
          <a:xfrm>
            <a:off x="1777266" y="404036"/>
            <a:ext cx="2179675" cy="914400"/>
          </a:xfrm>
          <a:prstGeom prst="rect">
            <a:avLst/>
          </a:prstGeom>
        </p:spPr>
        <p:txBody>
          <a:bodyPr vert="horz" wrap="none" lIns="91440" tIns="45720" rIns="91440" bIns="45720" rtlCol="0" anchor="ctr">
            <a:normAutofit/>
          </a:bodyPr>
          <a:lstStyle/>
          <a:p>
            <a:pPr algn="ctr"/>
            <a:r>
              <a:rPr lang="fr-FR" sz="3200" b="1">
                <a:solidFill>
                  <a:srgbClr val="FF0000"/>
                </a:solidFill>
              </a:rPr>
              <a:t>EQUIPE A</a:t>
            </a:r>
          </a:p>
        </p:txBody>
      </p:sp>
      <p:sp>
        <p:nvSpPr>
          <p:cNvPr id="9" name="ZoneTexte 8"/>
          <p:cNvSpPr txBox="1"/>
          <p:nvPr/>
        </p:nvSpPr>
        <p:spPr>
          <a:xfrm>
            <a:off x="1777265" y="4229100"/>
            <a:ext cx="2179675" cy="914400"/>
          </a:xfrm>
          <a:prstGeom prst="rect">
            <a:avLst/>
          </a:prstGeom>
        </p:spPr>
        <p:txBody>
          <a:bodyPr vert="horz" wrap="none" lIns="91440" tIns="45720" rIns="91440" bIns="45720" rtlCol="0" anchor="ctr">
            <a:normAutofit/>
          </a:bodyPr>
          <a:lstStyle/>
          <a:p>
            <a:pPr algn="ctr"/>
            <a:r>
              <a:rPr lang="fr-FR" sz="3200" b="1">
                <a:solidFill>
                  <a:srgbClr val="0070C0"/>
                </a:solidFill>
              </a:rPr>
              <a:t>EQUIPE B</a:t>
            </a:r>
          </a:p>
        </p:txBody>
      </p:sp>
      <p:sp>
        <p:nvSpPr>
          <p:cNvPr id="8" name="ZoneTexte 7"/>
          <p:cNvSpPr txBox="1"/>
          <p:nvPr/>
        </p:nvSpPr>
        <p:spPr>
          <a:xfrm>
            <a:off x="4125434" y="535765"/>
            <a:ext cx="1477928" cy="391335"/>
          </a:xfrm>
          <a:prstGeom prst="rect">
            <a:avLst/>
          </a:prstGeom>
        </p:spPr>
        <p:txBody>
          <a:bodyPr vert="horz" wrap="none" lIns="91440" tIns="45720" rIns="91440" bIns="45720" rtlCol="0" anchor="ctr">
            <a:normAutofit lnSpcReduction="10000"/>
          </a:bodyPr>
          <a:lstStyle/>
          <a:p>
            <a:pPr algn="l"/>
            <a:r>
              <a:rPr lang="fr-FR" sz="1000" b="1">
                <a:solidFill>
                  <a:srgbClr val="FF0000"/>
                </a:solidFill>
              </a:rPr>
              <a:t>SENS DE L’ATTAQUE</a:t>
            </a:r>
            <a:br>
              <a:rPr lang="fr-FR" sz="1000" b="1">
                <a:solidFill>
                  <a:srgbClr val="FF0000"/>
                </a:solidFill>
              </a:rPr>
            </a:br>
            <a:r>
              <a:rPr lang="fr-FR" sz="1000" b="1">
                <a:solidFill>
                  <a:srgbClr val="FF0000"/>
                </a:solidFill>
              </a:rPr>
              <a:t>EQUIPE A</a:t>
            </a:r>
          </a:p>
        </p:txBody>
      </p:sp>
      <p:cxnSp>
        <p:nvCxnSpPr>
          <p:cNvPr id="15" name="Connecteur droit avec flèche 14"/>
          <p:cNvCxnSpPr/>
          <p:nvPr/>
        </p:nvCxnSpPr>
        <p:spPr>
          <a:xfrm flipH="1">
            <a:off x="130848" y="535765"/>
            <a:ext cx="5472513"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Flèche vers le bas 15"/>
          <p:cNvSpPr/>
          <p:nvPr/>
        </p:nvSpPr>
        <p:spPr>
          <a:xfrm>
            <a:off x="2137142" y="1222423"/>
            <a:ext cx="265816" cy="478786"/>
          </a:xfrm>
          <a:prstGeom prst="down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Flèche vers le bas 17"/>
          <p:cNvSpPr/>
          <p:nvPr/>
        </p:nvSpPr>
        <p:spPr>
          <a:xfrm>
            <a:off x="2555358" y="1222423"/>
            <a:ext cx="265816" cy="478786"/>
          </a:xfrm>
          <a:prstGeom prst="down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Flèche vers le bas 18"/>
          <p:cNvSpPr/>
          <p:nvPr/>
        </p:nvSpPr>
        <p:spPr>
          <a:xfrm>
            <a:off x="3010783" y="1222423"/>
            <a:ext cx="265816" cy="478786"/>
          </a:xfrm>
          <a:prstGeom prst="down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lèche vers le bas 19"/>
          <p:cNvSpPr/>
          <p:nvPr/>
        </p:nvSpPr>
        <p:spPr>
          <a:xfrm>
            <a:off x="3416593" y="1222423"/>
            <a:ext cx="265816" cy="478786"/>
          </a:xfrm>
          <a:prstGeom prst="down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lèche vers le bas 20"/>
          <p:cNvSpPr/>
          <p:nvPr/>
        </p:nvSpPr>
        <p:spPr>
          <a:xfrm flipV="1">
            <a:off x="1040216" y="1219014"/>
            <a:ext cx="265816" cy="4787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Flèche vers le bas 21"/>
          <p:cNvSpPr/>
          <p:nvPr/>
        </p:nvSpPr>
        <p:spPr>
          <a:xfrm flipV="1">
            <a:off x="1342960" y="1219014"/>
            <a:ext cx="265816" cy="4787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lèche vers le bas 22"/>
          <p:cNvSpPr/>
          <p:nvPr/>
        </p:nvSpPr>
        <p:spPr>
          <a:xfrm flipV="1">
            <a:off x="1644357" y="1219014"/>
            <a:ext cx="265816" cy="4787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Flèche vers le bas 23"/>
          <p:cNvSpPr/>
          <p:nvPr/>
        </p:nvSpPr>
        <p:spPr>
          <a:xfrm flipV="1">
            <a:off x="2012807" y="1219014"/>
            <a:ext cx="265816" cy="4787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Flèche vers le bas 24"/>
          <p:cNvSpPr/>
          <p:nvPr/>
        </p:nvSpPr>
        <p:spPr>
          <a:xfrm flipV="1">
            <a:off x="2402958" y="1219014"/>
            <a:ext cx="265816" cy="4787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Flèche vers le bas 25"/>
          <p:cNvSpPr/>
          <p:nvPr/>
        </p:nvSpPr>
        <p:spPr>
          <a:xfrm flipV="1">
            <a:off x="2828261" y="1222423"/>
            <a:ext cx="265816" cy="4787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Flèche vers le bas 26"/>
          <p:cNvSpPr/>
          <p:nvPr/>
        </p:nvSpPr>
        <p:spPr>
          <a:xfrm flipV="1">
            <a:off x="3276599" y="1219014"/>
            <a:ext cx="265816" cy="4787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Flèche vers le bas 27"/>
          <p:cNvSpPr/>
          <p:nvPr/>
        </p:nvSpPr>
        <p:spPr>
          <a:xfrm flipV="1">
            <a:off x="3824032" y="1222423"/>
            <a:ext cx="265816" cy="4787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vers le bas 28"/>
          <p:cNvSpPr/>
          <p:nvPr/>
        </p:nvSpPr>
        <p:spPr>
          <a:xfrm flipV="1">
            <a:off x="4254792" y="1222423"/>
            <a:ext cx="265816" cy="4787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Flèche vers le bas 29"/>
          <p:cNvSpPr/>
          <p:nvPr/>
        </p:nvSpPr>
        <p:spPr>
          <a:xfrm>
            <a:off x="3985290" y="1219014"/>
            <a:ext cx="265816" cy="478786"/>
          </a:xfrm>
          <a:prstGeom prst="down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Flèche vers le bas 30"/>
          <p:cNvSpPr/>
          <p:nvPr/>
        </p:nvSpPr>
        <p:spPr>
          <a:xfrm>
            <a:off x="4352117" y="1222423"/>
            <a:ext cx="265816" cy="478786"/>
          </a:xfrm>
          <a:prstGeom prst="down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p:cNvSpPr txBox="1"/>
          <p:nvPr/>
        </p:nvSpPr>
        <p:spPr>
          <a:xfrm>
            <a:off x="6517756" y="274232"/>
            <a:ext cx="1711844" cy="757126"/>
          </a:xfrm>
          <a:prstGeom prst="rect">
            <a:avLst/>
          </a:prstGeom>
        </p:spPr>
        <p:txBody>
          <a:bodyPr vert="horz" wrap="none" lIns="91440" tIns="45720" rIns="91440" bIns="45720" rtlCol="0" anchor="ctr">
            <a:normAutofit/>
          </a:bodyPr>
          <a:lstStyle/>
          <a:p>
            <a:pPr algn="l"/>
            <a:r>
              <a:rPr lang="fr-FR" sz="2400" b="1">
                <a:solidFill>
                  <a:srgbClr val="00B050"/>
                </a:solidFill>
              </a:rPr>
              <a:t>RENTRÉE</a:t>
            </a:r>
          </a:p>
        </p:txBody>
      </p:sp>
      <p:sp>
        <p:nvSpPr>
          <p:cNvPr id="33" name="ZoneTexte 32"/>
          <p:cNvSpPr txBox="1"/>
          <p:nvPr/>
        </p:nvSpPr>
        <p:spPr>
          <a:xfrm>
            <a:off x="6517757" y="535765"/>
            <a:ext cx="1711844" cy="757126"/>
          </a:xfrm>
          <a:prstGeom prst="rect">
            <a:avLst/>
          </a:prstGeom>
        </p:spPr>
        <p:txBody>
          <a:bodyPr vert="horz" wrap="none" lIns="91440" tIns="45720" rIns="91440" bIns="45720" rtlCol="0" anchor="ctr">
            <a:normAutofit/>
          </a:bodyPr>
          <a:lstStyle/>
          <a:p>
            <a:pPr algn="l"/>
            <a:r>
              <a:rPr lang="fr-FR" sz="2400" b="1">
                <a:solidFill>
                  <a:srgbClr val="FF0000"/>
                </a:solidFill>
              </a:rPr>
              <a:t>SORTIE</a:t>
            </a:r>
          </a:p>
        </p:txBody>
      </p:sp>
    </p:spTree>
    <p:extLst>
      <p:ext uri="{BB962C8B-B14F-4D97-AF65-F5344CB8AC3E}">
        <p14:creationId xmlns:p14="http://schemas.microsoft.com/office/powerpoint/2010/main" val="176851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3"/>
                                        </p:tgtEl>
                                      </p:cBhvr>
                                    </p:animEffect>
                                    <p:set>
                                      <p:cBhvr>
                                        <p:cTn id="101" dur="1" fill="hold">
                                          <p:stCondLst>
                                            <p:cond delay="499"/>
                                          </p:stCondLst>
                                        </p:cTn>
                                        <p:tgtEl>
                                          <p:spTgt spid="2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5"/>
                                        </p:tgtEl>
                                      </p:cBhvr>
                                    </p:animEffect>
                                    <p:set>
                                      <p:cBhvr>
                                        <p:cTn id="107" dur="1" fill="hold">
                                          <p:stCondLst>
                                            <p:cond delay="499"/>
                                          </p:stCondLst>
                                        </p:cTn>
                                        <p:tgtEl>
                                          <p:spTgt spid="2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7"/>
                                        </p:tgtEl>
                                      </p:cBhvr>
                                    </p:animEffect>
                                    <p:set>
                                      <p:cBhvr>
                                        <p:cTn id="113" dur="1" fill="hold">
                                          <p:stCondLst>
                                            <p:cond delay="499"/>
                                          </p:stCondLst>
                                        </p:cTn>
                                        <p:tgtEl>
                                          <p:spTgt spid="2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9"/>
                                        </p:tgtEl>
                                      </p:cBhvr>
                                    </p:animEffect>
                                    <p:set>
                                      <p:cBhvr>
                                        <p:cTn id="119" dur="1" fill="hold">
                                          <p:stCondLst>
                                            <p:cond delay="499"/>
                                          </p:stCondLst>
                                        </p:cTn>
                                        <p:tgtEl>
                                          <p:spTgt spid="29"/>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fade">
                                      <p:cBhvr>
                                        <p:cTn id="124" dur="1000"/>
                                        <p:tgtEl>
                                          <p:spTgt spid="7"/>
                                        </p:tgtEl>
                                      </p:cBhvr>
                                    </p:animEffect>
                                    <p:anim calcmode="lin" valueType="num">
                                      <p:cBhvr>
                                        <p:cTn id="125" dur="1000" fill="hold"/>
                                        <p:tgtEl>
                                          <p:spTgt spid="7"/>
                                        </p:tgtEl>
                                        <p:attrNameLst>
                                          <p:attrName>ppt_x</p:attrName>
                                        </p:attrNameLst>
                                      </p:cBhvr>
                                      <p:tavLst>
                                        <p:tav tm="0">
                                          <p:val>
                                            <p:strVal val="#ppt_x"/>
                                          </p:val>
                                        </p:tav>
                                        <p:tav tm="100000">
                                          <p:val>
                                            <p:strVal val="#ppt_x"/>
                                          </p:val>
                                        </p:tav>
                                      </p:tavLst>
                                    </p:anim>
                                    <p:anim calcmode="lin" valueType="num">
                                      <p:cBhvr>
                                        <p:cTn id="126" dur="1000" fill="hold"/>
                                        <p:tgtEl>
                                          <p:spTgt spid="7"/>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6"/>
                                        </p:tgtEl>
                                        <p:attrNameLst>
                                          <p:attrName>style.visibility</p:attrName>
                                        </p:attrNameLst>
                                      </p:cBhvr>
                                      <p:to>
                                        <p:strVal val="visible"/>
                                      </p:to>
                                    </p:set>
                                    <p:animEffect transition="in" filter="fade">
                                      <p:cBhvr>
                                        <p:cTn id="129" dur="1000"/>
                                        <p:tgtEl>
                                          <p:spTgt spid="6"/>
                                        </p:tgtEl>
                                      </p:cBhvr>
                                    </p:animEffect>
                                    <p:anim calcmode="lin" valueType="num">
                                      <p:cBhvr>
                                        <p:cTn id="130" dur="1000" fill="hold"/>
                                        <p:tgtEl>
                                          <p:spTgt spid="6"/>
                                        </p:tgtEl>
                                        <p:attrNameLst>
                                          <p:attrName>ppt_x</p:attrName>
                                        </p:attrNameLst>
                                      </p:cBhvr>
                                      <p:tavLst>
                                        <p:tav tm="0">
                                          <p:val>
                                            <p:strVal val="#ppt_x"/>
                                          </p:val>
                                        </p:tav>
                                        <p:tav tm="100000">
                                          <p:val>
                                            <p:strVal val="#ppt_x"/>
                                          </p:val>
                                        </p:tav>
                                      </p:tavLst>
                                    </p:anim>
                                    <p:anim calcmode="lin" valueType="num">
                                      <p:cBhvr>
                                        <p:cTn id="1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2" nodeType="clickEffect">
                                  <p:stCondLst>
                                    <p:cond delay="0"/>
                                  </p:stCondLst>
                                  <p:childTnLst>
                                    <p:set>
                                      <p:cBhvr>
                                        <p:cTn id="135" dur="1" fill="hold">
                                          <p:stCondLst>
                                            <p:cond delay="0"/>
                                          </p:stCondLst>
                                        </p:cTn>
                                        <p:tgtEl>
                                          <p:spTgt spid="17"/>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2" presetClass="entr" presetSubtype="1" fill="hold" grpId="0" nodeType="clickEffect">
                                  <p:stCondLst>
                                    <p:cond delay="0"/>
                                  </p:stCondLst>
                                  <p:childTnLst>
                                    <p:set>
                                      <p:cBhvr>
                                        <p:cTn id="139" dur="1" fill="hold">
                                          <p:stCondLst>
                                            <p:cond delay="0"/>
                                          </p:stCondLst>
                                        </p:cTn>
                                        <p:tgtEl>
                                          <p:spTgt spid="30"/>
                                        </p:tgtEl>
                                        <p:attrNameLst>
                                          <p:attrName>style.visibility</p:attrName>
                                        </p:attrNameLst>
                                      </p:cBhvr>
                                      <p:to>
                                        <p:strVal val="visible"/>
                                      </p:to>
                                    </p:set>
                                    <p:anim calcmode="lin" valueType="num">
                                      <p:cBhvr additive="base">
                                        <p:cTn id="140" dur="500" fill="hold"/>
                                        <p:tgtEl>
                                          <p:spTgt spid="30"/>
                                        </p:tgtEl>
                                        <p:attrNameLst>
                                          <p:attrName>ppt_x</p:attrName>
                                        </p:attrNameLst>
                                      </p:cBhvr>
                                      <p:tavLst>
                                        <p:tav tm="0">
                                          <p:val>
                                            <p:strVal val="#ppt_x"/>
                                          </p:val>
                                        </p:tav>
                                        <p:tav tm="100000">
                                          <p:val>
                                            <p:strVal val="#ppt_x"/>
                                          </p:val>
                                        </p:tav>
                                      </p:tavLst>
                                    </p:anim>
                                    <p:anim calcmode="lin" valueType="num">
                                      <p:cBhvr additive="base">
                                        <p:cTn id="141" dur="500" fill="hold"/>
                                        <p:tgtEl>
                                          <p:spTgt spid="30"/>
                                        </p:tgtEl>
                                        <p:attrNameLst>
                                          <p:attrName>ppt_y</p:attrName>
                                        </p:attrNameLst>
                                      </p:cBhvr>
                                      <p:tavLst>
                                        <p:tav tm="0">
                                          <p:val>
                                            <p:strVal val="0-#ppt_h/2"/>
                                          </p:val>
                                        </p:tav>
                                        <p:tav tm="100000">
                                          <p:val>
                                            <p:strVal val="#ppt_y"/>
                                          </p:val>
                                        </p:tav>
                                      </p:tavLst>
                                    </p:anim>
                                  </p:childTnLst>
                                </p:cTn>
                              </p:par>
                              <p:par>
                                <p:cTn id="142" presetID="2" presetClass="entr" presetSubtype="1" fill="hold" grpId="0" nodeType="withEffect">
                                  <p:stCondLst>
                                    <p:cond delay="0"/>
                                  </p:stCondLst>
                                  <p:childTnLst>
                                    <p:set>
                                      <p:cBhvr>
                                        <p:cTn id="143" dur="1" fill="hold">
                                          <p:stCondLst>
                                            <p:cond delay="0"/>
                                          </p:stCondLst>
                                        </p:cTn>
                                        <p:tgtEl>
                                          <p:spTgt spid="31"/>
                                        </p:tgtEl>
                                        <p:attrNameLst>
                                          <p:attrName>style.visibility</p:attrName>
                                        </p:attrNameLst>
                                      </p:cBhvr>
                                      <p:to>
                                        <p:strVal val="visible"/>
                                      </p:to>
                                    </p:set>
                                    <p:anim calcmode="lin" valueType="num">
                                      <p:cBhvr additive="base">
                                        <p:cTn id="144" dur="500" fill="hold"/>
                                        <p:tgtEl>
                                          <p:spTgt spid="31"/>
                                        </p:tgtEl>
                                        <p:attrNameLst>
                                          <p:attrName>ppt_x</p:attrName>
                                        </p:attrNameLst>
                                      </p:cBhvr>
                                      <p:tavLst>
                                        <p:tav tm="0">
                                          <p:val>
                                            <p:strVal val="#ppt_x"/>
                                          </p:val>
                                        </p:tav>
                                        <p:tav tm="100000">
                                          <p:val>
                                            <p:strVal val="#ppt_x"/>
                                          </p:val>
                                        </p:tav>
                                      </p:tavLst>
                                    </p:anim>
                                    <p:anim calcmode="lin" valueType="num">
                                      <p:cBhvr additive="base">
                                        <p:cTn id="145"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3" nodeType="click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30"/>
                                        </p:tgtEl>
                                      </p:cBhvr>
                                    </p:animEffect>
                                    <p:set>
                                      <p:cBhvr>
                                        <p:cTn id="153" dur="1" fill="hold">
                                          <p:stCondLst>
                                            <p:cond delay="499"/>
                                          </p:stCondLst>
                                        </p:cTn>
                                        <p:tgtEl>
                                          <p:spTgt spid="30"/>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31"/>
                                        </p:tgtEl>
                                      </p:cBhvr>
                                    </p:animEffect>
                                    <p:set>
                                      <p:cBhvr>
                                        <p:cTn id="156" dur="1" fill="hold">
                                          <p:stCondLst>
                                            <p:cond delay="499"/>
                                          </p:stCondLst>
                                        </p:cTn>
                                        <p:tgtEl>
                                          <p:spTgt spid="31"/>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2" nodeType="clickEffect">
                                  <p:stCondLst>
                                    <p:cond delay="0"/>
                                  </p:stCondLst>
                                  <p:childTnLst>
                                    <p:set>
                                      <p:cBhvr>
                                        <p:cTn id="160" dur="1" fill="hold">
                                          <p:stCondLst>
                                            <p:cond delay="0"/>
                                          </p:stCondLst>
                                        </p:cTn>
                                        <p:tgtEl>
                                          <p:spTgt spid="3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grpId="2"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fade">
                                      <p:cBhvr>
                                        <p:cTn id="165" dur="1000"/>
                                        <p:tgtEl>
                                          <p:spTgt spid="21"/>
                                        </p:tgtEl>
                                      </p:cBhvr>
                                    </p:animEffect>
                                    <p:anim calcmode="lin" valueType="num">
                                      <p:cBhvr>
                                        <p:cTn id="166" dur="1000" fill="hold"/>
                                        <p:tgtEl>
                                          <p:spTgt spid="21"/>
                                        </p:tgtEl>
                                        <p:attrNameLst>
                                          <p:attrName>ppt_x</p:attrName>
                                        </p:attrNameLst>
                                      </p:cBhvr>
                                      <p:tavLst>
                                        <p:tav tm="0">
                                          <p:val>
                                            <p:strVal val="#ppt_x"/>
                                          </p:val>
                                        </p:tav>
                                        <p:tav tm="100000">
                                          <p:val>
                                            <p:strVal val="#ppt_x"/>
                                          </p:val>
                                        </p:tav>
                                      </p:tavLst>
                                    </p:anim>
                                    <p:anim calcmode="lin" valueType="num">
                                      <p:cBhvr>
                                        <p:cTn id="167" dur="1000" fill="hold"/>
                                        <p:tgtEl>
                                          <p:spTgt spid="21"/>
                                        </p:tgtEl>
                                        <p:attrNameLst>
                                          <p:attrName>ppt_y</p:attrName>
                                        </p:attrNameLst>
                                      </p:cBhvr>
                                      <p:tavLst>
                                        <p:tav tm="0">
                                          <p:val>
                                            <p:strVal val="#ppt_y+.1"/>
                                          </p:val>
                                        </p:tav>
                                        <p:tav tm="100000">
                                          <p:val>
                                            <p:strVal val="#ppt_y"/>
                                          </p:val>
                                        </p:tav>
                                      </p:tavLst>
                                    </p:anim>
                                  </p:childTnLst>
                                </p:cTn>
                              </p:par>
                              <p:par>
                                <p:cTn id="168" presetID="42" presetClass="entr" presetSubtype="0" fill="hold" grpId="2" nodeType="withEffect">
                                  <p:stCondLst>
                                    <p:cond delay="0"/>
                                  </p:stCondLst>
                                  <p:childTnLst>
                                    <p:set>
                                      <p:cBhvr>
                                        <p:cTn id="169" dur="1" fill="hold">
                                          <p:stCondLst>
                                            <p:cond delay="0"/>
                                          </p:stCondLst>
                                        </p:cTn>
                                        <p:tgtEl>
                                          <p:spTgt spid="22"/>
                                        </p:tgtEl>
                                        <p:attrNameLst>
                                          <p:attrName>style.visibility</p:attrName>
                                        </p:attrNameLst>
                                      </p:cBhvr>
                                      <p:to>
                                        <p:strVal val="visible"/>
                                      </p:to>
                                    </p:set>
                                    <p:animEffect transition="in" filter="fade">
                                      <p:cBhvr>
                                        <p:cTn id="170" dur="1000"/>
                                        <p:tgtEl>
                                          <p:spTgt spid="22"/>
                                        </p:tgtEl>
                                      </p:cBhvr>
                                    </p:animEffect>
                                    <p:anim calcmode="lin" valueType="num">
                                      <p:cBhvr>
                                        <p:cTn id="171" dur="1000" fill="hold"/>
                                        <p:tgtEl>
                                          <p:spTgt spid="22"/>
                                        </p:tgtEl>
                                        <p:attrNameLst>
                                          <p:attrName>ppt_x</p:attrName>
                                        </p:attrNameLst>
                                      </p:cBhvr>
                                      <p:tavLst>
                                        <p:tav tm="0">
                                          <p:val>
                                            <p:strVal val="#ppt_x"/>
                                          </p:val>
                                        </p:tav>
                                        <p:tav tm="100000">
                                          <p:val>
                                            <p:strVal val="#ppt_x"/>
                                          </p:val>
                                        </p:tav>
                                      </p:tavLst>
                                    </p:anim>
                                    <p:anim calcmode="lin" valueType="num">
                                      <p:cBhvr>
                                        <p:cTn id="172" dur="1000" fill="hold"/>
                                        <p:tgtEl>
                                          <p:spTgt spid="22"/>
                                        </p:tgtEl>
                                        <p:attrNameLst>
                                          <p:attrName>ppt_y</p:attrName>
                                        </p:attrNameLst>
                                      </p:cBhvr>
                                      <p:tavLst>
                                        <p:tav tm="0">
                                          <p:val>
                                            <p:strVal val="#ppt_y+.1"/>
                                          </p:val>
                                        </p:tav>
                                        <p:tav tm="100000">
                                          <p:val>
                                            <p:strVal val="#ppt_y"/>
                                          </p:val>
                                        </p:tav>
                                      </p:tavLst>
                                    </p:anim>
                                  </p:childTnLst>
                                </p:cTn>
                              </p:par>
                              <p:par>
                                <p:cTn id="173" presetID="42" presetClass="entr" presetSubtype="0" fill="hold" grpId="2" nodeType="withEffect">
                                  <p:stCondLst>
                                    <p:cond delay="0"/>
                                  </p:stCondLst>
                                  <p:childTnLst>
                                    <p:set>
                                      <p:cBhvr>
                                        <p:cTn id="174" dur="1" fill="hold">
                                          <p:stCondLst>
                                            <p:cond delay="0"/>
                                          </p:stCondLst>
                                        </p:cTn>
                                        <p:tgtEl>
                                          <p:spTgt spid="23"/>
                                        </p:tgtEl>
                                        <p:attrNameLst>
                                          <p:attrName>style.visibility</p:attrName>
                                        </p:attrNameLst>
                                      </p:cBhvr>
                                      <p:to>
                                        <p:strVal val="visible"/>
                                      </p:to>
                                    </p:set>
                                    <p:animEffect transition="in" filter="fade">
                                      <p:cBhvr>
                                        <p:cTn id="175" dur="1000"/>
                                        <p:tgtEl>
                                          <p:spTgt spid="23"/>
                                        </p:tgtEl>
                                      </p:cBhvr>
                                    </p:animEffect>
                                    <p:anim calcmode="lin" valueType="num">
                                      <p:cBhvr>
                                        <p:cTn id="176" dur="1000" fill="hold"/>
                                        <p:tgtEl>
                                          <p:spTgt spid="23"/>
                                        </p:tgtEl>
                                        <p:attrNameLst>
                                          <p:attrName>ppt_x</p:attrName>
                                        </p:attrNameLst>
                                      </p:cBhvr>
                                      <p:tavLst>
                                        <p:tav tm="0">
                                          <p:val>
                                            <p:strVal val="#ppt_x"/>
                                          </p:val>
                                        </p:tav>
                                        <p:tav tm="100000">
                                          <p:val>
                                            <p:strVal val="#ppt_x"/>
                                          </p:val>
                                        </p:tav>
                                      </p:tavLst>
                                    </p:anim>
                                    <p:anim calcmode="lin" valueType="num">
                                      <p:cBhvr>
                                        <p:cTn id="177" dur="1000" fill="hold"/>
                                        <p:tgtEl>
                                          <p:spTgt spid="23"/>
                                        </p:tgtEl>
                                        <p:attrNameLst>
                                          <p:attrName>ppt_y</p:attrName>
                                        </p:attrNameLst>
                                      </p:cBhvr>
                                      <p:tavLst>
                                        <p:tav tm="0">
                                          <p:val>
                                            <p:strVal val="#ppt_y+.1"/>
                                          </p:val>
                                        </p:tav>
                                        <p:tav tm="100000">
                                          <p:val>
                                            <p:strVal val="#ppt_y"/>
                                          </p:val>
                                        </p:tav>
                                      </p:tavLst>
                                    </p:anim>
                                  </p:childTnLst>
                                </p:cTn>
                              </p:par>
                              <p:par>
                                <p:cTn id="178" presetID="42" presetClass="entr" presetSubtype="0" fill="hold" grpId="2" nodeType="withEffect">
                                  <p:stCondLst>
                                    <p:cond delay="0"/>
                                  </p:stCondLst>
                                  <p:childTnLst>
                                    <p:set>
                                      <p:cBhvr>
                                        <p:cTn id="179" dur="1" fill="hold">
                                          <p:stCondLst>
                                            <p:cond delay="0"/>
                                          </p:stCondLst>
                                        </p:cTn>
                                        <p:tgtEl>
                                          <p:spTgt spid="24"/>
                                        </p:tgtEl>
                                        <p:attrNameLst>
                                          <p:attrName>style.visibility</p:attrName>
                                        </p:attrNameLst>
                                      </p:cBhvr>
                                      <p:to>
                                        <p:strVal val="visible"/>
                                      </p:to>
                                    </p:set>
                                    <p:animEffect transition="in" filter="fade">
                                      <p:cBhvr>
                                        <p:cTn id="180" dur="1000"/>
                                        <p:tgtEl>
                                          <p:spTgt spid="24"/>
                                        </p:tgtEl>
                                      </p:cBhvr>
                                    </p:animEffect>
                                    <p:anim calcmode="lin" valueType="num">
                                      <p:cBhvr>
                                        <p:cTn id="181" dur="1000" fill="hold"/>
                                        <p:tgtEl>
                                          <p:spTgt spid="24"/>
                                        </p:tgtEl>
                                        <p:attrNameLst>
                                          <p:attrName>ppt_x</p:attrName>
                                        </p:attrNameLst>
                                      </p:cBhvr>
                                      <p:tavLst>
                                        <p:tav tm="0">
                                          <p:val>
                                            <p:strVal val="#ppt_x"/>
                                          </p:val>
                                        </p:tav>
                                        <p:tav tm="100000">
                                          <p:val>
                                            <p:strVal val="#ppt_x"/>
                                          </p:val>
                                        </p:tav>
                                      </p:tavLst>
                                    </p:anim>
                                    <p:anim calcmode="lin" valueType="num">
                                      <p:cBhvr>
                                        <p:cTn id="182" dur="1000" fill="hold"/>
                                        <p:tgtEl>
                                          <p:spTgt spid="24"/>
                                        </p:tgtEl>
                                        <p:attrNameLst>
                                          <p:attrName>ppt_y</p:attrName>
                                        </p:attrNameLst>
                                      </p:cBhvr>
                                      <p:tavLst>
                                        <p:tav tm="0">
                                          <p:val>
                                            <p:strVal val="#ppt_y+.1"/>
                                          </p:val>
                                        </p:tav>
                                        <p:tav tm="100000">
                                          <p:val>
                                            <p:strVal val="#ppt_y"/>
                                          </p:val>
                                        </p:tav>
                                      </p:tavLst>
                                    </p:anim>
                                  </p:childTnLst>
                                </p:cTn>
                              </p:par>
                              <p:par>
                                <p:cTn id="183" presetID="42" presetClass="entr" presetSubtype="0" fill="hold" grpId="2" nodeType="withEffect">
                                  <p:stCondLst>
                                    <p:cond delay="0"/>
                                  </p:stCondLst>
                                  <p:childTnLst>
                                    <p:set>
                                      <p:cBhvr>
                                        <p:cTn id="184" dur="1" fill="hold">
                                          <p:stCondLst>
                                            <p:cond delay="0"/>
                                          </p:stCondLst>
                                        </p:cTn>
                                        <p:tgtEl>
                                          <p:spTgt spid="25"/>
                                        </p:tgtEl>
                                        <p:attrNameLst>
                                          <p:attrName>style.visibility</p:attrName>
                                        </p:attrNameLst>
                                      </p:cBhvr>
                                      <p:to>
                                        <p:strVal val="visible"/>
                                      </p:to>
                                    </p:set>
                                    <p:animEffect transition="in" filter="fade">
                                      <p:cBhvr>
                                        <p:cTn id="185" dur="1000"/>
                                        <p:tgtEl>
                                          <p:spTgt spid="25"/>
                                        </p:tgtEl>
                                      </p:cBhvr>
                                    </p:animEffect>
                                    <p:anim calcmode="lin" valueType="num">
                                      <p:cBhvr>
                                        <p:cTn id="186" dur="1000" fill="hold"/>
                                        <p:tgtEl>
                                          <p:spTgt spid="25"/>
                                        </p:tgtEl>
                                        <p:attrNameLst>
                                          <p:attrName>ppt_x</p:attrName>
                                        </p:attrNameLst>
                                      </p:cBhvr>
                                      <p:tavLst>
                                        <p:tav tm="0">
                                          <p:val>
                                            <p:strVal val="#ppt_x"/>
                                          </p:val>
                                        </p:tav>
                                        <p:tav tm="100000">
                                          <p:val>
                                            <p:strVal val="#ppt_x"/>
                                          </p:val>
                                        </p:tav>
                                      </p:tavLst>
                                    </p:anim>
                                    <p:anim calcmode="lin" valueType="num">
                                      <p:cBhvr>
                                        <p:cTn id="187" dur="1000" fill="hold"/>
                                        <p:tgtEl>
                                          <p:spTgt spid="25"/>
                                        </p:tgtEl>
                                        <p:attrNameLst>
                                          <p:attrName>ppt_y</p:attrName>
                                        </p:attrNameLst>
                                      </p:cBhvr>
                                      <p:tavLst>
                                        <p:tav tm="0">
                                          <p:val>
                                            <p:strVal val="#ppt_y+.1"/>
                                          </p:val>
                                        </p:tav>
                                        <p:tav tm="100000">
                                          <p:val>
                                            <p:strVal val="#ppt_y"/>
                                          </p:val>
                                        </p:tav>
                                      </p:tavLst>
                                    </p:anim>
                                  </p:childTnLst>
                                </p:cTn>
                              </p:par>
                              <p:par>
                                <p:cTn id="188" presetID="42" presetClass="entr" presetSubtype="0" fill="hold" grpId="2" nodeType="withEffect">
                                  <p:stCondLst>
                                    <p:cond delay="0"/>
                                  </p:stCondLst>
                                  <p:childTnLst>
                                    <p:set>
                                      <p:cBhvr>
                                        <p:cTn id="189" dur="1" fill="hold">
                                          <p:stCondLst>
                                            <p:cond delay="0"/>
                                          </p:stCondLst>
                                        </p:cTn>
                                        <p:tgtEl>
                                          <p:spTgt spid="26"/>
                                        </p:tgtEl>
                                        <p:attrNameLst>
                                          <p:attrName>style.visibility</p:attrName>
                                        </p:attrNameLst>
                                      </p:cBhvr>
                                      <p:to>
                                        <p:strVal val="visible"/>
                                      </p:to>
                                    </p:set>
                                    <p:animEffect transition="in" filter="fade">
                                      <p:cBhvr>
                                        <p:cTn id="190" dur="1000"/>
                                        <p:tgtEl>
                                          <p:spTgt spid="26"/>
                                        </p:tgtEl>
                                      </p:cBhvr>
                                    </p:animEffect>
                                    <p:anim calcmode="lin" valueType="num">
                                      <p:cBhvr>
                                        <p:cTn id="191" dur="1000" fill="hold"/>
                                        <p:tgtEl>
                                          <p:spTgt spid="26"/>
                                        </p:tgtEl>
                                        <p:attrNameLst>
                                          <p:attrName>ppt_x</p:attrName>
                                        </p:attrNameLst>
                                      </p:cBhvr>
                                      <p:tavLst>
                                        <p:tav tm="0">
                                          <p:val>
                                            <p:strVal val="#ppt_x"/>
                                          </p:val>
                                        </p:tav>
                                        <p:tav tm="100000">
                                          <p:val>
                                            <p:strVal val="#ppt_x"/>
                                          </p:val>
                                        </p:tav>
                                      </p:tavLst>
                                    </p:anim>
                                    <p:anim calcmode="lin" valueType="num">
                                      <p:cBhvr>
                                        <p:cTn id="192" dur="1000" fill="hold"/>
                                        <p:tgtEl>
                                          <p:spTgt spid="26"/>
                                        </p:tgtEl>
                                        <p:attrNameLst>
                                          <p:attrName>ppt_y</p:attrName>
                                        </p:attrNameLst>
                                      </p:cBhvr>
                                      <p:tavLst>
                                        <p:tav tm="0">
                                          <p:val>
                                            <p:strVal val="#ppt_y+.1"/>
                                          </p:val>
                                        </p:tav>
                                        <p:tav tm="100000">
                                          <p:val>
                                            <p:strVal val="#ppt_y"/>
                                          </p:val>
                                        </p:tav>
                                      </p:tavLst>
                                    </p:anim>
                                  </p:childTnLst>
                                </p:cTn>
                              </p:par>
                              <p:par>
                                <p:cTn id="193" presetID="42" presetClass="entr" presetSubtype="0" fill="hold" grpId="2" nodeType="withEffect">
                                  <p:stCondLst>
                                    <p:cond delay="0"/>
                                  </p:stCondLst>
                                  <p:childTnLst>
                                    <p:set>
                                      <p:cBhvr>
                                        <p:cTn id="194" dur="1" fill="hold">
                                          <p:stCondLst>
                                            <p:cond delay="0"/>
                                          </p:stCondLst>
                                        </p:cTn>
                                        <p:tgtEl>
                                          <p:spTgt spid="27"/>
                                        </p:tgtEl>
                                        <p:attrNameLst>
                                          <p:attrName>style.visibility</p:attrName>
                                        </p:attrNameLst>
                                      </p:cBhvr>
                                      <p:to>
                                        <p:strVal val="visible"/>
                                      </p:to>
                                    </p:set>
                                    <p:animEffect transition="in" filter="fade">
                                      <p:cBhvr>
                                        <p:cTn id="195" dur="1000"/>
                                        <p:tgtEl>
                                          <p:spTgt spid="27"/>
                                        </p:tgtEl>
                                      </p:cBhvr>
                                    </p:animEffect>
                                    <p:anim calcmode="lin" valueType="num">
                                      <p:cBhvr>
                                        <p:cTn id="196" dur="1000" fill="hold"/>
                                        <p:tgtEl>
                                          <p:spTgt spid="27"/>
                                        </p:tgtEl>
                                        <p:attrNameLst>
                                          <p:attrName>ppt_x</p:attrName>
                                        </p:attrNameLst>
                                      </p:cBhvr>
                                      <p:tavLst>
                                        <p:tav tm="0">
                                          <p:val>
                                            <p:strVal val="#ppt_x"/>
                                          </p:val>
                                        </p:tav>
                                        <p:tav tm="100000">
                                          <p:val>
                                            <p:strVal val="#ppt_x"/>
                                          </p:val>
                                        </p:tav>
                                      </p:tavLst>
                                    </p:anim>
                                    <p:anim calcmode="lin" valueType="num">
                                      <p:cBhvr>
                                        <p:cTn id="197" dur="1000" fill="hold"/>
                                        <p:tgtEl>
                                          <p:spTgt spid="27"/>
                                        </p:tgtEl>
                                        <p:attrNameLst>
                                          <p:attrName>ppt_y</p:attrName>
                                        </p:attrNameLst>
                                      </p:cBhvr>
                                      <p:tavLst>
                                        <p:tav tm="0">
                                          <p:val>
                                            <p:strVal val="#ppt_y+.1"/>
                                          </p:val>
                                        </p:tav>
                                        <p:tav tm="100000">
                                          <p:val>
                                            <p:strVal val="#ppt_y"/>
                                          </p:val>
                                        </p:tav>
                                      </p:tavLst>
                                    </p:anim>
                                  </p:childTnLst>
                                </p:cTn>
                              </p:par>
                              <p:par>
                                <p:cTn id="198" presetID="42" presetClass="entr" presetSubtype="0" fill="hold" grpId="2" nodeType="withEffect">
                                  <p:stCondLst>
                                    <p:cond delay="0"/>
                                  </p:stCondLst>
                                  <p:childTnLst>
                                    <p:set>
                                      <p:cBhvr>
                                        <p:cTn id="199" dur="1" fill="hold">
                                          <p:stCondLst>
                                            <p:cond delay="0"/>
                                          </p:stCondLst>
                                        </p:cTn>
                                        <p:tgtEl>
                                          <p:spTgt spid="28"/>
                                        </p:tgtEl>
                                        <p:attrNameLst>
                                          <p:attrName>style.visibility</p:attrName>
                                        </p:attrNameLst>
                                      </p:cBhvr>
                                      <p:to>
                                        <p:strVal val="visible"/>
                                      </p:to>
                                    </p:set>
                                    <p:animEffect transition="in" filter="fade">
                                      <p:cBhvr>
                                        <p:cTn id="200" dur="1000"/>
                                        <p:tgtEl>
                                          <p:spTgt spid="28"/>
                                        </p:tgtEl>
                                      </p:cBhvr>
                                    </p:animEffect>
                                    <p:anim calcmode="lin" valueType="num">
                                      <p:cBhvr>
                                        <p:cTn id="201" dur="1000" fill="hold"/>
                                        <p:tgtEl>
                                          <p:spTgt spid="28"/>
                                        </p:tgtEl>
                                        <p:attrNameLst>
                                          <p:attrName>ppt_x</p:attrName>
                                        </p:attrNameLst>
                                      </p:cBhvr>
                                      <p:tavLst>
                                        <p:tav tm="0">
                                          <p:val>
                                            <p:strVal val="#ppt_x"/>
                                          </p:val>
                                        </p:tav>
                                        <p:tav tm="100000">
                                          <p:val>
                                            <p:strVal val="#ppt_x"/>
                                          </p:val>
                                        </p:tav>
                                      </p:tavLst>
                                    </p:anim>
                                    <p:anim calcmode="lin" valueType="num">
                                      <p:cBhvr>
                                        <p:cTn id="202" dur="1000" fill="hold"/>
                                        <p:tgtEl>
                                          <p:spTgt spid="28"/>
                                        </p:tgtEl>
                                        <p:attrNameLst>
                                          <p:attrName>ppt_y</p:attrName>
                                        </p:attrNameLst>
                                      </p:cBhvr>
                                      <p:tavLst>
                                        <p:tav tm="0">
                                          <p:val>
                                            <p:strVal val="#ppt_y+.1"/>
                                          </p:val>
                                        </p:tav>
                                        <p:tav tm="100000">
                                          <p:val>
                                            <p:strVal val="#ppt_y"/>
                                          </p:val>
                                        </p:tav>
                                      </p:tavLst>
                                    </p:anim>
                                  </p:childTnLst>
                                </p:cTn>
                              </p:par>
                              <p:par>
                                <p:cTn id="203" presetID="42" presetClass="entr" presetSubtype="0" fill="hold" grpId="2" nodeType="withEffect">
                                  <p:stCondLst>
                                    <p:cond delay="0"/>
                                  </p:stCondLst>
                                  <p:childTnLst>
                                    <p:set>
                                      <p:cBhvr>
                                        <p:cTn id="204" dur="1" fill="hold">
                                          <p:stCondLst>
                                            <p:cond delay="0"/>
                                          </p:stCondLst>
                                        </p:cTn>
                                        <p:tgtEl>
                                          <p:spTgt spid="29"/>
                                        </p:tgtEl>
                                        <p:attrNameLst>
                                          <p:attrName>style.visibility</p:attrName>
                                        </p:attrNameLst>
                                      </p:cBhvr>
                                      <p:to>
                                        <p:strVal val="visible"/>
                                      </p:to>
                                    </p:set>
                                    <p:animEffect transition="in" filter="fade">
                                      <p:cBhvr>
                                        <p:cTn id="205" dur="1000"/>
                                        <p:tgtEl>
                                          <p:spTgt spid="29"/>
                                        </p:tgtEl>
                                      </p:cBhvr>
                                    </p:animEffect>
                                    <p:anim calcmode="lin" valueType="num">
                                      <p:cBhvr>
                                        <p:cTn id="206" dur="1000" fill="hold"/>
                                        <p:tgtEl>
                                          <p:spTgt spid="29"/>
                                        </p:tgtEl>
                                        <p:attrNameLst>
                                          <p:attrName>ppt_x</p:attrName>
                                        </p:attrNameLst>
                                      </p:cBhvr>
                                      <p:tavLst>
                                        <p:tav tm="0">
                                          <p:val>
                                            <p:strVal val="#ppt_x"/>
                                          </p:val>
                                        </p:tav>
                                        <p:tav tm="100000">
                                          <p:val>
                                            <p:strVal val="#ppt_x"/>
                                          </p:val>
                                        </p:tav>
                                      </p:tavLst>
                                    </p:anim>
                                    <p:anim calcmode="lin" valueType="num">
                                      <p:cBhvr>
                                        <p:cTn id="20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1" grpId="0" animBg="1"/>
      <p:bldP spid="31" grpId="1" animBg="1"/>
      <p:bldP spid="17" grpId="0"/>
      <p:bldP spid="17" grpId="1"/>
      <p:bldP spid="17" grpId="2"/>
      <p:bldP spid="17" grpId="3"/>
      <p:bldP spid="33" grpId="0"/>
      <p:bldP spid="33" grpId="1"/>
      <p:bldP spid="33"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prstGeom prst="rect">
            <a:avLst/>
          </a:prstGeom>
        </p:spPr>
        <p:txBody>
          <a:bodyPr>
            <a:normAutofit fontScale="90000"/>
          </a:bodyPr>
          <a:lstStyle/>
          <a:p>
            <a:r>
              <a:rPr lang="fr-FR"/>
              <a:t>REGLEMENT BEACH HANDBALL</a:t>
            </a:r>
          </a:p>
        </p:txBody>
      </p:sp>
      <p:sp>
        <p:nvSpPr>
          <p:cNvPr id="13" name="Sous-titre 9"/>
          <p:cNvSpPr>
            <a:spLocks noGrp="1"/>
          </p:cNvSpPr>
          <p:nvPr>
            <p:ph type="subTitle" idx="10"/>
          </p:nvPr>
        </p:nvSpPr>
        <p:spPr/>
        <p:txBody>
          <a:bodyPr/>
          <a:lstStyle/>
          <a:p>
            <a:r>
              <a:rPr lang="fr-FR" dirty="0"/>
              <a:t>La surface de but</a:t>
            </a:r>
          </a:p>
        </p:txBody>
      </p:sp>
      <p:sp>
        <p:nvSpPr>
          <p:cNvPr id="4" name="ZoneTexte 3"/>
          <p:cNvSpPr txBox="1"/>
          <p:nvPr/>
        </p:nvSpPr>
        <p:spPr>
          <a:xfrm>
            <a:off x="221390" y="1155700"/>
            <a:ext cx="4458560" cy="31051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sp>
        <p:nvSpPr>
          <p:cNvPr id="5" name="ZoneTexte 4"/>
          <p:cNvSpPr txBox="1"/>
          <p:nvPr/>
        </p:nvSpPr>
        <p:spPr>
          <a:xfrm>
            <a:off x="425450" y="1155700"/>
            <a:ext cx="4178300" cy="29654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sp>
        <p:nvSpPr>
          <p:cNvPr id="8" name="Rectangle 7"/>
          <p:cNvSpPr/>
          <p:nvPr/>
        </p:nvSpPr>
        <p:spPr>
          <a:xfrm>
            <a:off x="274367" y="869762"/>
            <a:ext cx="5548464" cy="1200329"/>
          </a:xfrm>
          <a:prstGeom prst="rect">
            <a:avLst/>
          </a:prstGeom>
        </p:spPr>
        <p:txBody>
          <a:bodyPr wrap="square">
            <a:spAutoFit/>
          </a:bodyPr>
          <a:lstStyle/>
          <a:p>
            <a:r>
              <a:rPr lang="fr-FR" sz="1200" dirty="0"/>
              <a:t>Un ballon immobile ou roulant sur le sable </a:t>
            </a:r>
            <a:r>
              <a:rPr lang="fr-FR" sz="1200" b="1" dirty="0"/>
              <a:t>peut toujours être joué</a:t>
            </a:r>
            <a:r>
              <a:rPr lang="fr-FR" sz="1200" dirty="0"/>
              <a:t>; même dans la surface de but. Mais dans ce cas, le joueur de champ ne peut pas entrer dans la surface de but (jet franc).</a:t>
            </a:r>
          </a:p>
          <a:p>
            <a:endParaRPr lang="fr-FR" sz="1200" dirty="0"/>
          </a:p>
          <a:p>
            <a:r>
              <a:rPr lang="fr-FR" sz="1200" dirty="0"/>
              <a:t>Le ballon qui se trouve en l’air au-dessus de la surface de but peut être joué librement, excepté lors du renvoi.</a:t>
            </a:r>
          </a:p>
        </p:txBody>
      </p:sp>
      <p:sp>
        <p:nvSpPr>
          <p:cNvPr id="14" name="Sous-titre 9"/>
          <p:cNvSpPr txBox="1">
            <a:spLocks/>
          </p:cNvSpPr>
          <p:nvPr/>
        </p:nvSpPr>
        <p:spPr>
          <a:xfrm>
            <a:off x="221390" y="2070091"/>
            <a:ext cx="8669176" cy="289922"/>
          </a:xfrm>
          <a:prstGeom prst="rect">
            <a:avLst/>
          </a:prstGeom>
        </p:spPr>
        <p:txBody>
          <a:bodyPr>
            <a:noAutofit/>
          </a:bodyPr>
          <a:lstStyle>
            <a:lvl1pPr marL="0" indent="0" algn="l" defTabSz="457200" rtl="0" eaLnBrk="1" latinLnBrk="0" hangingPunct="1">
              <a:spcBef>
                <a:spcPct val="20000"/>
              </a:spcBef>
              <a:buFont typeface="Arial"/>
              <a:buNone/>
              <a:defRPr sz="1600" b="1" kern="1200" baseline="0">
                <a:solidFill>
                  <a:schemeClr val="tx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dirty="0"/>
              <a:t>La surface de jeu</a:t>
            </a:r>
          </a:p>
        </p:txBody>
      </p:sp>
      <p:sp>
        <p:nvSpPr>
          <p:cNvPr id="9" name="ZoneTexte 8"/>
          <p:cNvSpPr txBox="1"/>
          <p:nvPr/>
        </p:nvSpPr>
        <p:spPr>
          <a:xfrm>
            <a:off x="1085850" y="2809875"/>
            <a:ext cx="914400" cy="914400"/>
          </a:xfrm>
          <a:prstGeom prst="rect">
            <a:avLst/>
          </a:prstGeom>
        </p:spPr>
        <p:txBody>
          <a:bodyPr vert="horz" wrap="none" lIns="91440" tIns="45720" rIns="91440" bIns="45720" rtlCol="0" anchor="ctr">
            <a:normAutofit/>
          </a:bodyPr>
          <a:lstStyle/>
          <a:p>
            <a:pPr algn="l"/>
            <a:endParaRPr lang="fr-FR" sz="1000">
              <a:solidFill>
                <a:srgbClr val="002857"/>
              </a:solidFill>
            </a:endParaRPr>
          </a:p>
        </p:txBody>
      </p:sp>
      <p:sp>
        <p:nvSpPr>
          <p:cNvPr id="15" name="Rectangle 14"/>
          <p:cNvSpPr/>
          <p:nvPr/>
        </p:nvSpPr>
        <p:spPr>
          <a:xfrm>
            <a:off x="274367" y="2455263"/>
            <a:ext cx="8274210" cy="2123658"/>
          </a:xfrm>
          <a:prstGeom prst="rect">
            <a:avLst/>
          </a:prstGeom>
          <a:noFill/>
        </p:spPr>
        <p:txBody>
          <a:bodyPr wrap="square">
            <a:spAutoFit/>
          </a:bodyPr>
          <a:lstStyle/>
          <a:p>
            <a:r>
              <a:rPr lang="fr-FR" sz="1200" dirty="0"/>
              <a:t>Il est </a:t>
            </a:r>
            <a:r>
              <a:rPr lang="fr-FR" sz="1200" b="1" dirty="0"/>
              <a:t>permis</a:t>
            </a:r>
            <a:r>
              <a:rPr lang="fr-FR" sz="1200" dirty="0"/>
              <a:t> de :</a:t>
            </a:r>
          </a:p>
          <a:p>
            <a:r>
              <a:rPr lang="fr-FR" sz="1200" dirty="0">
                <a:sym typeface="Wingdings" panose="05000000000000000000" pitchFamily="2" charset="2"/>
              </a:rPr>
              <a:t></a:t>
            </a:r>
            <a:r>
              <a:rPr lang="fr-FR" sz="1200" dirty="0"/>
              <a:t> lancer, saisir, arrêter, pousser ou frapper le ballon à l’aide des mains (ouvertes ou fermées), des bras, de la tête, du 	tronc, des cuisses et des genoux ; il est permis de se jeter vers un ballon immobile ou roulant sur le sable.</a:t>
            </a:r>
          </a:p>
          <a:p>
            <a:r>
              <a:rPr lang="fr-FR" sz="1200" dirty="0">
                <a:sym typeface="Wingdings" panose="05000000000000000000" pitchFamily="2" charset="2"/>
              </a:rPr>
              <a:t></a:t>
            </a:r>
            <a:r>
              <a:rPr lang="fr-FR" sz="1200" dirty="0"/>
              <a:t> garder le ballon au maximum 3 secondes, même s’il est sur le sable.</a:t>
            </a:r>
          </a:p>
          <a:p>
            <a:r>
              <a:rPr lang="fr-FR" sz="1200" dirty="0"/>
              <a:t>	Le ballon ne peut pas rester sur le sable plus de 3 secondes et être repris par le même joueur qui l’a touché 	en 	dernier lieu (jet franc).</a:t>
            </a:r>
          </a:p>
          <a:p>
            <a:r>
              <a:rPr lang="fr-FR" sz="1200" dirty="0">
                <a:sym typeface="Wingdings" panose="05000000000000000000" pitchFamily="2" charset="2"/>
              </a:rPr>
              <a:t></a:t>
            </a:r>
            <a:r>
              <a:rPr lang="fr-FR" sz="1200" dirty="0"/>
              <a:t> faire 3 pas au maximum avec le ballon (Règle 13:1a).</a:t>
            </a:r>
          </a:p>
          <a:p>
            <a:r>
              <a:rPr lang="fr-FR" sz="1200" dirty="0">
                <a:sym typeface="Wingdings" panose="05000000000000000000" pitchFamily="2" charset="2"/>
              </a:rPr>
              <a:t> s</a:t>
            </a:r>
            <a:r>
              <a:rPr lang="fr-FR" sz="1200" dirty="0"/>
              <a:t>ur place ou en mouvement :</a:t>
            </a:r>
          </a:p>
          <a:p>
            <a:r>
              <a:rPr lang="fr-FR" sz="1200" dirty="0"/>
              <a:t>	a) faire rebondir une fois le ballon sur le sable et le rattraper avec une ou les deux mains,</a:t>
            </a:r>
          </a:p>
          <a:p>
            <a:r>
              <a:rPr lang="fr-FR" sz="1200" dirty="0"/>
              <a:t>	b) faire rebondir le ballon sur le sable plusieurs fois de suite avec une main (dribbler) ou le faire rouler sur le 	sable avec une main de façon répétitive, et le reprendre ou le saisir avec une ou les deux mains.</a:t>
            </a:r>
          </a:p>
        </p:txBody>
      </p:sp>
    </p:spTree>
    <p:extLst>
      <p:ext uri="{BB962C8B-B14F-4D97-AF65-F5344CB8AC3E}">
        <p14:creationId xmlns:p14="http://schemas.microsoft.com/office/powerpoint/2010/main" val="2027708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prstGeom prst="rect">
            <a:avLst/>
          </a:prstGeom>
        </p:spPr>
        <p:txBody>
          <a:bodyPr>
            <a:normAutofit fontScale="90000"/>
          </a:bodyPr>
          <a:lstStyle/>
          <a:p>
            <a:r>
              <a:rPr lang="fr-FR"/>
              <a:t>REGLEMENT BEACH HANDBALL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025" y="333375"/>
            <a:ext cx="3273425"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ous-titre 9"/>
          <p:cNvSpPr txBox="1">
            <a:spLocks/>
          </p:cNvSpPr>
          <p:nvPr/>
        </p:nvSpPr>
        <p:spPr>
          <a:xfrm>
            <a:off x="269162" y="617039"/>
            <a:ext cx="8669176" cy="289922"/>
          </a:xfrm>
          <a:prstGeom prst="rect">
            <a:avLst/>
          </a:prstGeom>
        </p:spPr>
        <p:txBody>
          <a:bodyPr>
            <a:noAutofit/>
          </a:bodyPr>
          <a:lstStyle>
            <a:lvl1pPr marL="0" indent="0" algn="l" defTabSz="457200" rtl="0" eaLnBrk="1" latinLnBrk="0" hangingPunct="1">
              <a:spcBef>
                <a:spcPct val="20000"/>
              </a:spcBef>
              <a:buFont typeface="Arial"/>
              <a:buNone/>
              <a:defRPr sz="1600" b="1" kern="1200" baseline="0">
                <a:solidFill>
                  <a:schemeClr val="tx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dirty="0"/>
              <a:t>Le jeu passif</a:t>
            </a:r>
          </a:p>
        </p:txBody>
      </p:sp>
      <p:sp>
        <p:nvSpPr>
          <p:cNvPr id="3" name="ZoneTexte 2"/>
          <p:cNvSpPr txBox="1"/>
          <p:nvPr/>
        </p:nvSpPr>
        <p:spPr>
          <a:xfrm>
            <a:off x="638175" y="1285875"/>
            <a:ext cx="914400" cy="914400"/>
          </a:xfrm>
          <a:prstGeom prst="rect">
            <a:avLst/>
          </a:prstGeom>
        </p:spPr>
        <p:txBody>
          <a:bodyPr vert="horz" wrap="none" lIns="91440" tIns="45720" rIns="91440" bIns="45720" rtlCol="0" anchor="ctr">
            <a:normAutofit/>
          </a:bodyPr>
          <a:lstStyle/>
          <a:p>
            <a:pPr algn="l"/>
            <a:endParaRPr lang="fr-FR" sz="1000">
              <a:solidFill>
                <a:srgbClr val="002857"/>
              </a:solidFill>
            </a:endParaRPr>
          </a:p>
        </p:txBody>
      </p:sp>
      <p:sp>
        <p:nvSpPr>
          <p:cNvPr id="9" name="Rectangle 8"/>
          <p:cNvSpPr/>
          <p:nvPr/>
        </p:nvSpPr>
        <p:spPr>
          <a:xfrm>
            <a:off x="269162" y="1011736"/>
            <a:ext cx="4919526" cy="3693319"/>
          </a:xfrm>
          <a:prstGeom prst="rect">
            <a:avLst/>
          </a:prstGeom>
          <a:noFill/>
        </p:spPr>
        <p:txBody>
          <a:bodyPr wrap="square">
            <a:spAutoFit/>
          </a:bodyPr>
          <a:lstStyle/>
          <a:p>
            <a:r>
              <a:rPr lang="fr-FR" sz="1300" dirty="0"/>
              <a:t>	Il </a:t>
            </a:r>
            <a:r>
              <a:rPr lang="fr-FR" sz="1300" b="1" dirty="0"/>
              <a:t>n’est pas permis </a:t>
            </a:r>
            <a:r>
              <a:rPr lang="fr-FR" sz="1300" dirty="0"/>
              <a:t>de conserver le ballon en possession de sa propre équipe, sans qu'une tentative d'attaque ou de tir au but soit reconnaissable.</a:t>
            </a:r>
          </a:p>
          <a:p>
            <a:endParaRPr lang="fr-FR" sz="1300" dirty="0"/>
          </a:p>
          <a:p>
            <a:r>
              <a:rPr lang="fr-FR" sz="1300" b="1" dirty="0"/>
              <a:t>Ceci est considéré comme jeu passif qui est sanctionné par un jet franc contre l’équipe en possession du ballon.</a:t>
            </a:r>
          </a:p>
          <a:p>
            <a:endParaRPr lang="fr-FR" sz="1300" dirty="0"/>
          </a:p>
          <a:p>
            <a:r>
              <a:rPr lang="fr-FR" sz="1300" dirty="0"/>
              <a:t>	Lorsqu’une éventuelle tendance de jeu passif est reconnue, l’arbitre doit le signaler par un geste d’avertissement (geste 16). Ce geste donne la possibilité à l’équipe en possession du ballon de </a:t>
            </a:r>
            <a:r>
              <a:rPr lang="fr-FR" sz="1300" b="1" dirty="0"/>
              <a:t>changer sa stratégie d’attaque </a:t>
            </a:r>
            <a:r>
              <a:rPr lang="fr-FR" sz="1300" dirty="0"/>
              <a:t>afin d’éviter la perte du ballon. </a:t>
            </a:r>
          </a:p>
          <a:p>
            <a:r>
              <a:rPr lang="fr-FR" sz="1300" b="1" dirty="0"/>
              <a:t>Si le mode d’attaque ne change pas après le geste d’avertissement ou qu’aucun tir au but n’intervient, l’arbitre décidera un jet franc contre l’équipe en possession du ballon.</a:t>
            </a:r>
            <a:endParaRPr lang="fr-FR" sz="1300" dirty="0"/>
          </a:p>
          <a:p>
            <a:r>
              <a:rPr lang="fr-FR" sz="1300" dirty="0"/>
              <a:t>	</a:t>
            </a:r>
          </a:p>
          <a:p>
            <a:r>
              <a:rPr lang="fr-FR" sz="1300" b="1" dirty="0"/>
              <a:t>IL N’Y A PAS JUSQU’À 6 PASSES COMME EN INDOOR.</a:t>
            </a:r>
          </a:p>
        </p:txBody>
      </p:sp>
    </p:spTree>
    <p:extLst>
      <p:ext uri="{BB962C8B-B14F-4D97-AF65-F5344CB8AC3E}">
        <p14:creationId xmlns:p14="http://schemas.microsoft.com/office/powerpoint/2010/main" val="2360711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prstGeom prst="rect">
            <a:avLst/>
          </a:prstGeom>
        </p:spPr>
        <p:txBody>
          <a:bodyPr>
            <a:normAutofit fontScale="90000"/>
          </a:bodyPr>
          <a:lstStyle/>
          <a:p>
            <a:r>
              <a:rPr lang="fr-FR"/>
              <a:t>REGLEMENT BEACH HANDBALL</a:t>
            </a:r>
          </a:p>
        </p:txBody>
      </p:sp>
      <p:sp>
        <p:nvSpPr>
          <p:cNvPr id="4" name="ZoneTexte 3"/>
          <p:cNvSpPr txBox="1"/>
          <p:nvPr/>
        </p:nvSpPr>
        <p:spPr>
          <a:xfrm>
            <a:off x="221390" y="1155700"/>
            <a:ext cx="4458560" cy="31051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sp>
        <p:nvSpPr>
          <p:cNvPr id="5" name="ZoneTexte 4"/>
          <p:cNvSpPr txBox="1"/>
          <p:nvPr/>
        </p:nvSpPr>
        <p:spPr>
          <a:xfrm>
            <a:off x="425450" y="1155700"/>
            <a:ext cx="4178300" cy="29654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l="29861" t="26215"/>
          <a:stretch/>
        </p:blipFill>
        <p:spPr>
          <a:xfrm>
            <a:off x="5953126" y="255109"/>
            <a:ext cx="2696004" cy="4268455"/>
          </a:xfrm>
          <a:prstGeom prst="rect">
            <a:avLst/>
          </a:prstGeom>
        </p:spPr>
      </p:pic>
      <p:sp>
        <p:nvSpPr>
          <p:cNvPr id="8" name="Sous-titre 9"/>
          <p:cNvSpPr txBox="1">
            <a:spLocks/>
          </p:cNvSpPr>
          <p:nvPr/>
        </p:nvSpPr>
        <p:spPr>
          <a:xfrm>
            <a:off x="221390" y="616688"/>
            <a:ext cx="8669176" cy="289922"/>
          </a:xfrm>
          <a:prstGeom prst="rect">
            <a:avLst/>
          </a:prstGeom>
        </p:spPr>
        <p:txBody>
          <a:bodyPr>
            <a:noAutofit/>
          </a:bodyPr>
          <a:lstStyle>
            <a:lvl1pPr marL="0" indent="0" algn="l" defTabSz="457200" rtl="0" eaLnBrk="1" latinLnBrk="0" hangingPunct="1">
              <a:spcBef>
                <a:spcPct val="20000"/>
              </a:spcBef>
              <a:buFont typeface="Arial"/>
              <a:buNone/>
              <a:defRPr sz="1600" b="1" kern="1200" baseline="0">
                <a:solidFill>
                  <a:schemeClr val="tx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dirty="0"/>
              <a:t>Irrégularités et comportements antisportifs</a:t>
            </a:r>
          </a:p>
        </p:txBody>
      </p:sp>
      <p:sp>
        <p:nvSpPr>
          <p:cNvPr id="6" name="ZoneTexte 5"/>
          <p:cNvSpPr txBox="1"/>
          <p:nvPr/>
        </p:nvSpPr>
        <p:spPr>
          <a:xfrm>
            <a:off x="600075" y="1533525"/>
            <a:ext cx="914400" cy="914400"/>
          </a:xfrm>
          <a:prstGeom prst="rect">
            <a:avLst/>
          </a:prstGeom>
        </p:spPr>
        <p:txBody>
          <a:bodyPr vert="horz" wrap="none" lIns="91440" tIns="45720" rIns="91440" bIns="45720" rtlCol="0" anchor="ctr">
            <a:normAutofit/>
          </a:bodyPr>
          <a:lstStyle/>
          <a:p>
            <a:pPr algn="l"/>
            <a:endParaRPr lang="fr-FR" sz="1000">
              <a:solidFill>
                <a:srgbClr val="002857"/>
              </a:solidFill>
            </a:endParaRPr>
          </a:p>
        </p:txBody>
      </p:sp>
      <p:sp>
        <p:nvSpPr>
          <p:cNvPr id="9" name="Rectangle 8"/>
          <p:cNvSpPr/>
          <p:nvPr/>
        </p:nvSpPr>
        <p:spPr>
          <a:xfrm>
            <a:off x="269161" y="906610"/>
            <a:ext cx="5229225" cy="3693319"/>
          </a:xfrm>
          <a:prstGeom prst="rect">
            <a:avLst/>
          </a:prstGeom>
          <a:noFill/>
        </p:spPr>
        <p:txBody>
          <a:bodyPr wrap="square">
            <a:spAutoFit/>
          </a:bodyPr>
          <a:lstStyle/>
          <a:p>
            <a:r>
              <a:rPr lang="fr-FR" sz="1300" dirty="0"/>
              <a:t>Il est </a:t>
            </a:r>
            <a:r>
              <a:rPr lang="fr-FR" sz="1300" b="1" dirty="0"/>
              <a:t>interdit </a:t>
            </a:r>
            <a:r>
              <a:rPr lang="fr-FR" sz="1300" dirty="0"/>
              <a:t>:</a:t>
            </a:r>
          </a:p>
          <a:p>
            <a:r>
              <a:rPr lang="fr-FR" sz="1300" dirty="0"/>
              <a:t>	a) </a:t>
            </a:r>
            <a:r>
              <a:rPr lang="fr-FR" sz="1300" b="1" dirty="0"/>
              <a:t>d’arracher le ballon </a:t>
            </a:r>
            <a:r>
              <a:rPr lang="fr-FR" sz="1300" dirty="0"/>
              <a:t>au joueur adverse ou </a:t>
            </a:r>
            <a:r>
              <a:rPr lang="fr-FR" sz="1300" b="1" dirty="0"/>
              <a:t>de frapper le ballon qu’il tient dans ses mains,</a:t>
            </a:r>
          </a:p>
          <a:p>
            <a:r>
              <a:rPr lang="fr-FR" sz="1300" dirty="0"/>
              <a:t>	b) de </a:t>
            </a:r>
            <a:r>
              <a:rPr lang="fr-FR" sz="1300" b="1" dirty="0"/>
              <a:t>barrer le chemin </a:t>
            </a:r>
            <a:r>
              <a:rPr lang="fr-FR" sz="1300" dirty="0"/>
              <a:t>du joueur adverse </a:t>
            </a:r>
            <a:r>
              <a:rPr lang="fr-FR" sz="1300" b="1" dirty="0"/>
              <a:t>avec les bras</a:t>
            </a:r>
            <a:r>
              <a:rPr lang="fr-FR" sz="1300" dirty="0"/>
              <a:t>, </a:t>
            </a:r>
            <a:r>
              <a:rPr lang="fr-FR" sz="1300" b="1" dirty="0"/>
              <a:t>les mains</a:t>
            </a:r>
            <a:r>
              <a:rPr lang="fr-FR" sz="1300" dirty="0"/>
              <a:t> ou </a:t>
            </a:r>
            <a:r>
              <a:rPr lang="fr-FR" sz="1300" b="1" dirty="0"/>
              <a:t>les jambes </a:t>
            </a:r>
            <a:r>
              <a:rPr lang="fr-FR" sz="1300" dirty="0"/>
              <a:t>ou </a:t>
            </a:r>
            <a:r>
              <a:rPr lang="fr-FR" sz="1300" b="1" dirty="0"/>
              <a:t>de le repousser</a:t>
            </a:r>
          </a:p>
          <a:p>
            <a:r>
              <a:rPr lang="fr-FR" sz="1300" dirty="0"/>
              <a:t>	c) </a:t>
            </a:r>
            <a:r>
              <a:rPr lang="fr-FR" sz="1300" b="1" dirty="0"/>
              <a:t>de retenir </a:t>
            </a:r>
            <a:r>
              <a:rPr lang="fr-FR" sz="1300" dirty="0"/>
              <a:t>le joueur adverse, </a:t>
            </a:r>
            <a:r>
              <a:rPr lang="fr-FR" sz="1300" b="1" dirty="0"/>
              <a:t>de le ceinturer</a:t>
            </a:r>
            <a:r>
              <a:rPr lang="fr-FR" sz="1300" dirty="0"/>
              <a:t>, </a:t>
            </a:r>
            <a:r>
              <a:rPr lang="fr-FR" sz="1300" b="1" dirty="0"/>
              <a:t>de le pousser</a:t>
            </a:r>
            <a:r>
              <a:rPr lang="fr-FR" sz="1300" dirty="0"/>
              <a:t>, </a:t>
            </a:r>
            <a:r>
              <a:rPr lang="fr-FR" sz="1300" b="1" dirty="0"/>
              <a:t>de se jeter contre lui en courant</a:t>
            </a:r>
            <a:r>
              <a:rPr lang="fr-FR" sz="1300" dirty="0"/>
              <a:t> ou </a:t>
            </a:r>
            <a:r>
              <a:rPr lang="fr-FR" sz="1300" b="1" dirty="0"/>
              <a:t>en sautant,</a:t>
            </a:r>
          </a:p>
          <a:p>
            <a:r>
              <a:rPr lang="fr-FR" sz="1300" dirty="0"/>
              <a:t>	d) de gêner, harceler ou mettre en danger le joueur adverse (avec ou sans ballon), de manière irrégulière.</a:t>
            </a:r>
          </a:p>
          <a:p>
            <a:r>
              <a:rPr lang="fr-FR" sz="1300" dirty="0"/>
              <a:t>	Toute irrégularité où l’</a:t>
            </a:r>
            <a:r>
              <a:rPr lang="fr-FR" sz="1300" b="1" dirty="0"/>
              <a:t>action </a:t>
            </a:r>
            <a:r>
              <a:rPr lang="fr-FR" sz="1300" dirty="0"/>
              <a:t>est</a:t>
            </a:r>
            <a:r>
              <a:rPr lang="fr-FR" sz="1300" b="1" dirty="0"/>
              <a:t> prioritairement ou exclusivement dirigée vers le joueur adverse</a:t>
            </a:r>
            <a:r>
              <a:rPr lang="fr-FR" sz="1300" dirty="0"/>
              <a:t> et non vers le ballon doit être sanctionnée progressivement. </a:t>
            </a:r>
          </a:p>
          <a:p>
            <a:r>
              <a:rPr lang="fr-FR" sz="1300" dirty="0"/>
              <a:t>Par sanction progressive, on entend qu’il n’est </a:t>
            </a:r>
            <a:r>
              <a:rPr lang="fr-FR" sz="1300" b="1" dirty="0"/>
              <a:t>pas suffisant </a:t>
            </a:r>
            <a:r>
              <a:rPr lang="fr-FR" sz="1300" dirty="0"/>
              <a:t>de sanctionner une irrégularité particulière </a:t>
            </a:r>
            <a:r>
              <a:rPr lang="fr-FR" sz="1300" b="1" dirty="0"/>
              <a:t>uniquement par un jet franc ou un jet de 6 mètres</a:t>
            </a:r>
            <a:r>
              <a:rPr lang="fr-FR" sz="1300" dirty="0"/>
              <a:t> car cette faute dépasse le type d’irrégularité concernant la lutte pour le ballon.</a:t>
            </a:r>
          </a:p>
          <a:p>
            <a:r>
              <a:rPr lang="fr-FR" sz="1300" b="1" dirty="0"/>
              <a:t>Chaque irrégularité relevant de la sanction progressive requiert une sanction personnelle</a:t>
            </a:r>
            <a:r>
              <a:rPr lang="fr-FR" sz="1300" dirty="0"/>
              <a:t>.</a:t>
            </a:r>
          </a:p>
        </p:txBody>
      </p:sp>
    </p:spTree>
    <p:extLst>
      <p:ext uri="{BB962C8B-B14F-4D97-AF65-F5344CB8AC3E}">
        <p14:creationId xmlns:p14="http://schemas.microsoft.com/office/powerpoint/2010/main" val="3570279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REGLEMENT BEACH HANDBALL</a:t>
            </a:r>
          </a:p>
        </p:txBody>
      </p:sp>
      <p:sp>
        <p:nvSpPr>
          <p:cNvPr id="3" name="Sous-titre 2"/>
          <p:cNvSpPr>
            <a:spLocks noGrp="1"/>
          </p:cNvSpPr>
          <p:nvPr>
            <p:ph type="subTitle" idx="10"/>
          </p:nvPr>
        </p:nvSpPr>
        <p:spPr/>
        <p:txBody>
          <a:bodyPr/>
          <a:lstStyle/>
          <a:p>
            <a:r>
              <a:rPr lang="fr-FR" dirty="0"/>
              <a:t>Irrégularités et comportements antisportifs</a:t>
            </a:r>
          </a:p>
        </p:txBody>
      </p:sp>
      <p:sp>
        <p:nvSpPr>
          <p:cNvPr id="4" name="Espace réservé du contenu 3"/>
          <p:cNvSpPr>
            <a:spLocks noGrp="1"/>
          </p:cNvSpPr>
          <p:nvPr>
            <p:ph idx="1"/>
          </p:nvPr>
        </p:nvSpPr>
        <p:spPr/>
        <p:txBody>
          <a:bodyPr/>
          <a:lstStyle/>
          <a:p>
            <a:r>
              <a:rPr lang="fr-FR" dirty="0"/>
              <a:t>	L’arbitre doit clairement signifier l’exclusion au joueur fautif et au chronométreur/secrétaire en faisant le geste réglementaire </a:t>
            </a:r>
            <a:r>
              <a:rPr lang="fr-FR" dirty="0">
                <a:sym typeface="Wingdings" panose="05000000000000000000" pitchFamily="2" charset="2"/>
              </a:rPr>
              <a:t></a:t>
            </a:r>
            <a:endParaRPr lang="fr-FR" dirty="0"/>
          </a:p>
          <a:p>
            <a:endParaRPr lang="fr-FR" dirty="0"/>
          </a:p>
          <a:p>
            <a:r>
              <a:rPr lang="fr-FR" dirty="0"/>
              <a:t>Les joueurs exclus peuvent être remplacés ou revenir sur la surface de jeu </a:t>
            </a:r>
            <a:r>
              <a:rPr lang="fr-FR" b="1" dirty="0"/>
              <a:t>dès qu'il y a un changement de possession de ballon</a:t>
            </a:r>
            <a:r>
              <a:rPr lang="fr-FR" dirty="0"/>
              <a:t> entre les deux équipes.</a:t>
            </a:r>
          </a:p>
          <a:p>
            <a:r>
              <a:rPr lang="fr-FR" dirty="0"/>
              <a:t>	</a:t>
            </a:r>
          </a:p>
          <a:p>
            <a:endParaRPr lang="fr-FR" dirty="0"/>
          </a:p>
          <a:p>
            <a:r>
              <a:rPr lang="fr-FR" dirty="0"/>
              <a:t>La deuxième exclusion d'un même joueur entraîne sa </a:t>
            </a:r>
            <a:r>
              <a:rPr lang="fr-FR" b="1" dirty="0"/>
              <a:t>disqualification</a:t>
            </a:r>
            <a:r>
              <a:rPr lang="fr-FR" dirty="0"/>
              <a:t>.</a:t>
            </a:r>
          </a:p>
        </p:txBody>
      </p:sp>
      <p:pic>
        <p:nvPicPr>
          <p:cNvPr id="1026" name="Picture 2"/>
          <p:cNvPicPr>
            <a:picLocks noGrp="1" noChangeAspect="1" noChangeArrowheads="1"/>
          </p:cNvPicPr>
          <p:nvPr>
            <p:ph idx="11"/>
          </p:nvPr>
        </p:nvPicPr>
        <p:blipFill>
          <a:blip r:embed="rId2">
            <a:lum contrast="-20000"/>
            <a:extLst>
              <a:ext uri="{28A0092B-C50C-407E-A947-70E740481C1C}">
                <a14:useLocalDpi xmlns:a14="http://schemas.microsoft.com/office/drawing/2010/main" val="0"/>
              </a:ext>
            </a:extLst>
          </a:blip>
          <a:stretch>
            <a:fillRect/>
          </a:stretch>
        </p:blipFill>
        <p:spPr bwMode="auto">
          <a:xfrm>
            <a:off x="5571593" y="1033463"/>
            <a:ext cx="2509314"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856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prstGeom prst="rect">
            <a:avLst/>
          </a:prstGeom>
        </p:spPr>
        <p:txBody>
          <a:bodyPr/>
          <a:lstStyle/>
          <a:p>
            <a:r>
              <a:rPr lang="fr-FR"/>
              <a:t>REGLEMENT BEACH HANDBALL</a:t>
            </a:r>
          </a:p>
        </p:txBody>
      </p:sp>
      <p:sp>
        <p:nvSpPr>
          <p:cNvPr id="3" name="Sous-titre 2"/>
          <p:cNvSpPr>
            <a:spLocks noGrp="1"/>
          </p:cNvSpPr>
          <p:nvPr>
            <p:ph type="subTitle" idx="10"/>
          </p:nvPr>
        </p:nvSpPr>
        <p:spPr/>
        <p:txBody>
          <a:bodyPr/>
          <a:lstStyle/>
          <a:p>
            <a:r>
              <a:rPr lang="fr-FR" dirty="0"/>
              <a:t>Irrégularités et comportements antisportifs</a:t>
            </a:r>
          </a:p>
        </p:txBody>
      </p:sp>
      <p:sp>
        <p:nvSpPr>
          <p:cNvPr id="4" name="ZoneTexte 3"/>
          <p:cNvSpPr txBox="1"/>
          <p:nvPr/>
        </p:nvSpPr>
        <p:spPr>
          <a:xfrm>
            <a:off x="1238250" y="1428750"/>
            <a:ext cx="914400" cy="914400"/>
          </a:xfrm>
          <a:prstGeom prst="rect">
            <a:avLst/>
          </a:prstGeom>
        </p:spPr>
        <p:txBody>
          <a:bodyPr vert="horz" wrap="none" lIns="91440" tIns="45720" rIns="91440" bIns="45720" rtlCol="0" anchor="ctr">
            <a:normAutofit/>
          </a:bodyPr>
          <a:lstStyle/>
          <a:p>
            <a:pPr algn="l"/>
            <a:endParaRPr lang="fr-FR" sz="1000">
              <a:solidFill>
                <a:srgbClr val="002857"/>
              </a:solidFill>
            </a:endParaRPr>
          </a:p>
        </p:txBody>
      </p:sp>
      <p:sp>
        <p:nvSpPr>
          <p:cNvPr id="5" name="Rectangle 4"/>
          <p:cNvSpPr/>
          <p:nvPr/>
        </p:nvSpPr>
        <p:spPr>
          <a:xfrm>
            <a:off x="323850" y="1008787"/>
            <a:ext cx="4572000" cy="2862322"/>
          </a:xfrm>
          <a:prstGeom prst="rect">
            <a:avLst/>
          </a:prstGeom>
        </p:spPr>
        <p:txBody>
          <a:bodyPr>
            <a:spAutoFit/>
          </a:bodyPr>
          <a:lstStyle/>
          <a:p>
            <a:r>
              <a:rPr lang="fr-FR"/>
              <a:t>Même une irrégularité avec un très petit impact physique peut s’avérer </a:t>
            </a:r>
            <a:r>
              <a:rPr lang="fr-FR" b="1"/>
              <a:t>dangereuse</a:t>
            </a:r>
            <a:r>
              <a:rPr lang="fr-FR"/>
              <a:t> et avoir potentiellement de </a:t>
            </a:r>
            <a:r>
              <a:rPr lang="fr-FR" b="1"/>
              <a:t>graves conséquences</a:t>
            </a:r>
            <a:r>
              <a:rPr lang="fr-FR"/>
              <a:t>, si le moment de la faute est tel que l’adversaire est sans défense et atteint sans pouvoir anticiper.</a:t>
            </a:r>
          </a:p>
          <a:p>
            <a:endParaRPr lang="fr-FR"/>
          </a:p>
          <a:p>
            <a:r>
              <a:rPr lang="fr-FR"/>
              <a:t>C’est pourquoi </a:t>
            </a:r>
            <a:r>
              <a:rPr lang="fr-FR" b="1">
                <a:solidFill>
                  <a:srgbClr val="FF0000"/>
                </a:solidFill>
              </a:rPr>
              <a:t>AUCUN CONTACT N’EST TOLERE</a:t>
            </a:r>
            <a:r>
              <a:rPr lang="fr-FR"/>
              <a:t>. Il convient d’apprécier et différencier contact et passage en force.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725" y="1008787"/>
            <a:ext cx="3983030" cy="2652983"/>
          </a:xfrm>
          <a:prstGeom prst="rect">
            <a:avLst/>
          </a:prstGeom>
        </p:spPr>
      </p:pic>
    </p:spTree>
    <p:extLst>
      <p:ext uri="{BB962C8B-B14F-4D97-AF65-F5344CB8AC3E}">
        <p14:creationId xmlns:p14="http://schemas.microsoft.com/office/powerpoint/2010/main" val="1783953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a:t>REGLEMENT BEACH HANDBALL</a:t>
            </a:r>
          </a:p>
        </p:txBody>
      </p:sp>
      <p:sp>
        <p:nvSpPr>
          <p:cNvPr id="11" name="Sous-titre 2"/>
          <p:cNvSpPr>
            <a:spLocks noGrp="1"/>
          </p:cNvSpPr>
          <p:nvPr>
            <p:ph type="subTitle" idx="10"/>
          </p:nvPr>
        </p:nvSpPr>
        <p:spPr/>
        <p:txBody>
          <a:bodyPr/>
          <a:lstStyle/>
          <a:p>
            <a:r>
              <a:rPr lang="fr-FR" dirty="0"/>
              <a:t>Validité des points, le vainqueur du match</a:t>
            </a:r>
          </a:p>
        </p:txBody>
      </p:sp>
      <p:sp>
        <p:nvSpPr>
          <p:cNvPr id="3" name="Espace réservé du contenu 2"/>
          <p:cNvSpPr>
            <a:spLocks noGrp="1"/>
          </p:cNvSpPr>
          <p:nvPr>
            <p:ph idx="1"/>
          </p:nvPr>
        </p:nvSpPr>
        <p:spPr/>
        <p:txBody>
          <a:bodyPr/>
          <a:lstStyle/>
          <a:p>
            <a:r>
              <a:rPr lang="fr-FR" dirty="0"/>
              <a:t>Les situations de but comptabilisées </a:t>
            </a:r>
            <a:r>
              <a:rPr lang="fr-FR" b="1" dirty="0"/>
              <a:t>2 points</a:t>
            </a:r>
            <a:r>
              <a:rPr lang="fr-FR" dirty="0"/>
              <a:t>:</a:t>
            </a:r>
          </a:p>
          <a:p>
            <a:pPr marL="285750" indent="-285750">
              <a:buFont typeface="Wingdings" panose="05000000000000000000" pitchFamily="2" charset="2"/>
              <a:buChar char="§"/>
            </a:pPr>
            <a:r>
              <a:rPr lang="fr-FR" dirty="0"/>
              <a:t>Un but inscrit sur « </a:t>
            </a:r>
            <a:r>
              <a:rPr lang="fr-FR" b="1" dirty="0"/>
              <a:t>Kung-fu</a:t>
            </a:r>
            <a:r>
              <a:rPr lang="fr-FR" dirty="0"/>
              <a:t> »,</a:t>
            </a:r>
          </a:p>
          <a:p>
            <a:pPr marL="285750" indent="-285750">
              <a:buFont typeface="Wingdings" panose="05000000000000000000" pitchFamily="2" charset="2"/>
              <a:buChar char="§"/>
            </a:pPr>
            <a:r>
              <a:rPr lang="fr-FR" dirty="0"/>
              <a:t>Un but inscrit sur </a:t>
            </a:r>
            <a:r>
              <a:rPr lang="fr-FR" b="1" dirty="0"/>
              <a:t>360°</a:t>
            </a:r>
            <a:r>
              <a:rPr lang="fr-FR" dirty="0"/>
              <a:t>,</a:t>
            </a:r>
          </a:p>
          <a:p>
            <a:pPr marL="285750" indent="-285750">
              <a:buFont typeface="Wingdings" panose="05000000000000000000" pitchFamily="2" charset="2"/>
              <a:buChar char="§"/>
            </a:pPr>
            <a:r>
              <a:rPr lang="fr-FR" dirty="0"/>
              <a:t>Un but du </a:t>
            </a:r>
            <a:r>
              <a:rPr lang="fr-FR" b="1" dirty="0"/>
              <a:t>gardien de but</a:t>
            </a:r>
            <a:r>
              <a:rPr lang="fr-FR" dirty="0"/>
              <a:t> ou du </a:t>
            </a:r>
            <a:r>
              <a:rPr lang="fr-FR" b="1" dirty="0"/>
              <a:t>spécialiste</a:t>
            </a:r>
            <a:r>
              <a:rPr lang="fr-FR" dirty="0"/>
              <a:t>.</a:t>
            </a:r>
          </a:p>
          <a:p>
            <a:r>
              <a:rPr lang="fr-FR" b="1" dirty="0"/>
              <a:t>Un but inscrit lors du jet de 6m (Pénalty) vaut 2 points</a:t>
            </a:r>
            <a:r>
              <a:rPr lang="fr-FR" dirty="0"/>
              <a:t>.</a:t>
            </a:r>
          </a:p>
          <a:p>
            <a:r>
              <a:rPr lang="fr-FR" dirty="0"/>
              <a:t>Après chaque but, le match est repris par un </a:t>
            </a:r>
            <a:r>
              <a:rPr lang="fr-FR" b="1" dirty="0"/>
              <a:t>renvoi du gardien</a:t>
            </a:r>
            <a:r>
              <a:rPr lang="fr-FR" dirty="0"/>
              <a:t> depuis sa surface de but.</a:t>
            </a:r>
          </a:p>
          <a:p>
            <a:endParaRPr lang="fr-FR" dirty="0"/>
          </a:p>
          <a:p>
            <a:r>
              <a:rPr lang="fr-FR" dirty="0"/>
              <a:t>En cas d’égalité à la fin d'une période, la décision intervient selon le principe du « </a:t>
            </a:r>
            <a:r>
              <a:rPr lang="fr-FR" b="1" dirty="0"/>
              <a:t>Golden Goal </a:t>
            </a:r>
            <a:r>
              <a:rPr lang="fr-FR" dirty="0"/>
              <a:t>».</a:t>
            </a:r>
          </a:p>
          <a:p>
            <a:r>
              <a:rPr lang="fr-FR" dirty="0"/>
              <a:t>La première équipe qui marque un but est déclarée vainqueur de la manche.</a:t>
            </a:r>
          </a:p>
        </p:txBody>
      </p:sp>
      <p:sp>
        <p:nvSpPr>
          <p:cNvPr id="4" name="ZoneTexte 3"/>
          <p:cNvSpPr txBox="1"/>
          <p:nvPr/>
        </p:nvSpPr>
        <p:spPr>
          <a:xfrm>
            <a:off x="221390" y="1155700"/>
            <a:ext cx="4458560" cy="31051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sp>
        <p:nvSpPr>
          <p:cNvPr id="5" name="ZoneTexte 4"/>
          <p:cNvSpPr txBox="1"/>
          <p:nvPr/>
        </p:nvSpPr>
        <p:spPr>
          <a:xfrm>
            <a:off x="425450" y="1155700"/>
            <a:ext cx="4178300" cy="29654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977" y="3067863"/>
            <a:ext cx="3724642" cy="1862321"/>
          </a:xfrm>
          <a:prstGeom prst="rect">
            <a:avLst/>
          </a:prstGeom>
        </p:spPr>
      </p:pic>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986" y="229136"/>
            <a:ext cx="4096580" cy="2731053"/>
          </a:xfrm>
          <a:prstGeom prst="rect">
            <a:avLst/>
          </a:prstGeom>
        </p:spPr>
      </p:pic>
    </p:spTree>
    <p:extLst>
      <p:ext uri="{BB962C8B-B14F-4D97-AF65-F5344CB8AC3E}">
        <p14:creationId xmlns:p14="http://schemas.microsoft.com/office/powerpoint/2010/main" val="3064362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prstGeom prst="rect">
            <a:avLst/>
          </a:prstGeom>
        </p:spPr>
        <p:txBody>
          <a:bodyPr>
            <a:normAutofit fontScale="90000"/>
          </a:bodyPr>
          <a:lstStyle/>
          <a:p>
            <a:r>
              <a:rPr lang="fr-FR"/>
              <a:t>REGLEMENT BEACH HANDBALL</a:t>
            </a:r>
          </a:p>
        </p:txBody>
      </p:sp>
      <p:sp>
        <p:nvSpPr>
          <p:cNvPr id="12" name="Sous-titre 2"/>
          <p:cNvSpPr>
            <a:spLocks noGrp="1"/>
          </p:cNvSpPr>
          <p:nvPr>
            <p:ph type="subTitle" idx="10"/>
          </p:nvPr>
        </p:nvSpPr>
        <p:spPr/>
        <p:txBody>
          <a:bodyPr/>
          <a:lstStyle/>
          <a:p>
            <a:r>
              <a:rPr lang="fr-FR" dirty="0"/>
              <a:t>Validité des points, le vainqueur du match</a:t>
            </a:r>
          </a:p>
        </p:txBody>
      </p:sp>
      <p:sp>
        <p:nvSpPr>
          <p:cNvPr id="4" name="ZoneTexte 3"/>
          <p:cNvSpPr txBox="1"/>
          <p:nvPr/>
        </p:nvSpPr>
        <p:spPr>
          <a:xfrm>
            <a:off x="221390" y="1155700"/>
            <a:ext cx="4458560" cy="31051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sp>
        <p:nvSpPr>
          <p:cNvPr id="5" name="ZoneTexte 4"/>
          <p:cNvSpPr txBox="1"/>
          <p:nvPr/>
        </p:nvSpPr>
        <p:spPr>
          <a:xfrm>
            <a:off x="425450" y="1155700"/>
            <a:ext cx="4178300" cy="29654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sp>
        <p:nvSpPr>
          <p:cNvPr id="7" name="ZoneTexte 6"/>
          <p:cNvSpPr txBox="1"/>
          <p:nvPr/>
        </p:nvSpPr>
        <p:spPr>
          <a:xfrm>
            <a:off x="152400" y="762000"/>
            <a:ext cx="3803650" cy="4254500"/>
          </a:xfrm>
          <a:prstGeom prst="rect">
            <a:avLst/>
          </a:prstGeom>
        </p:spPr>
        <p:txBody>
          <a:bodyPr vert="horz" wrap="square" lIns="91440" tIns="45720" rIns="91440" bIns="45720" rtlCol="0" anchor="ctr">
            <a:normAutofit/>
          </a:bodyPr>
          <a:lstStyle/>
          <a:p>
            <a:pPr algn="l"/>
            <a:r>
              <a:rPr lang="fr-FR" sz="1000">
                <a:solidFill>
                  <a:srgbClr val="002857"/>
                </a:solidFill>
              </a:rPr>
              <a:t> </a:t>
            </a:r>
            <a:r>
              <a:rPr lang="fr-FR" sz="1400" b="1" u="sng"/>
              <a:t>SHOOT OUT</a:t>
            </a: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p:txBody>
      </p:sp>
      <p:pic>
        <p:nvPicPr>
          <p:cNvPr id="3" name="Image 2"/>
          <p:cNvPicPr>
            <a:picLocks noChangeAspect="1"/>
          </p:cNvPicPr>
          <p:nvPr/>
        </p:nvPicPr>
        <p:blipFill>
          <a:blip r:embed="rId2"/>
          <a:stretch>
            <a:fillRect/>
          </a:stretch>
        </p:blipFill>
        <p:spPr>
          <a:xfrm>
            <a:off x="4377157" y="1198562"/>
            <a:ext cx="4513409" cy="2871713"/>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901" y="1786751"/>
            <a:ext cx="4981780" cy="195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prstGeom prst="rect">
            <a:avLst/>
          </a:prstGeom>
        </p:spPr>
        <p:txBody>
          <a:bodyPr>
            <a:normAutofit fontScale="90000"/>
          </a:bodyPr>
          <a:lstStyle/>
          <a:p>
            <a:r>
              <a:rPr lang="fr-FR"/>
              <a:t>REGLEMENT BEACH HANDBALL</a:t>
            </a:r>
          </a:p>
        </p:txBody>
      </p:sp>
      <p:sp>
        <p:nvSpPr>
          <p:cNvPr id="8" name="Sous-titre 2"/>
          <p:cNvSpPr>
            <a:spLocks noGrp="1"/>
          </p:cNvSpPr>
          <p:nvPr>
            <p:ph type="subTitle" idx="10"/>
          </p:nvPr>
        </p:nvSpPr>
        <p:spPr/>
        <p:txBody>
          <a:bodyPr/>
          <a:lstStyle/>
          <a:p>
            <a:r>
              <a:rPr lang="fr-FR" dirty="0"/>
              <a:t>Le vainqueur du match</a:t>
            </a:r>
          </a:p>
        </p:txBody>
      </p:sp>
      <p:sp>
        <p:nvSpPr>
          <p:cNvPr id="5" name="ZoneTexte 4"/>
          <p:cNvSpPr txBox="1"/>
          <p:nvPr/>
        </p:nvSpPr>
        <p:spPr>
          <a:xfrm>
            <a:off x="425450" y="1155700"/>
            <a:ext cx="4178300" cy="29654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sp>
        <p:nvSpPr>
          <p:cNvPr id="7" name="ZoneTexte 6"/>
          <p:cNvSpPr txBox="1"/>
          <p:nvPr/>
        </p:nvSpPr>
        <p:spPr>
          <a:xfrm>
            <a:off x="221389" y="762000"/>
            <a:ext cx="4552629" cy="4254500"/>
          </a:xfrm>
          <a:prstGeom prst="rect">
            <a:avLst/>
          </a:prstGeom>
        </p:spPr>
        <p:txBody>
          <a:bodyPr vert="horz" wrap="square" lIns="91440" tIns="45720" rIns="91440" bIns="45720" rtlCol="0" anchor="ctr">
            <a:normAutofit/>
          </a:bodyPr>
          <a:lstStyle/>
          <a:p>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marL="285750" indent="-285750" algn="l">
              <a:buFont typeface="Arial" panose="020B0604020202020204" pitchFamily="34" charset="0"/>
              <a:buChar char="•"/>
            </a:pPr>
            <a:r>
              <a:rPr lang="fr-FR" sz="1400"/>
              <a:t>Soit une équipe gagne les deux manches (2 à 0)</a:t>
            </a:r>
          </a:p>
          <a:p>
            <a:pPr marL="285750" indent="-285750" algn="l">
              <a:buFont typeface="Arial" panose="020B0604020202020204" pitchFamily="34" charset="0"/>
              <a:buChar char="•"/>
            </a:pPr>
            <a:endParaRPr lang="fr-FR" sz="1400"/>
          </a:p>
          <a:p>
            <a:pPr marL="285750" indent="-285750" algn="l">
              <a:buFont typeface="Arial" panose="020B0604020202020204" pitchFamily="34" charset="0"/>
              <a:buChar char="•"/>
            </a:pPr>
            <a:r>
              <a:rPr lang="fr-FR" sz="1400"/>
              <a:t>Soit une équipe gagne les shoot-out (2 à 1)</a:t>
            </a: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068" y="311150"/>
            <a:ext cx="2769595" cy="4381500"/>
          </a:xfrm>
          <a:prstGeom prst="rect">
            <a:avLst/>
          </a:prstGeom>
        </p:spPr>
      </p:pic>
      <p:pic>
        <p:nvPicPr>
          <p:cNvPr id="6" name="Image 5">
            <a:extLst>
              <a:ext uri="{FF2B5EF4-FFF2-40B4-BE49-F238E27FC236}">
                <a16:creationId xmlns:a16="http://schemas.microsoft.com/office/drawing/2014/main" id="{A79E352A-5975-47ED-B826-77BDE6FDEE90}"/>
              </a:ext>
            </a:extLst>
          </p:cNvPr>
          <p:cNvPicPr>
            <a:picLocks noChangeAspect="1"/>
          </p:cNvPicPr>
          <p:nvPr/>
        </p:nvPicPr>
        <p:blipFill>
          <a:blip r:embed="rId3"/>
          <a:stretch>
            <a:fillRect/>
          </a:stretch>
        </p:blipFill>
        <p:spPr>
          <a:xfrm>
            <a:off x="221390" y="2377319"/>
            <a:ext cx="4552628" cy="2386405"/>
          </a:xfrm>
          <a:prstGeom prst="rect">
            <a:avLst/>
          </a:prstGeom>
        </p:spPr>
      </p:pic>
    </p:spTree>
    <p:extLst>
      <p:ext uri="{BB962C8B-B14F-4D97-AF65-F5344CB8AC3E}">
        <p14:creationId xmlns:p14="http://schemas.microsoft.com/office/powerpoint/2010/main" val="1703721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92.168.1.1\Paraphernalia\PROGECT\handball_logo\Final Logo\PowerPoint\AI\beach-handball--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3016" y="160735"/>
            <a:ext cx="909638"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7"/>
          <p:cNvSpPr>
            <a:spLocks noChangeArrowheads="1"/>
          </p:cNvSpPr>
          <p:nvPr/>
        </p:nvSpPr>
        <p:spPr bwMode="auto">
          <a:xfrm>
            <a:off x="5804297" y="4907757"/>
            <a:ext cx="2171700" cy="23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lnSpc>
                <a:spcPts val="600"/>
              </a:lnSpc>
            </a:pPr>
            <a:r>
              <a:rPr lang="en-US" altLang="el-GR" sz="525">
                <a:solidFill>
                  <a:srgbClr val="000099"/>
                </a:solidFill>
                <a:latin typeface="Tahoma" pitchFamily="34" charset="0"/>
                <a:cs typeface="Arial" charset="0"/>
              </a:rPr>
              <a:t>TM © IHF 2011</a:t>
            </a:r>
          </a:p>
          <a:p>
            <a:pPr algn="r">
              <a:lnSpc>
                <a:spcPts val="600"/>
              </a:lnSpc>
            </a:pPr>
            <a:r>
              <a:rPr lang="en-US" altLang="el-GR" sz="525">
                <a:solidFill>
                  <a:srgbClr val="000099"/>
                </a:solidFill>
                <a:latin typeface="Tahoma" pitchFamily="34" charset="0"/>
                <a:cs typeface="Arial" charset="0"/>
              </a:rPr>
              <a:t>IHF </a:t>
            </a:r>
            <a:r>
              <a:rPr lang="el-GR" altLang="el-GR" sz="525">
                <a:solidFill>
                  <a:srgbClr val="000099"/>
                </a:solidFill>
                <a:latin typeface="Tahoma" pitchFamily="34" charset="0"/>
                <a:cs typeface="Arial" charset="0"/>
              </a:rPr>
              <a:t>B</a:t>
            </a:r>
            <a:r>
              <a:rPr lang="en-US" altLang="el-GR" sz="525">
                <a:solidFill>
                  <a:srgbClr val="000099"/>
                </a:solidFill>
                <a:latin typeface="Tahoma" pitchFamily="34" charset="0"/>
                <a:cs typeface="Arial" charset="0"/>
              </a:rPr>
              <a:t>each Handball Working Group, </a:t>
            </a:r>
            <a:fld id="{8783E521-BD91-4F1B-A9F7-2744E29A64E4}" type="datetime1">
              <a:rPr lang="en-US" altLang="el-GR" sz="525">
                <a:solidFill>
                  <a:srgbClr val="000099"/>
                </a:solidFill>
                <a:latin typeface="Tahoma" pitchFamily="34" charset="0"/>
                <a:cs typeface="Arial" charset="0"/>
              </a:rPr>
              <a:pPr algn="r">
                <a:lnSpc>
                  <a:spcPts val="600"/>
                </a:lnSpc>
              </a:pPr>
              <a:t>7/15/2020</a:t>
            </a:fld>
            <a:endParaRPr lang="en-GB" altLang="el-GR" sz="525">
              <a:solidFill>
                <a:srgbClr val="000099"/>
              </a:solidFill>
              <a:latin typeface="Tahoma" pitchFamily="34" charset="0"/>
              <a:cs typeface="Arial" charset="0"/>
            </a:endParaRPr>
          </a:p>
        </p:txBody>
      </p:sp>
      <p:sp>
        <p:nvSpPr>
          <p:cNvPr id="6" name="Title 3"/>
          <p:cNvSpPr>
            <a:spLocks noGrp="1"/>
          </p:cNvSpPr>
          <p:nvPr>
            <p:ph type="title"/>
          </p:nvPr>
        </p:nvSpPr>
        <p:spPr/>
        <p:txBody>
          <a:bodyPr/>
          <a:lstStyle/>
          <a:p>
            <a:pPr>
              <a:defRPr/>
            </a:pPr>
            <a:endParaRPr lang="en-US" sz="1350" b="1" dirty="0">
              <a:solidFill>
                <a:schemeClr val="tx2"/>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11269" name="Picture 6" descr="Two footprints black by palomaironique - Two footprints black - Deux empreintes de pieds noires - Zwei Fu�spuren schwarz - Due impronte di piedi ne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437" y="3863579"/>
            <a:ext cx="3571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Two footprints black by palomaironique - Two footprints black - Deux empreintes de pieds noires - Zwei Fu�spuren schwarz - Due impronte di piedi ne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4198" y="3912561"/>
            <a:ext cx="3571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Two footprints black by palomaironique - Two footprints black - Deux empreintes de pieds noires - Zwei Fu�spuren schwarz - Due impronte di piedi ne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52963">
            <a:off x="2972991" y="3863579"/>
            <a:ext cx="3571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descr="Two footprints black by palomaironique - Two footprints black - Deux empreintes de pieds noires - Zwei Fu�spuren schwarz - Due impronte di piedi ne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56928">
            <a:off x="5717764" y="3870722"/>
            <a:ext cx="3571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2" descr="http://www.edusports.com.sg/web/wp-content/gallery/sports-post/handballgoalpost1.jpg"/>
          <p:cNvPicPr>
            <a:picLocks noChangeAspect="1" noChangeArrowheads="1"/>
          </p:cNvPicPr>
          <p:nvPr/>
        </p:nvPicPr>
        <p:blipFill>
          <a:blip r:embed="rId4" cstate="print">
            <a:extLst>
              <a:ext uri="{28A0092B-C50C-407E-A947-70E740481C1C}">
                <a14:useLocalDpi xmlns:a14="http://schemas.microsoft.com/office/drawing/2010/main" val="0"/>
              </a:ext>
            </a:extLst>
          </a:blip>
          <a:srcRect l="9401" t="7060" r="6900" b="13167"/>
          <a:stretch>
            <a:fillRect/>
          </a:stretch>
        </p:blipFill>
        <p:spPr bwMode="auto">
          <a:xfrm>
            <a:off x="4032647" y="972741"/>
            <a:ext cx="1095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a:off x="5128022" y="1687117"/>
            <a:ext cx="1813322" cy="21431"/>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2219326" y="1660923"/>
            <a:ext cx="1813322" cy="21431"/>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2219325" y="1671637"/>
            <a:ext cx="0" cy="2071688"/>
          </a:xfrm>
          <a:prstGeom prst="line">
            <a:avLst/>
          </a:prstGeom>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6941344" y="1708547"/>
            <a:ext cx="0" cy="2071688"/>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flipV="1">
            <a:off x="2219325" y="3743325"/>
            <a:ext cx="4722019" cy="36910"/>
          </a:xfrm>
          <a:prstGeom prst="line">
            <a:avLst/>
          </a:prstGeom>
        </p:spPr>
        <p:style>
          <a:lnRef idx="3">
            <a:schemeClr val="dk1"/>
          </a:lnRef>
          <a:fillRef idx="0">
            <a:schemeClr val="dk1"/>
          </a:fillRef>
          <a:effectRef idx="2">
            <a:schemeClr val="dk1"/>
          </a:effectRef>
          <a:fontRef idx="minor">
            <a:schemeClr val="tx1"/>
          </a:fontRef>
        </p:style>
      </p:cxnSp>
      <p:sp>
        <p:nvSpPr>
          <p:cNvPr id="29" name="TextBox 28"/>
          <p:cNvSpPr txBox="1"/>
          <p:nvPr/>
        </p:nvSpPr>
        <p:spPr>
          <a:xfrm>
            <a:off x="2897813" y="4282679"/>
            <a:ext cx="738521" cy="2308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nchor="ctr">
            <a:spAutoFit/>
          </a:bodyPr>
          <a:lstStyle/>
          <a:p>
            <a:pPr algn="ctr">
              <a:defRPr/>
            </a:pPr>
            <a:r>
              <a:rPr lang="en-US" sz="900" b="1">
                <a:solidFill>
                  <a:prstClr val="white"/>
                </a:solidFill>
                <a:effectLst>
                  <a:outerShdw blurRad="38100" dist="38100" dir="2700000" algn="tl">
                    <a:srgbClr val="000000">
                      <a:alpha val="43137"/>
                    </a:srgbClr>
                  </a:outerShdw>
                </a:effectLst>
              </a:rPr>
              <a:t>Correct !</a:t>
            </a:r>
            <a:endParaRPr lang="el-GR" sz="900" b="1">
              <a:solidFill>
                <a:prstClr val="white"/>
              </a:solidFill>
              <a:effectLst>
                <a:outerShdw blurRad="38100" dist="38100" dir="2700000" algn="tl">
                  <a:srgbClr val="000000">
                    <a:alpha val="43137"/>
                  </a:srgbClr>
                </a:outerShdw>
              </a:effectLst>
            </a:endParaRPr>
          </a:p>
        </p:txBody>
      </p:sp>
      <p:pic>
        <p:nvPicPr>
          <p:cNvPr id="11282" name="Picture 3" descr="C:\Program Files (x86)\Microsoft Office\MEDIA\OFFICE14\Bullets\BD21308_.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2725" y="3899298"/>
            <a:ext cx="172641" cy="17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3" descr="C:\Program Files (x86)\Microsoft Office\MEDIA\OFFICE14\Bullets\BD21308_.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8279" y="4023123"/>
            <a:ext cx="173831" cy="17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3" descr="C:\Program Files (x86)\Microsoft Office\MEDIA\OFFICE14\Bullets\BD21308_.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4109" y="4110038"/>
            <a:ext cx="172640" cy="17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20187" y="4258866"/>
            <a:ext cx="767068" cy="300082"/>
          </a:xfrm>
          <a:prstGeom prst="rect">
            <a:avLst/>
          </a:prstGeom>
        </p:spPr>
        <p:style>
          <a:lnRef idx="1">
            <a:schemeClr val="accent2"/>
          </a:lnRef>
          <a:fillRef idx="3">
            <a:schemeClr val="accent2"/>
          </a:fillRef>
          <a:effectRef idx="2">
            <a:schemeClr val="accent2"/>
          </a:effectRef>
          <a:fontRef idx="minor">
            <a:schemeClr val="lt1"/>
          </a:fontRef>
        </p:style>
        <p:txBody>
          <a:bodyPr wrap="square" anchor="ctr">
            <a:spAutoFit/>
          </a:bodyPr>
          <a:lstStyle/>
          <a:p>
            <a:pPr algn="ctr">
              <a:defRPr/>
            </a:pPr>
            <a:r>
              <a:rPr lang="en-US" sz="900" b="1" dirty="0">
                <a:solidFill>
                  <a:prstClr val="white"/>
                </a:solidFill>
                <a:effectLst>
                  <a:outerShdw blurRad="38100" dist="38100" dir="2700000" algn="tl">
                    <a:srgbClr val="000000">
                      <a:alpha val="43137"/>
                    </a:srgbClr>
                  </a:outerShdw>
                </a:effectLst>
              </a:rPr>
              <a:t>Incorrect</a:t>
            </a:r>
            <a:r>
              <a:rPr lang="en-US" sz="1350" b="1" dirty="0">
                <a:solidFill>
                  <a:prstClr val="white"/>
                </a:solidFill>
                <a:effectLst>
                  <a:outerShdw blurRad="38100" dist="38100" dir="2700000" algn="tl">
                    <a:srgbClr val="000000">
                      <a:alpha val="43137"/>
                    </a:srgbClr>
                  </a:outerShdw>
                </a:effectLst>
              </a:rPr>
              <a:t> </a:t>
            </a:r>
            <a:endParaRPr lang="el-GR" sz="1350" b="1" dirty="0">
              <a:solidFill>
                <a:prstClr val="white"/>
              </a:solidFill>
              <a:effectLst>
                <a:outerShdw blurRad="38100" dist="38100" dir="2700000" algn="tl">
                  <a:srgbClr val="000000">
                    <a:alpha val="43137"/>
                  </a:srgbClr>
                </a:outerShdw>
              </a:effectLst>
            </a:endParaRPr>
          </a:p>
        </p:txBody>
      </p:sp>
      <p:sp>
        <p:nvSpPr>
          <p:cNvPr id="31" name="TextBox 30"/>
          <p:cNvSpPr txBox="1"/>
          <p:nvPr/>
        </p:nvSpPr>
        <p:spPr>
          <a:xfrm>
            <a:off x="6354198" y="4304110"/>
            <a:ext cx="727086" cy="300082"/>
          </a:xfrm>
          <a:prstGeom prst="rect">
            <a:avLst/>
          </a:prstGeom>
        </p:spPr>
        <p:style>
          <a:lnRef idx="1">
            <a:schemeClr val="accent2"/>
          </a:lnRef>
          <a:fillRef idx="3">
            <a:schemeClr val="accent2"/>
          </a:fillRef>
          <a:effectRef idx="2">
            <a:schemeClr val="accent2"/>
          </a:effectRef>
          <a:fontRef idx="minor">
            <a:schemeClr val="lt1"/>
          </a:fontRef>
        </p:style>
        <p:txBody>
          <a:bodyPr wrap="square" anchor="ctr">
            <a:spAutoFit/>
          </a:bodyPr>
          <a:lstStyle/>
          <a:p>
            <a:pPr algn="ctr">
              <a:defRPr/>
            </a:pPr>
            <a:r>
              <a:rPr lang="en-US" sz="900" b="1" dirty="0">
                <a:solidFill>
                  <a:prstClr val="white"/>
                </a:solidFill>
                <a:effectLst>
                  <a:outerShdw blurRad="38100" dist="38100" dir="2700000" algn="tl">
                    <a:srgbClr val="000000">
                      <a:alpha val="43137"/>
                    </a:srgbClr>
                  </a:outerShdw>
                </a:effectLst>
              </a:rPr>
              <a:t>Incorrect</a:t>
            </a:r>
            <a:r>
              <a:rPr lang="en-US" sz="1350" b="1" dirty="0">
                <a:solidFill>
                  <a:prstClr val="white"/>
                </a:solidFill>
                <a:effectLst>
                  <a:outerShdw blurRad="38100" dist="38100" dir="2700000" algn="tl">
                    <a:srgbClr val="000000">
                      <a:alpha val="43137"/>
                    </a:srgbClr>
                  </a:outerShdw>
                </a:effectLst>
              </a:rPr>
              <a:t> </a:t>
            </a:r>
            <a:endParaRPr lang="el-GR" sz="1350" b="1" dirty="0">
              <a:solidFill>
                <a:prstClr val="white"/>
              </a:solidFill>
              <a:effectLst>
                <a:outerShdw blurRad="38100" dist="38100" dir="2700000" algn="tl">
                  <a:srgbClr val="000000">
                    <a:alpha val="43137"/>
                  </a:srgbClr>
                </a:outerShdw>
              </a:effectLst>
            </a:endParaRPr>
          </a:p>
        </p:txBody>
      </p:sp>
      <p:sp>
        <p:nvSpPr>
          <p:cNvPr id="32" name="TextBox 31"/>
          <p:cNvSpPr txBox="1"/>
          <p:nvPr/>
        </p:nvSpPr>
        <p:spPr>
          <a:xfrm>
            <a:off x="5544109" y="4308872"/>
            <a:ext cx="680702" cy="2308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nchor="ctr">
            <a:spAutoFit/>
          </a:bodyPr>
          <a:lstStyle/>
          <a:p>
            <a:pPr algn="ctr">
              <a:defRPr/>
            </a:pPr>
            <a:r>
              <a:rPr lang="en-US" sz="900" b="1" dirty="0">
                <a:solidFill>
                  <a:prstClr val="white"/>
                </a:solidFill>
                <a:effectLst>
                  <a:outerShdw blurRad="38100" dist="38100" dir="2700000" algn="tl">
                    <a:srgbClr val="000000">
                      <a:alpha val="43137"/>
                    </a:srgbClr>
                  </a:outerShdw>
                </a:effectLst>
              </a:rPr>
              <a:t>Correct !</a:t>
            </a:r>
            <a:endParaRPr lang="el-GR" sz="900" b="1" dirty="0">
              <a:solidFill>
                <a:prstClr val="white"/>
              </a:solidFill>
              <a:effectLst>
                <a:outerShdw blurRad="38100" dist="38100" dir="2700000" algn="tl">
                  <a:srgbClr val="000000">
                    <a:alpha val="43137"/>
                  </a:srgbClr>
                </a:outerShdw>
              </a:effectLst>
            </a:endParaRPr>
          </a:p>
        </p:txBody>
      </p:sp>
      <p:pic>
        <p:nvPicPr>
          <p:cNvPr id="11291" name="Picture 3" descr="C:\Program Files (x86)\Microsoft Office\MEDIA\OFFICE14\Bullets\BD21308_.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8174" y="3975906"/>
            <a:ext cx="172641" cy="17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83843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ppt_x"/>
                                          </p:val>
                                        </p:tav>
                                        <p:tav tm="100000">
                                          <p:val>
                                            <p:strVal val="#ppt_x"/>
                                          </p:val>
                                        </p:tav>
                                      </p:tavLst>
                                    </p:anim>
                                    <p:anim calcmode="lin" valueType="num">
                                      <p:cBhvr additive="base">
                                        <p:cTn id="8" dur="500" fill="hold"/>
                                        <p:tgtEl>
                                          <p:spTgt spid="11269"/>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1282"/>
                                        </p:tgtEl>
                                        <p:attrNameLst>
                                          <p:attrName>style.visibility</p:attrName>
                                        </p:attrNameLst>
                                      </p:cBhvr>
                                      <p:to>
                                        <p:strVal val="visible"/>
                                      </p:to>
                                    </p:set>
                                    <p:animEffect transition="in" filter="wipe(down)">
                                      <p:cBhvr>
                                        <p:cTn id="11" dur="580">
                                          <p:stCondLst>
                                            <p:cond delay="0"/>
                                          </p:stCondLst>
                                        </p:cTn>
                                        <p:tgtEl>
                                          <p:spTgt spid="11282"/>
                                        </p:tgtEl>
                                      </p:cBhvr>
                                    </p:animEffect>
                                    <p:anim calcmode="lin" valueType="num">
                                      <p:cBhvr>
                                        <p:cTn id="12" dur="1822" tmFilter="0,0; 0.14,0.36; 0.43,0.73; 0.71,0.91; 1.0,1.0">
                                          <p:stCondLst>
                                            <p:cond delay="0"/>
                                          </p:stCondLst>
                                        </p:cTn>
                                        <p:tgtEl>
                                          <p:spTgt spid="1128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128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128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128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1282"/>
                                        </p:tgtEl>
                                        <p:attrNameLst>
                                          <p:attrName>ppt_y</p:attrName>
                                        </p:attrNameLst>
                                      </p:cBhvr>
                                      <p:tavLst>
                                        <p:tav tm="0" fmla="#ppt_y-sin(pi*$)/81">
                                          <p:val>
                                            <p:fltVal val="0"/>
                                          </p:val>
                                        </p:tav>
                                        <p:tav tm="100000">
                                          <p:val>
                                            <p:fltVal val="1"/>
                                          </p:val>
                                        </p:tav>
                                      </p:tavLst>
                                    </p:anim>
                                    <p:animScale>
                                      <p:cBhvr>
                                        <p:cTn id="17" dur="26">
                                          <p:stCondLst>
                                            <p:cond delay="650"/>
                                          </p:stCondLst>
                                        </p:cTn>
                                        <p:tgtEl>
                                          <p:spTgt spid="11282"/>
                                        </p:tgtEl>
                                      </p:cBhvr>
                                      <p:to x="100000" y="60000"/>
                                    </p:animScale>
                                    <p:animScale>
                                      <p:cBhvr>
                                        <p:cTn id="18" dur="166" decel="50000">
                                          <p:stCondLst>
                                            <p:cond delay="676"/>
                                          </p:stCondLst>
                                        </p:cTn>
                                        <p:tgtEl>
                                          <p:spTgt spid="11282"/>
                                        </p:tgtEl>
                                      </p:cBhvr>
                                      <p:to x="100000" y="100000"/>
                                    </p:animScale>
                                    <p:animScale>
                                      <p:cBhvr>
                                        <p:cTn id="19" dur="26">
                                          <p:stCondLst>
                                            <p:cond delay="1312"/>
                                          </p:stCondLst>
                                        </p:cTn>
                                        <p:tgtEl>
                                          <p:spTgt spid="11282"/>
                                        </p:tgtEl>
                                      </p:cBhvr>
                                      <p:to x="100000" y="80000"/>
                                    </p:animScale>
                                    <p:animScale>
                                      <p:cBhvr>
                                        <p:cTn id="20" dur="166" decel="50000">
                                          <p:stCondLst>
                                            <p:cond delay="1338"/>
                                          </p:stCondLst>
                                        </p:cTn>
                                        <p:tgtEl>
                                          <p:spTgt spid="11282"/>
                                        </p:tgtEl>
                                      </p:cBhvr>
                                      <p:to x="100000" y="100000"/>
                                    </p:animScale>
                                    <p:animScale>
                                      <p:cBhvr>
                                        <p:cTn id="21" dur="26">
                                          <p:stCondLst>
                                            <p:cond delay="1642"/>
                                          </p:stCondLst>
                                        </p:cTn>
                                        <p:tgtEl>
                                          <p:spTgt spid="11282"/>
                                        </p:tgtEl>
                                      </p:cBhvr>
                                      <p:to x="100000" y="90000"/>
                                    </p:animScale>
                                    <p:animScale>
                                      <p:cBhvr>
                                        <p:cTn id="22" dur="166" decel="50000">
                                          <p:stCondLst>
                                            <p:cond delay="1668"/>
                                          </p:stCondLst>
                                        </p:cTn>
                                        <p:tgtEl>
                                          <p:spTgt spid="11282"/>
                                        </p:tgtEl>
                                      </p:cBhvr>
                                      <p:to x="100000" y="100000"/>
                                    </p:animScale>
                                    <p:animScale>
                                      <p:cBhvr>
                                        <p:cTn id="23" dur="26">
                                          <p:stCondLst>
                                            <p:cond delay="1808"/>
                                          </p:stCondLst>
                                        </p:cTn>
                                        <p:tgtEl>
                                          <p:spTgt spid="11282"/>
                                        </p:tgtEl>
                                      </p:cBhvr>
                                      <p:to x="100000" y="95000"/>
                                    </p:animScale>
                                    <p:animScale>
                                      <p:cBhvr>
                                        <p:cTn id="24" dur="166" decel="50000">
                                          <p:stCondLst>
                                            <p:cond delay="1834"/>
                                          </p:stCondLst>
                                        </p:cTn>
                                        <p:tgtEl>
                                          <p:spTgt spid="1128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heel(1)">
                                      <p:cBhvr>
                                        <p:cTn id="29" dur="2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273"/>
                                        </p:tgtEl>
                                        <p:attrNameLst>
                                          <p:attrName>style.visibility</p:attrName>
                                        </p:attrNameLst>
                                      </p:cBhvr>
                                      <p:to>
                                        <p:strVal val="visible"/>
                                      </p:to>
                                    </p:set>
                                    <p:anim calcmode="lin" valueType="num">
                                      <p:cBhvr additive="base">
                                        <p:cTn id="34" dur="500" fill="hold"/>
                                        <p:tgtEl>
                                          <p:spTgt spid="11273"/>
                                        </p:tgtEl>
                                        <p:attrNameLst>
                                          <p:attrName>ppt_x</p:attrName>
                                        </p:attrNameLst>
                                      </p:cBhvr>
                                      <p:tavLst>
                                        <p:tav tm="0">
                                          <p:val>
                                            <p:strVal val="#ppt_x"/>
                                          </p:val>
                                        </p:tav>
                                        <p:tav tm="100000">
                                          <p:val>
                                            <p:strVal val="#ppt_x"/>
                                          </p:val>
                                        </p:tav>
                                      </p:tavLst>
                                    </p:anim>
                                    <p:anim calcmode="lin" valueType="num">
                                      <p:cBhvr additive="base">
                                        <p:cTn id="35" dur="500" fill="hold"/>
                                        <p:tgtEl>
                                          <p:spTgt spid="11273"/>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0"/>
                                  </p:stCondLst>
                                  <p:childTnLst>
                                    <p:set>
                                      <p:cBhvr>
                                        <p:cTn id="37" dur="1" fill="hold">
                                          <p:stCondLst>
                                            <p:cond delay="0"/>
                                          </p:stCondLst>
                                        </p:cTn>
                                        <p:tgtEl>
                                          <p:spTgt spid="11283"/>
                                        </p:tgtEl>
                                        <p:attrNameLst>
                                          <p:attrName>style.visibility</p:attrName>
                                        </p:attrNameLst>
                                      </p:cBhvr>
                                      <p:to>
                                        <p:strVal val="visible"/>
                                      </p:to>
                                    </p:set>
                                    <p:animEffect transition="in" filter="wipe(down)">
                                      <p:cBhvr>
                                        <p:cTn id="38" dur="580">
                                          <p:stCondLst>
                                            <p:cond delay="0"/>
                                          </p:stCondLst>
                                        </p:cTn>
                                        <p:tgtEl>
                                          <p:spTgt spid="11283"/>
                                        </p:tgtEl>
                                      </p:cBhvr>
                                    </p:animEffect>
                                    <p:anim calcmode="lin" valueType="num">
                                      <p:cBhvr>
                                        <p:cTn id="39" dur="1822" tmFilter="0,0; 0.14,0.36; 0.43,0.73; 0.71,0.91; 1.0,1.0">
                                          <p:stCondLst>
                                            <p:cond delay="0"/>
                                          </p:stCondLst>
                                        </p:cTn>
                                        <p:tgtEl>
                                          <p:spTgt spid="1128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128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128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128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1283"/>
                                        </p:tgtEl>
                                        <p:attrNameLst>
                                          <p:attrName>ppt_y</p:attrName>
                                        </p:attrNameLst>
                                      </p:cBhvr>
                                      <p:tavLst>
                                        <p:tav tm="0" fmla="#ppt_y-sin(pi*$)/81">
                                          <p:val>
                                            <p:fltVal val="0"/>
                                          </p:val>
                                        </p:tav>
                                        <p:tav tm="100000">
                                          <p:val>
                                            <p:fltVal val="1"/>
                                          </p:val>
                                        </p:tav>
                                      </p:tavLst>
                                    </p:anim>
                                    <p:animScale>
                                      <p:cBhvr>
                                        <p:cTn id="44" dur="26">
                                          <p:stCondLst>
                                            <p:cond delay="650"/>
                                          </p:stCondLst>
                                        </p:cTn>
                                        <p:tgtEl>
                                          <p:spTgt spid="11283"/>
                                        </p:tgtEl>
                                      </p:cBhvr>
                                      <p:to x="100000" y="60000"/>
                                    </p:animScale>
                                    <p:animScale>
                                      <p:cBhvr>
                                        <p:cTn id="45" dur="166" decel="50000">
                                          <p:stCondLst>
                                            <p:cond delay="676"/>
                                          </p:stCondLst>
                                        </p:cTn>
                                        <p:tgtEl>
                                          <p:spTgt spid="11283"/>
                                        </p:tgtEl>
                                      </p:cBhvr>
                                      <p:to x="100000" y="100000"/>
                                    </p:animScale>
                                    <p:animScale>
                                      <p:cBhvr>
                                        <p:cTn id="46" dur="26">
                                          <p:stCondLst>
                                            <p:cond delay="1312"/>
                                          </p:stCondLst>
                                        </p:cTn>
                                        <p:tgtEl>
                                          <p:spTgt spid="11283"/>
                                        </p:tgtEl>
                                      </p:cBhvr>
                                      <p:to x="100000" y="80000"/>
                                    </p:animScale>
                                    <p:animScale>
                                      <p:cBhvr>
                                        <p:cTn id="47" dur="166" decel="50000">
                                          <p:stCondLst>
                                            <p:cond delay="1338"/>
                                          </p:stCondLst>
                                        </p:cTn>
                                        <p:tgtEl>
                                          <p:spTgt spid="11283"/>
                                        </p:tgtEl>
                                      </p:cBhvr>
                                      <p:to x="100000" y="100000"/>
                                    </p:animScale>
                                    <p:animScale>
                                      <p:cBhvr>
                                        <p:cTn id="48" dur="26">
                                          <p:stCondLst>
                                            <p:cond delay="1642"/>
                                          </p:stCondLst>
                                        </p:cTn>
                                        <p:tgtEl>
                                          <p:spTgt spid="11283"/>
                                        </p:tgtEl>
                                      </p:cBhvr>
                                      <p:to x="100000" y="90000"/>
                                    </p:animScale>
                                    <p:animScale>
                                      <p:cBhvr>
                                        <p:cTn id="49" dur="166" decel="50000">
                                          <p:stCondLst>
                                            <p:cond delay="1668"/>
                                          </p:stCondLst>
                                        </p:cTn>
                                        <p:tgtEl>
                                          <p:spTgt spid="11283"/>
                                        </p:tgtEl>
                                      </p:cBhvr>
                                      <p:to x="100000" y="100000"/>
                                    </p:animScale>
                                    <p:animScale>
                                      <p:cBhvr>
                                        <p:cTn id="50" dur="26">
                                          <p:stCondLst>
                                            <p:cond delay="1808"/>
                                          </p:stCondLst>
                                        </p:cTn>
                                        <p:tgtEl>
                                          <p:spTgt spid="11283"/>
                                        </p:tgtEl>
                                      </p:cBhvr>
                                      <p:to x="100000" y="95000"/>
                                    </p:animScale>
                                    <p:animScale>
                                      <p:cBhvr>
                                        <p:cTn id="51" dur="166" decel="50000">
                                          <p:stCondLst>
                                            <p:cond delay="1834"/>
                                          </p:stCondLst>
                                        </p:cTn>
                                        <p:tgtEl>
                                          <p:spTgt spid="11283"/>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heel(1)">
                                      <p:cBhvr>
                                        <p:cTn id="56" dur="20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274"/>
                                        </p:tgtEl>
                                        <p:attrNameLst>
                                          <p:attrName>style.visibility</p:attrName>
                                        </p:attrNameLst>
                                      </p:cBhvr>
                                      <p:to>
                                        <p:strVal val="visible"/>
                                      </p:to>
                                    </p:set>
                                    <p:anim calcmode="lin" valueType="num">
                                      <p:cBhvr additive="base">
                                        <p:cTn id="61" dur="500" fill="hold"/>
                                        <p:tgtEl>
                                          <p:spTgt spid="11274"/>
                                        </p:tgtEl>
                                        <p:attrNameLst>
                                          <p:attrName>ppt_x</p:attrName>
                                        </p:attrNameLst>
                                      </p:cBhvr>
                                      <p:tavLst>
                                        <p:tav tm="0">
                                          <p:val>
                                            <p:strVal val="#ppt_x"/>
                                          </p:val>
                                        </p:tav>
                                        <p:tav tm="100000">
                                          <p:val>
                                            <p:strVal val="#ppt_x"/>
                                          </p:val>
                                        </p:tav>
                                      </p:tavLst>
                                    </p:anim>
                                    <p:anim calcmode="lin" valueType="num">
                                      <p:cBhvr additive="base">
                                        <p:cTn id="62" dur="500" fill="hold"/>
                                        <p:tgtEl>
                                          <p:spTgt spid="11274"/>
                                        </p:tgtEl>
                                        <p:attrNameLst>
                                          <p:attrName>ppt_y</p:attrName>
                                        </p:attrNameLst>
                                      </p:cBhvr>
                                      <p:tavLst>
                                        <p:tav tm="0">
                                          <p:val>
                                            <p:strVal val="1+#ppt_h/2"/>
                                          </p:val>
                                        </p:tav>
                                        <p:tav tm="100000">
                                          <p:val>
                                            <p:strVal val="#ppt_y"/>
                                          </p:val>
                                        </p:tav>
                                      </p:tavLst>
                                    </p:anim>
                                  </p:childTnLst>
                                </p:cTn>
                              </p:par>
                              <p:par>
                                <p:cTn id="63" presetID="26" presetClass="entr" presetSubtype="0" fill="hold" nodeType="withEffect">
                                  <p:stCondLst>
                                    <p:cond delay="0"/>
                                  </p:stCondLst>
                                  <p:childTnLst>
                                    <p:set>
                                      <p:cBhvr>
                                        <p:cTn id="64" dur="1" fill="hold">
                                          <p:stCondLst>
                                            <p:cond delay="0"/>
                                          </p:stCondLst>
                                        </p:cTn>
                                        <p:tgtEl>
                                          <p:spTgt spid="11285"/>
                                        </p:tgtEl>
                                        <p:attrNameLst>
                                          <p:attrName>style.visibility</p:attrName>
                                        </p:attrNameLst>
                                      </p:cBhvr>
                                      <p:to>
                                        <p:strVal val="visible"/>
                                      </p:to>
                                    </p:set>
                                    <p:animEffect transition="in" filter="wipe(down)">
                                      <p:cBhvr>
                                        <p:cTn id="65" dur="580">
                                          <p:stCondLst>
                                            <p:cond delay="0"/>
                                          </p:stCondLst>
                                        </p:cTn>
                                        <p:tgtEl>
                                          <p:spTgt spid="11285"/>
                                        </p:tgtEl>
                                      </p:cBhvr>
                                    </p:animEffect>
                                    <p:anim calcmode="lin" valueType="num">
                                      <p:cBhvr>
                                        <p:cTn id="66" dur="1822" tmFilter="0,0; 0.14,0.36; 0.43,0.73; 0.71,0.91; 1.0,1.0">
                                          <p:stCondLst>
                                            <p:cond delay="0"/>
                                          </p:stCondLst>
                                        </p:cTn>
                                        <p:tgtEl>
                                          <p:spTgt spid="1128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128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128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128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1285"/>
                                        </p:tgtEl>
                                        <p:attrNameLst>
                                          <p:attrName>ppt_y</p:attrName>
                                        </p:attrNameLst>
                                      </p:cBhvr>
                                      <p:tavLst>
                                        <p:tav tm="0" fmla="#ppt_y-sin(pi*$)/81">
                                          <p:val>
                                            <p:fltVal val="0"/>
                                          </p:val>
                                        </p:tav>
                                        <p:tav tm="100000">
                                          <p:val>
                                            <p:fltVal val="1"/>
                                          </p:val>
                                        </p:tav>
                                      </p:tavLst>
                                    </p:anim>
                                    <p:animScale>
                                      <p:cBhvr>
                                        <p:cTn id="71" dur="26">
                                          <p:stCondLst>
                                            <p:cond delay="650"/>
                                          </p:stCondLst>
                                        </p:cTn>
                                        <p:tgtEl>
                                          <p:spTgt spid="11285"/>
                                        </p:tgtEl>
                                      </p:cBhvr>
                                      <p:to x="100000" y="60000"/>
                                    </p:animScale>
                                    <p:animScale>
                                      <p:cBhvr>
                                        <p:cTn id="72" dur="166" decel="50000">
                                          <p:stCondLst>
                                            <p:cond delay="676"/>
                                          </p:stCondLst>
                                        </p:cTn>
                                        <p:tgtEl>
                                          <p:spTgt spid="11285"/>
                                        </p:tgtEl>
                                      </p:cBhvr>
                                      <p:to x="100000" y="100000"/>
                                    </p:animScale>
                                    <p:animScale>
                                      <p:cBhvr>
                                        <p:cTn id="73" dur="26">
                                          <p:stCondLst>
                                            <p:cond delay="1312"/>
                                          </p:stCondLst>
                                        </p:cTn>
                                        <p:tgtEl>
                                          <p:spTgt spid="11285"/>
                                        </p:tgtEl>
                                      </p:cBhvr>
                                      <p:to x="100000" y="80000"/>
                                    </p:animScale>
                                    <p:animScale>
                                      <p:cBhvr>
                                        <p:cTn id="74" dur="166" decel="50000">
                                          <p:stCondLst>
                                            <p:cond delay="1338"/>
                                          </p:stCondLst>
                                        </p:cTn>
                                        <p:tgtEl>
                                          <p:spTgt spid="11285"/>
                                        </p:tgtEl>
                                      </p:cBhvr>
                                      <p:to x="100000" y="100000"/>
                                    </p:animScale>
                                    <p:animScale>
                                      <p:cBhvr>
                                        <p:cTn id="75" dur="26">
                                          <p:stCondLst>
                                            <p:cond delay="1642"/>
                                          </p:stCondLst>
                                        </p:cTn>
                                        <p:tgtEl>
                                          <p:spTgt spid="11285"/>
                                        </p:tgtEl>
                                      </p:cBhvr>
                                      <p:to x="100000" y="90000"/>
                                    </p:animScale>
                                    <p:animScale>
                                      <p:cBhvr>
                                        <p:cTn id="76" dur="166" decel="50000">
                                          <p:stCondLst>
                                            <p:cond delay="1668"/>
                                          </p:stCondLst>
                                        </p:cTn>
                                        <p:tgtEl>
                                          <p:spTgt spid="11285"/>
                                        </p:tgtEl>
                                      </p:cBhvr>
                                      <p:to x="100000" y="100000"/>
                                    </p:animScale>
                                    <p:animScale>
                                      <p:cBhvr>
                                        <p:cTn id="77" dur="26">
                                          <p:stCondLst>
                                            <p:cond delay="1808"/>
                                          </p:stCondLst>
                                        </p:cTn>
                                        <p:tgtEl>
                                          <p:spTgt spid="11285"/>
                                        </p:tgtEl>
                                      </p:cBhvr>
                                      <p:to x="100000" y="95000"/>
                                    </p:animScale>
                                    <p:animScale>
                                      <p:cBhvr>
                                        <p:cTn id="78" dur="166" decel="50000">
                                          <p:stCondLst>
                                            <p:cond delay="1834"/>
                                          </p:stCondLst>
                                        </p:cTn>
                                        <p:tgtEl>
                                          <p:spTgt spid="1128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heel(1)">
                                      <p:cBhvr>
                                        <p:cTn id="83" dur="20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1270"/>
                                        </p:tgtEl>
                                        <p:attrNameLst>
                                          <p:attrName>style.visibility</p:attrName>
                                        </p:attrNameLst>
                                      </p:cBhvr>
                                      <p:to>
                                        <p:strVal val="visible"/>
                                      </p:to>
                                    </p:set>
                                    <p:anim calcmode="lin" valueType="num">
                                      <p:cBhvr additive="base">
                                        <p:cTn id="88" dur="500" fill="hold"/>
                                        <p:tgtEl>
                                          <p:spTgt spid="11270"/>
                                        </p:tgtEl>
                                        <p:attrNameLst>
                                          <p:attrName>ppt_x</p:attrName>
                                        </p:attrNameLst>
                                      </p:cBhvr>
                                      <p:tavLst>
                                        <p:tav tm="0">
                                          <p:val>
                                            <p:strVal val="#ppt_x"/>
                                          </p:val>
                                        </p:tav>
                                        <p:tav tm="100000">
                                          <p:val>
                                            <p:strVal val="#ppt_x"/>
                                          </p:val>
                                        </p:tav>
                                      </p:tavLst>
                                    </p:anim>
                                    <p:anim calcmode="lin" valueType="num">
                                      <p:cBhvr additive="base">
                                        <p:cTn id="89" dur="500" fill="hold"/>
                                        <p:tgtEl>
                                          <p:spTgt spid="11270"/>
                                        </p:tgtEl>
                                        <p:attrNameLst>
                                          <p:attrName>ppt_y</p:attrName>
                                        </p:attrNameLst>
                                      </p:cBhvr>
                                      <p:tavLst>
                                        <p:tav tm="0">
                                          <p:val>
                                            <p:strVal val="1+#ppt_h/2"/>
                                          </p:val>
                                        </p:tav>
                                        <p:tav tm="100000">
                                          <p:val>
                                            <p:strVal val="#ppt_y"/>
                                          </p:val>
                                        </p:tav>
                                      </p:tavLst>
                                    </p:anim>
                                  </p:childTnLst>
                                </p:cTn>
                              </p:par>
                              <p:par>
                                <p:cTn id="90" presetID="26" presetClass="entr" presetSubtype="0" fill="hold" nodeType="withEffect">
                                  <p:stCondLst>
                                    <p:cond delay="0"/>
                                  </p:stCondLst>
                                  <p:childTnLst>
                                    <p:set>
                                      <p:cBhvr>
                                        <p:cTn id="91" dur="1" fill="hold">
                                          <p:stCondLst>
                                            <p:cond delay="0"/>
                                          </p:stCondLst>
                                        </p:cTn>
                                        <p:tgtEl>
                                          <p:spTgt spid="11291"/>
                                        </p:tgtEl>
                                        <p:attrNameLst>
                                          <p:attrName>style.visibility</p:attrName>
                                        </p:attrNameLst>
                                      </p:cBhvr>
                                      <p:to>
                                        <p:strVal val="visible"/>
                                      </p:to>
                                    </p:set>
                                    <p:animEffect transition="in" filter="wipe(down)">
                                      <p:cBhvr>
                                        <p:cTn id="92" dur="580">
                                          <p:stCondLst>
                                            <p:cond delay="0"/>
                                          </p:stCondLst>
                                        </p:cTn>
                                        <p:tgtEl>
                                          <p:spTgt spid="11291"/>
                                        </p:tgtEl>
                                      </p:cBhvr>
                                    </p:animEffect>
                                    <p:anim calcmode="lin" valueType="num">
                                      <p:cBhvr>
                                        <p:cTn id="93" dur="1822" tmFilter="0,0; 0.14,0.36; 0.43,0.73; 0.71,0.91; 1.0,1.0">
                                          <p:stCondLst>
                                            <p:cond delay="0"/>
                                          </p:stCondLst>
                                        </p:cTn>
                                        <p:tgtEl>
                                          <p:spTgt spid="11291"/>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1291"/>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1291"/>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1291"/>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1291"/>
                                        </p:tgtEl>
                                        <p:attrNameLst>
                                          <p:attrName>ppt_y</p:attrName>
                                        </p:attrNameLst>
                                      </p:cBhvr>
                                      <p:tavLst>
                                        <p:tav tm="0" fmla="#ppt_y-sin(pi*$)/81">
                                          <p:val>
                                            <p:fltVal val="0"/>
                                          </p:val>
                                        </p:tav>
                                        <p:tav tm="100000">
                                          <p:val>
                                            <p:fltVal val="1"/>
                                          </p:val>
                                        </p:tav>
                                      </p:tavLst>
                                    </p:anim>
                                    <p:animScale>
                                      <p:cBhvr>
                                        <p:cTn id="98" dur="26">
                                          <p:stCondLst>
                                            <p:cond delay="650"/>
                                          </p:stCondLst>
                                        </p:cTn>
                                        <p:tgtEl>
                                          <p:spTgt spid="11291"/>
                                        </p:tgtEl>
                                      </p:cBhvr>
                                      <p:to x="100000" y="60000"/>
                                    </p:animScale>
                                    <p:animScale>
                                      <p:cBhvr>
                                        <p:cTn id="99" dur="166" decel="50000">
                                          <p:stCondLst>
                                            <p:cond delay="676"/>
                                          </p:stCondLst>
                                        </p:cTn>
                                        <p:tgtEl>
                                          <p:spTgt spid="11291"/>
                                        </p:tgtEl>
                                      </p:cBhvr>
                                      <p:to x="100000" y="100000"/>
                                    </p:animScale>
                                    <p:animScale>
                                      <p:cBhvr>
                                        <p:cTn id="100" dur="26">
                                          <p:stCondLst>
                                            <p:cond delay="1312"/>
                                          </p:stCondLst>
                                        </p:cTn>
                                        <p:tgtEl>
                                          <p:spTgt spid="11291"/>
                                        </p:tgtEl>
                                      </p:cBhvr>
                                      <p:to x="100000" y="80000"/>
                                    </p:animScale>
                                    <p:animScale>
                                      <p:cBhvr>
                                        <p:cTn id="101" dur="166" decel="50000">
                                          <p:stCondLst>
                                            <p:cond delay="1338"/>
                                          </p:stCondLst>
                                        </p:cTn>
                                        <p:tgtEl>
                                          <p:spTgt spid="11291"/>
                                        </p:tgtEl>
                                      </p:cBhvr>
                                      <p:to x="100000" y="100000"/>
                                    </p:animScale>
                                    <p:animScale>
                                      <p:cBhvr>
                                        <p:cTn id="102" dur="26">
                                          <p:stCondLst>
                                            <p:cond delay="1642"/>
                                          </p:stCondLst>
                                        </p:cTn>
                                        <p:tgtEl>
                                          <p:spTgt spid="11291"/>
                                        </p:tgtEl>
                                      </p:cBhvr>
                                      <p:to x="100000" y="90000"/>
                                    </p:animScale>
                                    <p:animScale>
                                      <p:cBhvr>
                                        <p:cTn id="103" dur="166" decel="50000">
                                          <p:stCondLst>
                                            <p:cond delay="1668"/>
                                          </p:stCondLst>
                                        </p:cTn>
                                        <p:tgtEl>
                                          <p:spTgt spid="11291"/>
                                        </p:tgtEl>
                                      </p:cBhvr>
                                      <p:to x="100000" y="100000"/>
                                    </p:animScale>
                                    <p:animScale>
                                      <p:cBhvr>
                                        <p:cTn id="104" dur="26">
                                          <p:stCondLst>
                                            <p:cond delay="1808"/>
                                          </p:stCondLst>
                                        </p:cTn>
                                        <p:tgtEl>
                                          <p:spTgt spid="11291"/>
                                        </p:tgtEl>
                                      </p:cBhvr>
                                      <p:to x="100000" y="95000"/>
                                    </p:animScale>
                                    <p:animScale>
                                      <p:cBhvr>
                                        <p:cTn id="105" dur="166" decel="50000">
                                          <p:stCondLst>
                                            <p:cond delay="1834"/>
                                          </p:stCondLst>
                                        </p:cTn>
                                        <p:tgtEl>
                                          <p:spTgt spid="11291"/>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1" presetClass="entr" presetSubtype="1" fill="hold" grpId="0" nodeType="click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wheel(1)">
                                      <p:cBhvr>
                                        <p:cTn id="11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REGLEMENT BEACH HANDBALL</a:t>
            </a:r>
          </a:p>
        </p:txBody>
      </p:sp>
      <p:sp>
        <p:nvSpPr>
          <p:cNvPr id="3" name="Sous-titre 2"/>
          <p:cNvSpPr>
            <a:spLocks noGrp="1"/>
          </p:cNvSpPr>
          <p:nvPr>
            <p:ph type="subTitle" idx="10"/>
          </p:nvPr>
        </p:nvSpPr>
        <p:spPr/>
        <p:txBody>
          <a:bodyPr/>
          <a:lstStyle/>
          <a:p>
            <a:r>
              <a:rPr lang="fr-FR"/>
              <a:t>L’aire de jeu</a:t>
            </a:r>
          </a:p>
        </p:txBody>
      </p:sp>
      <p:sp>
        <p:nvSpPr>
          <p:cNvPr id="4" name="Espace réservé du contenu 3"/>
          <p:cNvSpPr>
            <a:spLocks noGrp="1"/>
          </p:cNvSpPr>
          <p:nvPr>
            <p:ph idx="1"/>
          </p:nvPr>
        </p:nvSpPr>
        <p:spPr>
          <a:xfrm>
            <a:off x="221391" y="1032945"/>
            <a:ext cx="4139999" cy="3794236"/>
          </a:xfrm>
          <a:noFill/>
        </p:spPr>
        <p:txBody>
          <a:bodyPr/>
          <a:lstStyle/>
          <a:p>
            <a:r>
              <a:rPr lang="fr-FR" u="sng" dirty="0"/>
              <a:t>Le but</a:t>
            </a:r>
            <a:endParaRPr lang="fr-FR" dirty="0"/>
          </a:p>
          <a:p>
            <a:r>
              <a:rPr lang="fr-FR" dirty="0"/>
              <a:t>	a) Un but rectangulaire est positionné au milieu de chaque ligne de sortie de but. Il doit se composer de deux montants verticaux à égale distance de chaque coin et reliés à la partie supérieure au moyen d’une barre transversale.</a:t>
            </a:r>
          </a:p>
          <a:p>
            <a:pPr>
              <a:spcBef>
                <a:spcPts val="0"/>
              </a:spcBef>
            </a:pPr>
            <a:r>
              <a:rPr lang="fr-FR" dirty="0"/>
              <a:t>	b) Les montants s’étendent verticalement et la hauteur entre le sable et le dessous de la barre transversale est de 2 mètres. La largeur interne entre les montants verticaux est de 3 mètres.</a:t>
            </a:r>
          </a:p>
          <a:p>
            <a:pPr>
              <a:spcBef>
                <a:spcPts val="0"/>
              </a:spcBef>
            </a:pPr>
            <a:r>
              <a:rPr lang="fr-FR" dirty="0"/>
              <a:t>…</a:t>
            </a:r>
          </a:p>
          <a:p>
            <a:r>
              <a:rPr lang="fr-FR" dirty="0"/>
              <a:t>	f) Le bas de chaque but doit être fixé de manière appropriée à côté du sable pour éviter les blessures des joueurs et des officiels. </a:t>
            </a:r>
            <a:r>
              <a:rPr lang="fr-FR" b="1" dirty="0">
                <a:solidFill>
                  <a:srgbClr val="FF0000"/>
                </a:solidFill>
              </a:rPr>
              <a:t>Les fixations ne doivent pas être un risque pour les joueurs.</a:t>
            </a:r>
          </a:p>
        </p:txBody>
      </p:sp>
      <p:pic>
        <p:nvPicPr>
          <p:cNvPr id="2050" name="Picture 2"/>
          <p:cNvPicPr>
            <a:picLocks noGrp="1" noChangeAspect="1" noChangeArrowheads="1"/>
          </p:cNvPicPr>
          <p:nvPr>
            <p:ph idx="11"/>
          </p:nvPr>
        </p:nvPicPr>
        <p:blipFill>
          <a:blip r:embed="rId2">
            <a:extLst>
              <a:ext uri="{28A0092B-C50C-407E-A947-70E740481C1C}">
                <a14:useLocalDpi xmlns:a14="http://schemas.microsoft.com/office/drawing/2010/main" val="0"/>
              </a:ext>
            </a:extLst>
          </a:blip>
          <a:stretch>
            <a:fillRect/>
          </a:stretch>
        </p:blipFill>
        <p:spPr bwMode="auto">
          <a:xfrm>
            <a:off x="4756150" y="1442959"/>
            <a:ext cx="4140200" cy="2600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833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a:t>REGLEMENT BEACH HANDBALL</a:t>
            </a:r>
          </a:p>
        </p:txBody>
      </p:sp>
      <p:sp>
        <p:nvSpPr>
          <p:cNvPr id="9" name="Sous-titre 8"/>
          <p:cNvSpPr>
            <a:spLocks noGrp="1"/>
          </p:cNvSpPr>
          <p:nvPr>
            <p:ph type="subTitle" idx="10"/>
          </p:nvPr>
        </p:nvSpPr>
        <p:spPr/>
        <p:txBody>
          <a:bodyPr/>
          <a:lstStyle/>
          <a:p>
            <a:r>
              <a:rPr lang="fr-FR"/>
              <a:t>10 – Gestes de l’Arbitre</a:t>
            </a:r>
          </a:p>
        </p:txBody>
      </p:sp>
      <p:sp>
        <p:nvSpPr>
          <p:cNvPr id="7" name="ZoneTexte 6"/>
          <p:cNvSpPr txBox="1"/>
          <p:nvPr/>
        </p:nvSpPr>
        <p:spPr>
          <a:xfrm>
            <a:off x="152400" y="762000"/>
            <a:ext cx="3803650" cy="4254500"/>
          </a:xfrm>
          <a:prstGeom prst="rect">
            <a:avLst/>
          </a:prstGeom>
        </p:spPr>
        <p:txBody>
          <a:bodyPr vert="horz" wrap="square" lIns="91440" tIns="45720" rIns="91440" bIns="45720" rtlCol="0" anchor="ctr">
            <a:normAutofit/>
          </a:bodyPr>
          <a:lstStyle/>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p:txBody>
      </p:sp>
      <p:pic>
        <p:nvPicPr>
          <p:cNvPr id="6" name="Image 5"/>
          <p:cNvPicPr>
            <a:picLocks noChangeAspect="1"/>
          </p:cNvPicPr>
          <p:nvPr/>
        </p:nvPicPr>
        <p:blipFill rotWithShape="1">
          <a:blip r:embed="rId2"/>
          <a:srcRect t="2464"/>
          <a:stretch/>
        </p:blipFill>
        <p:spPr>
          <a:xfrm>
            <a:off x="152399" y="975389"/>
            <a:ext cx="5306075" cy="3827721"/>
          </a:xfrm>
          <a:prstGeom prst="rect">
            <a:avLst/>
          </a:prstGeom>
        </p:spPr>
      </p:pic>
      <p:pic>
        <p:nvPicPr>
          <p:cNvPr id="2050"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363" y="229136"/>
            <a:ext cx="2975774" cy="38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262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ECB2A0C-7201-4F4D-9B4C-B5E0832EE94A}"/>
              </a:ext>
            </a:extLst>
          </p:cNvPr>
          <p:cNvSpPr>
            <a:spLocks noGrp="1"/>
          </p:cNvSpPr>
          <p:nvPr>
            <p:ph idx="1"/>
          </p:nvPr>
        </p:nvSpPr>
        <p:spPr/>
        <p:txBody>
          <a:bodyPr/>
          <a:lstStyle/>
          <a:p>
            <a:endParaRPr lang="fr-FR"/>
          </a:p>
        </p:txBody>
      </p:sp>
      <p:sp>
        <p:nvSpPr>
          <p:cNvPr id="6" name="Titre 5"/>
          <p:cNvSpPr>
            <a:spLocks noGrp="1"/>
          </p:cNvSpPr>
          <p:nvPr>
            <p:ph type="ctrTitle"/>
          </p:nvPr>
        </p:nvSpPr>
        <p:spPr>
          <a:prstGeom prst="rect">
            <a:avLst/>
          </a:prstGeom>
        </p:spPr>
        <p:txBody>
          <a:bodyPr/>
          <a:lstStyle/>
          <a:p>
            <a:r>
              <a:rPr lang="fr-FR"/>
              <a:t>REGLEMENT</a:t>
            </a:r>
          </a:p>
        </p:txBody>
      </p:sp>
      <p:sp>
        <p:nvSpPr>
          <p:cNvPr id="7" name="Sous-titre 6"/>
          <p:cNvSpPr>
            <a:spLocks noGrp="1"/>
          </p:cNvSpPr>
          <p:nvPr>
            <p:ph type="subTitle" idx="10"/>
          </p:nvPr>
        </p:nvSpPr>
        <p:spPr/>
        <p:txBody>
          <a:bodyPr/>
          <a:lstStyle/>
          <a:p>
            <a:r>
              <a:rPr lang="fr-FR"/>
              <a:t>10 – Gestes de l’Arbitre</a:t>
            </a:r>
          </a:p>
        </p:txBody>
      </p:sp>
      <p:sp>
        <p:nvSpPr>
          <p:cNvPr id="9" name="ZoneTexte 8"/>
          <p:cNvSpPr txBox="1"/>
          <p:nvPr/>
        </p:nvSpPr>
        <p:spPr>
          <a:xfrm>
            <a:off x="414670" y="999460"/>
            <a:ext cx="1446028" cy="404037"/>
          </a:xfrm>
          <a:prstGeom prst="rect">
            <a:avLst/>
          </a:prstGeom>
        </p:spPr>
        <p:txBody>
          <a:bodyPr vert="horz" wrap="none" lIns="91440" tIns="45720" rIns="91440" bIns="45720" rtlCol="0" anchor="ctr">
            <a:normAutofit/>
          </a:bodyPr>
          <a:lstStyle/>
          <a:p>
            <a:pPr algn="l"/>
            <a:r>
              <a:rPr lang="fr-FR" sz="1000">
                <a:solidFill>
                  <a:srgbClr val="002857"/>
                </a:solidFill>
              </a:rPr>
              <a:t>1 - Avantage</a:t>
            </a:r>
          </a:p>
        </p:txBody>
      </p:sp>
      <p:sp>
        <p:nvSpPr>
          <p:cNvPr id="10" name="ZoneTexte 9"/>
          <p:cNvSpPr txBox="1"/>
          <p:nvPr/>
        </p:nvSpPr>
        <p:spPr>
          <a:xfrm>
            <a:off x="414670" y="1403497"/>
            <a:ext cx="1531088" cy="404037"/>
          </a:xfrm>
          <a:prstGeom prst="rect">
            <a:avLst/>
          </a:prstGeom>
        </p:spPr>
        <p:txBody>
          <a:bodyPr vert="horz" wrap="none" lIns="91440" tIns="45720" rIns="91440" bIns="45720" rtlCol="0" anchor="ctr">
            <a:normAutofit/>
          </a:bodyPr>
          <a:lstStyle/>
          <a:p>
            <a:pPr algn="l"/>
            <a:r>
              <a:rPr lang="fr-FR" sz="1000">
                <a:solidFill>
                  <a:srgbClr val="002857"/>
                </a:solidFill>
              </a:rPr>
              <a:t>2 – Double  dribble</a:t>
            </a:r>
          </a:p>
        </p:txBody>
      </p:sp>
      <p:sp>
        <p:nvSpPr>
          <p:cNvPr id="11" name="ZoneTexte 10"/>
          <p:cNvSpPr txBox="1"/>
          <p:nvPr/>
        </p:nvSpPr>
        <p:spPr>
          <a:xfrm>
            <a:off x="414669" y="1807534"/>
            <a:ext cx="1733107" cy="404037"/>
          </a:xfrm>
          <a:prstGeom prst="rect">
            <a:avLst/>
          </a:prstGeom>
        </p:spPr>
        <p:txBody>
          <a:bodyPr vert="horz" wrap="none" lIns="91440" tIns="45720" rIns="91440" bIns="45720" rtlCol="0" anchor="ctr">
            <a:normAutofit/>
          </a:bodyPr>
          <a:lstStyle/>
          <a:p>
            <a:pPr algn="l"/>
            <a:r>
              <a:rPr lang="fr-FR" sz="1000">
                <a:solidFill>
                  <a:srgbClr val="002857"/>
                </a:solidFill>
              </a:rPr>
              <a:t>3 – Marcher ou 3 secondes</a:t>
            </a:r>
          </a:p>
        </p:txBody>
      </p:sp>
      <p:sp>
        <p:nvSpPr>
          <p:cNvPr id="12" name="ZoneTexte 11"/>
          <p:cNvSpPr txBox="1"/>
          <p:nvPr/>
        </p:nvSpPr>
        <p:spPr>
          <a:xfrm>
            <a:off x="414670" y="2211571"/>
            <a:ext cx="2062716" cy="404037"/>
          </a:xfrm>
          <a:prstGeom prst="rect">
            <a:avLst/>
          </a:prstGeom>
        </p:spPr>
        <p:txBody>
          <a:bodyPr vert="horz" wrap="none" lIns="91440" tIns="45720" rIns="91440" bIns="45720" rtlCol="0" anchor="ctr">
            <a:normAutofit/>
          </a:bodyPr>
          <a:lstStyle/>
          <a:p>
            <a:pPr algn="l"/>
            <a:r>
              <a:rPr lang="fr-FR" sz="1000">
                <a:solidFill>
                  <a:srgbClr val="002857"/>
                </a:solidFill>
              </a:rPr>
              <a:t>4 – Ceinturer, retenir ou pousser</a:t>
            </a:r>
          </a:p>
        </p:txBody>
      </p:sp>
      <p:sp>
        <p:nvSpPr>
          <p:cNvPr id="13" name="ZoneTexte 12"/>
          <p:cNvSpPr txBox="1"/>
          <p:nvPr/>
        </p:nvSpPr>
        <p:spPr>
          <a:xfrm>
            <a:off x="414670" y="2615608"/>
            <a:ext cx="1031358" cy="404037"/>
          </a:xfrm>
          <a:prstGeom prst="rect">
            <a:avLst/>
          </a:prstGeom>
        </p:spPr>
        <p:txBody>
          <a:bodyPr vert="horz" wrap="none" lIns="91440" tIns="45720" rIns="91440" bIns="45720" rtlCol="0" anchor="ctr">
            <a:normAutofit/>
          </a:bodyPr>
          <a:lstStyle/>
          <a:p>
            <a:pPr algn="l"/>
            <a:r>
              <a:rPr lang="fr-FR" sz="1000">
                <a:solidFill>
                  <a:srgbClr val="002857"/>
                </a:solidFill>
              </a:rPr>
              <a:t>5 - Frapper</a:t>
            </a:r>
          </a:p>
        </p:txBody>
      </p:sp>
      <p:sp>
        <p:nvSpPr>
          <p:cNvPr id="14" name="ZoneTexte 13"/>
          <p:cNvSpPr txBox="1"/>
          <p:nvPr/>
        </p:nvSpPr>
        <p:spPr>
          <a:xfrm>
            <a:off x="414670" y="3019645"/>
            <a:ext cx="1531088" cy="404037"/>
          </a:xfrm>
          <a:prstGeom prst="rect">
            <a:avLst/>
          </a:prstGeom>
        </p:spPr>
        <p:txBody>
          <a:bodyPr vert="horz" wrap="none" lIns="91440" tIns="45720" rIns="91440" bIns="45720" rtlCol="0" anchor="ctr">
            <a:normAutofit/>
          </a:bodyPr>
          <a:lstStyle/>
          <a:p>
            <a:pPr algn="l"/>
            <a:r>
              <a:rPr lang="fr-FR" sz="1000">
                <a:solidFill>
                  <a:srgbClr val="002857"/>
                </a:solidFill>
              </a:rPr>
              <a:t>6 – Faute d’attaquant</a:t>
            </a:r>
          </a:p>
        </p:txBody>
      </p:sp>
      <p:sp>
        <p:nvSpPr>
          <p:cNvPr id="15" name="ZoneTexte 14"/>
          <p:cNvSpPr txBox="1"/>
          <p:nvPr/>
        </p:nvSpPr>
        <p:spPr>
          <a:xfrm>
            <a:off x="414670" y="3423682"/>
            <a:ext cx="1913860" cy="404037"/>
          </a:xfrm>
          <a:prstGeom prst="rect">
            <a:avLst/>
          </a:prstGeom>
        </p:spPr>
        <p:txBody>
          <a:bodyPr vert="horz" wrap="none" lIns="91440" tIns="45720" rIns="91440" bIns="45720" rtlCol="0" anchor="ctr">
            <a:normAutofit/>
          </a:bodyPr>
          <a:lstStyle/>
          <a:p>
            <a:pPr algn="l"/>
            <a:r>
              <a:rPr lang="fr-FR" sz="1000">
                <a:solidFill>
                  <a:srgbClr val="002857"/>
                </a:solidFill>
              </a:rPr>
              <a:t>7 – Remise en jeu - Direction</a:t>
            </a:r>
          </a:p>
        </p:txBody>
      </p:sp>
      <p:sp>
        <p:nvSpPr>
          <p:cNvPr id="16" name="ZoneTexte 15"/>
          <p:cNvSpPr txBox="1"/>
          <p:nvPr/>
        </p:nvSpPr>
        <p:spPr>
          <a:xfrm>
            <a:off x="414670" y="3827719"/>
            <a:ext cx="914400" cy="404037"/>
          </a:xfrm>
          <a:prstGeom prst="rect">
            <a:avLst/>
          </a:prstGeom>
        </p:spPr>
        <p:txBody>
          <a:bodyPr vert="horz" wrap="none" lIns="91440" tIns="45720" rIns="91440" bIns="45720" rtlCol="0" anchor="ctr">
            <a:normAutofit/>
          </a:bodyPr>
          <a:lstStyle/>
          <a:p>
            <a:pPr algn="l"/>
            <a:r>
              <a:rPr lang="fr-FR" sz="1000">
                <a:solidFill>
                  <a:srgbClr val="002857"/>
                </a:solidFill>
              </a:rPr>
              <a:t>8 - Renvoi</a:t>
            </a:r>
          </a:p>
        </p:txBody>
      </p:sp>
      <p:sp>
        <p:nvSpPr>
          <p:cNvPr id="17" name="ZoneTexte 16"/>
          <p:cNvSpPr txBox="1"/>
          <p:nvPr/>
        </p:nvSpPr>
        <p:spPr>
          <a:xfrm>
            <a:off x="414669" y="4231756"/>
            <a:ext cx="1616149" cy="404037"/>
          </a:xfrm>
          <a:prstGeom prst="rect">
            <a:avLst/>
          </a:prstGeom>
        </p:spPr>
        <p:txBody>
          <a:bodyPr vert="horz" wrap="none" lIns="91440" tIns="45720" rIns="91440" bIns="45720" rtlCol="0" anchor="ctr">
            <a:normAutofit/>
          </a:bodyPr>
          <a:lstStyle/>
          <a:p>
            <a:pPr algn="l"/>
            <a:r>
              <a:rPr lang="fr-FR" sz="1000">
                <a:solidFill>
                  <a:srgbClr val="002857"/>
                </a:solidFill>
              </a:rPr>
              <a:t>9 – Jet franc -Direction</a:t>
            </a:r>
          </a:p>
        </p:txBody>
      </p:sp>
      <p:sp>
        <p:nvSpPr>
          <p:cNvPr id="18" name="ZoneTexte 17"/>
          <p:cNvSpPr txBox="1"/>
          <p:nvPr/>
        </p:nvSpPr>
        <p:spPr>
          <a:xfrm>
            <a:off x="3639878" y="999459"/>
            <a:ext cx="2752059" cy="404037"/>
          </a:xfrm>
          <a:prstGeom prst="rect">
            <a:avLst/>
          </a:prstGeom>
        </p:spPr>
        <p:txBody>
          <a:bodyPr vert="horz" wrap="none" lIns="91440" tIns="45720" rIns="91440" bIns="45720" rtlCol="0" anchor="ctr">
            <a:normAutofit/>
          </a:bodyPr>
          <a:lstStyle/>
          <a:p>
            <a:pPr algn="l"/>
            <a:r>
              <a:rPr lang="fr-FR" sz="1000">
                <a:solidFill>
                  <a:srgbClr val="002857"/>
                </a:solidFill>
              </a:rPr>
              <a:t>10 – Non-respect de la distance d’1 mètre</a:t>
            </a:r>
          </a:p>
        </p:txBody>
      </p:sp>
      <p:sp>
        <p:nvSpPr>
          <p:cNvPr id="19" name="ZoneTexte 18"/>
          <p:cNvSpPr txBox="1"/>
          <p:nvPr/>
        </p:nvSpPr>
        <p:spPr>
          <a:xfrm>
            <a:off x="3639879" y="1403497"/>
            <a:ext cx="2016642" cy="404037"/>
          </a:xfrm>
          <a:prstGeom prst="rect">
            <a:avLst/>
          </a:prstGeom>
        </p:spPr>
        <p:txBody>
          <a:bodyPr vert="horz" wrap="none" lIns="91440" tIns="45720" rIns="91440" bIns="45720" rtlCol="0" anchor="ctr">
            <a:normAutofit/>
          </a:bodyPr>
          <a:lstStyle/>
          <a:p>
            <a:pPr algn="l"/>
            <a:r>
              <a:rPr lang="fr-FR" sz="1000">
                <a:solidFill>
                  <a:srgbClr val="002857"/>
                </a:solidFill>
              </a:rPr>
              <a:t>11.1 – But – Validation d’1 point</a:t>
            </a:r>
          </a:p>
        </p:txBody>
      </p:sp>
      <p:sp>
        <p:nvSpPr>
          <p:cNvPr id="21" name="ZoneTexte 20"/>
          <p:cNvSpPr txBox="1"/>
          <p:nvPr/>
        </p:nvSpPr>
        <p:spPr>
          <a:xfrm>
            <a:off x="3639879" y="2211571"/>
            <a:ext cx="1290084" cy="404037"/>
          </a:xfrm>
          <a:prstGeom prst="rect">
            <a:avLst/>
          </a:prstGeom>
        </p:spPr>
        <p:txBody>
          <a:bodyPr vert="horz" wrap="none" lIns="91440" tIns="45720" rIns="91440" bIns="45720" rtlCol="0" anchor="ctr">
            <a:normAutofit/>
          </a:bodyPr>
          <a:lstStyle/>
          <a:p>
            <a:pPr algn="l"/>
            <a:r>
              <a:rPr lang="fr-FR" sz="1000">
                <a:solidFill>
                  <a:srgbClr val="002857"/>
                </a:solidFill>
              </a:rPr>
              <a:t>12 - Exclusion</a:t>
            </a:r>
          </a:p>
        </p:txBody>
      </p:sp>
      <p:sp>
        <p:nvSpPr>
          <p:cNvPr id="22" name="ZoneTexte 21"/>
          <p:cNvSpPr txBox="1"/>
          <p:nvPr/>
        </p:nvSpPr>
        <p:spPr>
          <a:xfrm>
            <a:off x="3639879" y="2615607"/>
            <a:ext cx="1368056" cy="404037"/>
          </a:xfrm>
          <a:prstGeom prst="rect">
            <a:avLst/>
          </a:prstGeom>
        </p:spPr>
        <p:txBody>
          <a:bodyPr vert="horz" wrap="none" lIns="91440" tIns="45720" rIns="91440" bIns="45720" rtlCol="0" anchor="ctr">
            <a:normAutofit/>
          </a:bodyPr>
          <a:lstStyle/>
          <a:p>
            <a:pPr algn="l"/>
            <a:r>
              <a:rPr lang="fr-FR" sz="1000">
                <a:solidFill>
                  <a:srgbClr val="002857"/>
                </a:solidFill>
              </a:rPr>
              <a:t>13 - Disqualification</a:t>
            </a:r>
          </a:p>
        </p:txBody>
      </p:sp>
      <p:sp>
        <p:nvSpPr>
          <p:cNvPr id="23" name="ZoneTexte 22"/>
          <p:cNvSpPr txBox="1"/>
          <p:nvPr/>
        </p:nvSpPr>
        <p:spPr>
          <a:xfrm>
            <a:off x="3639879" y="3019644"/>
            <a:ext cx="1112874" cy="404037"/>
          </a:xfrm>
          <a:prstGeom prst="rect">
            <a:avLst/>
          </a:prstGeom>
        </p:spPr>
        <p:txBody>
          <a:bodyPr vert="horz" wrap="none" lIns="91440" tIns="45720" rIns="91440" bIns="45720" rtlCol="0" anchor="ctr">
            <a:normAutofit/>
          </a:bodyPr>
          <a:lstStyle/>
          <a:p>
            <a:pPr algn="l"/>
            <a:r>
              <a:rPr lang="fr-FR" sz="1000">
                <a:solidFill>
                  <a:srgbClr val="002857"/>
                </a:solidFill>
              </a:rPr>
              <a:t>14 – Time-out</a:t>
            </a:r>
          </a:p>
        </p:txBody>
      </p:sp>
      <p:sp>
        <p:nvSpPr>
          <p:cNvPr id="24" name="ZoneTexte 23"/>
          <p:cNvSpPr txBox="1"/>
          <p:nvPr/>
        </p:nvSpPr>
        <p:spPr>
          <a:xfrm>
            <a:off x="3639878" y="3423681"/>
            <a:ext cx="5504121" cy="574159"/>
          </a:xfrm>
          <a:prstGeom prst="rect">
            <a:avLst/>
          </a:prstGeom>
        </p:spPr>
        <p:txBody>
          <a:bodyPr vert="horz" wrap="none" lIns="91440" tIns="45720" rIns="91440" bIns="45720" rtlCol="0" anchor="ctr">
            <a:normAutofit/>
          </a:bodyPr>
          <a:lstStyle/>
          <a:p>
            <a:pPr algn="l"/>
            <a:r>
              <a:rPr lang="fr-FR" sz="1000">
                <a:solidFill>
                  <a:srgbClr val="002857"/>
                </a:solidFill>
              </a:rPr>
              <a:t>15 – Autorisation accordée à 2 personnes autorisées à participer au jeu </a:t>
            </a:r>
          </a:p>
          <a:p>
            <a:pPr algn="l"/>
            <a:r>
              <a:rPr lang="fr-FR" sz="1000">
                <a:solidFill>
                  <a:srgbClr val="002857"/>
                </a:solidFill>
              </a:rPr>
              <a:t>de pénétrer sur l’aire de jeu pendant  le Time-out</a:t>
            </a:r>
          </a:p>
        </p:txBody>
      </p:sp>
      <p:sp>
        <p:nvSpPr>
          <p:cNvPr id="25" name="ZoneTexte 24"/>
          <p:cNvSpPr txBox="1"/>
          <p:nvPr/>
        </p:nvSpPr>
        <p:spPr>
          <a:xfrm>
            <a:off x="3639879" y="3997840"/>
            <a:ext cx="2580168" cy="404037"/>
          </a:xfrm>
          <a:prstGeom prst="rect">
            <a:avLst/>
          </a:prstGeom>
        </p:spPr>
        <p:txBody>
          <a:bodyPr vert="horz" wrap="none" lIns="91440" tIns="45720" rIns="91440" bIns="45720" rtlCol="0" anchor="ctr">
            <a:normAutofit/>
          </a:bodyPr>
          <a:lstStyle/>
          <a:p>
            <a:pPr algn="l"/>
            <a:r>
              <a:rPr lang="fr-FR" sz="1000">
                <a:solidFill>
                  <a:srgbClr val="002857"/>
                </a:solidFill>
              </a:rPr>
              <a:t>16 – Geste d’avertissement pour jeu passif</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698" y="137852"/>
            <a:ext cx="3550502" cy="455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697" y="137851"/>
            <a:ext cx="3976635" cy="449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698" y="137852"/>
            <a:ext cx="3593331" cy="469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697" y="162611"/>
            <a:ext cx="3692138" cy="467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698" y="122863"/>
            <a:ext cx="3550502" cy="470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697" y="137852"/>
            <a:ext cx="3472263" cy="485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5851" y="122863"/>
            <a:ext cx="3671984" cy="458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697" y="122862"/>
            <a:ext cx="3692137" cy="476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5698" y="122863"/>
            <a:ext cx="3594926" cy="4734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1390" y="869761"/>
            <a:ext cx="2979681" cy="410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1390" y="869761"/>
            <a:ext cx="2881925" cy="409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1389" y="869761"/>
            <a:ext cx="3192793" cy="409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1391" y="869762"/>
            <a:ext cx="3004744" cy="409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670" y="891025"/>
            <a:ext cx="2875645" cy="414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1389" y="869762"/>
            <a:ext cx="2839660" cy="413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1"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1391" y="869761"/>
            <a:ext cx="3004744" cy="401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2"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4832" y="869761"/>
            <a:ext cx="3103791" cy="408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ZoneTexte 19"/>
          <p:cNvSpPr txBox="1"/>
          <p:nvPr/>
        </p:nvSpPr>
        <p:spPr>
          <a:xfrm>
            <a:off x="3639879" y="1807533"/>
            <a:ext cx="2091070" cy="404037"/>
          </a:xfrm>
          <a:prstGeom prst="rect">
            <a:avLst/>
          </a:prstGeom>
        </p:spPr>
        <p:txBody>
          <a:bodyPr vert="horz" wrap="none" lIns="91440" tIns="45720" rIns="91440" bIns="45720" rtlCol="0" anchor="ctr">
            <a:normAutofit/>
          </a:bodyPr>
          <a:lstStyle/>
          <a:p>
            <a:pPr algn="l"/>
            <a:r>
              <a:rPr lang="fr-FR" sz="1000">
                <a:solidFill>
                  <a:srgbClr val="002857"/>
                </a:solidFill>
              </a:rPr>
              <a:t>11.2 – But – Validation de 2 points avec le geste de « moulinet »</a:t>
            </a:r>
          </a:p>
        </p:txBody>
      </p:sp>
    </p:spTree>
    <p:extLst>
      <p:ext uri="{BB962C8B-B14F-4D97-AF65-F5344CB8AC3E}">
        <p14:creationId xmlns:p14="http://schemas.microsoft.com/office/powerpoint/2010/main" val="42562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1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14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615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1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1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1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615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1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615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15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9"/>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2"/>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3"/>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4"/>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15"/>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6"/>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6154"/>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15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6155"/>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615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615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615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615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615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6158"/>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615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22"/>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nodeType="clickEffect">
                                  <p:stCondLst>
                                    <p:cond delay="0"/>
                                  </p:stCondLst>
                                  <p:childTnLst>
                                    <p:set>
                                      <p:cBhvr>
                                        <p:cTn id="160" dur="1" fill="hold">
                                          <p:stCondLst>
                                            <p:cond delay="0"/>
                                          </p:stCondLst>
                                        </p:cTn>
                                        <p:tgtEl>
                                          <p:spTgt spid="6159"/>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6160"/>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2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nodeType="clickEffect">
                                  <p:stCondLst>
                                    <p:cond delay="0"/>
                                  </p:stCondLst>
                                  <p:childTnLst>
                                    <p:set>
                                      <p:cBhvr>
                                        <p:cTn id="170" dur="1" fill="hold">
                                          <p:stCondLst>
                                            <p:cond delay="0"/>
                                          </p:stCondLst>
                                        </p:cTn>
                                        <p:tgtEl>
                                          <p:spTgt spid="6160"/>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6161"/>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24"/>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xit" presetSubtype="0" fill="hold" nodeType="clickEffect">
                                  <p:stCondLst>
                                    <p:cond delay="0"/>
                                  </p:stCondLst>
                                  <p:childTnLst>
                                    <p:set>
                                      <p:cBhvr>
                                        <p:cTn id="180" dur="1" fill="hold">
                                          <p:stCondLst>
                                            <p:cond delay="0"/>
                                          </p:stCondLst>
                                        </p:cTn>
                                        <p:tgtEl>
                                          <p:spTgt spid="6161"/>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6162"/>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9" grpId="0"/>
      <p:bldP spid="21" grpId="0"/>
      <p:bldP spid="22" grpId="0"/>
      <p:bldP spid="23" grpId="0"/>
      <p:bldP spid="24" grpId="0"/>
      <p:bldP spid="25"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prstGeom prst="rect">
            <a:avLst/>
          </a:prstGeom>
        </p:spPr>
        <p:txBody>
          <a:bodyPr/>
          <a:lstStyle/>
          <a:p>
            <a:r>
              <a:rPr lang="fr-FR"/>
              <a:t>REFERENTS BEACH</a:t>
            </a:r>
          </a:p>
        </p:txBody>
      </p:sp>
      <p:sp>
        <p:nvSpPr>
          <p:cNvPr id="3" name="Sous-titre 2"/>
          <p:cNvSpPr>
            <a:spLocks noGrp="1"/>
          </p:cNvSpPr>
          <p:nvPr>
            <p:ph type="subTitle" idx="10"/>
          </p:nvPr>
        </p:nvSpPr>
        <p:spPr/>
        <p:txBody>
          <a:bodyPr/>
          <a:lstStyle/>
          <a:p>
            <a:r>
              <a:rPr lang="fr-FR"/>
              <a:t>							FFHB CNA BEACH</a:t>
            </a:r>
          </a:p>
        </p:txBody>
      </p:sp>
      <p:pic>
        <p:nvPicPr>
          <p:cNvPr id="4" name="Image 3" descr="David MONLLOR.jpg"/>
          <p:cNvPicPr>
            <a:picLocks noChangeAspect="1"/>
          </p:cNvPicPr>
          <p:nvPr/>
        </p:nvPicPr>
        <p:blipFill>
          <a:blip r:embed="rId2"/>
          <a:srcRect l="24263" t="4754" r="20233" b="36951"/>
          <a:stretch>
            <a:fillRect/>
          </a:stretch>
        </p:blipFill>
        <p:spPr>
          <a:xfrm>
            <a:off x="6905846" y="382450"/>
            <a:ext cx="1903227" cy="2998382"/>
          </a:xfrm>
          <a:prstGeom prst="rect">
            <a:avLst/>
          </a:prstGeom>
        </p:spPr>
      </p:pic>
      <p:pic>
        <p:nvPicPr>
          <p:cNvPr id="5" name="Image 4" descr="Jerome ROLLAND.jpg"/>
          <p:cNvPicPr>
            <a:picLocks noChangeAspect="1"/>
          </p:cNvPicPr>
          <p:nvPr/>
        </p:nvPicPr>
        <p:blipFill>
          <a:blip r:embed="rId3"/>
          <a:srcRect l="43953" t="25426" r="40543" b="38812"/>
          <a:stretch>
            <a:fillRect/>
          </a:stretch>
        </p:blipFill>
        <p:spPr>
          <a:xfrm>
            <a:off x="221389" y="1310680"/>
            <a:ext cx="1860697" cy="3219004"/>
          </a:xfrm>
          <a:prstGeom prst="rect">
            <a:avLst/>
          </a:prstGeom>
        </p:spPr>
      </p:pic>
      <p:sp>
        <p:nvSpPr>
          <p:cNvPr id="6" name="ZoneTexte 5"/>
          <p:cNvSpPr txBox="1"/>
          <p:nvPr/>
        </p:nvSpPr>
        <p:spPr>
          <a:xfrm>
            <a:off x="2192018" y="1281679"/>
            <a:ext cx="914400" cy="914400"/>
          </a:xfrm>
          <a:prstGeom prst="rect">
            <a:avLst/>
          </a:prstGeom>
        </p:spPr>
        <p:txBody>
          <a:bodyPr vert="horz" wrap="none" lIns="91440" tIns="45720" rIns="91440" bIns="45720" rtlCol="0" anchor="ctr">
            <a:normAutofit lnSpcReduction="10000"/>
          </a:bodyPr>
          <a:lstStyle/>
          <a:p>
            <a:r>
              <a:rPr lang="fr-FR" sz="1000" b="1" dirty="0">
                <a:solidFill>
                  <a:srgbClr val="002857"/>
                </a:solidFill>
              </a:rPr>
              <a:t>Jérôme ROLLAND</a:t>
            </a:r>
          </a:p>
          <a:p>
            <a:r>
              <a:rPr lang="fr-FR" sz="1000" dirty="0">
                <a:solidFill>
                  <a:srgbClr val="002857"/>
                </a:solidFill>
              </a:rPr>
              <a:t>Expert CNA BEACH HANDBALL</a:t>
            </a:r>
          </a:p>
          <a:p>
            <a:r>
              <a:rPr lang="fr-FR" sz="1000" dirty="0">
                <a:solidFill>
                  <a:srgbClr val="002857"/>
                </a:solidFill>
              </a:rPr>
              <a:t>Juge Arbitre Elite</a:t>
            </a:r>
          </a:p>
          <a:p>
            <a:endParaRPr lang="fr-FR" sz="1000" dirty="0">
              <a:solidFill>
                <a:srgbClr val="002857"/>
              </a:solidFill>
            </a:endParaRPr>
          </a:p>
          <a:p>
            <a:r>
              <a:rPr lang="fr-FR" sz="1000" dirty="0">
                <a:solidFill>
                  <a:srgbClr val="002857"/>
                </a:solidFill>
              </a:rPr>
              <a:t>Délégué EHF Beach Handball</a:t>
            </a:r>
          </a:p>
          <a:p>
            <a:r>
              <a:rPr lang="fr-FR" sz="1000" dirty="0">
                <a:solidFill>
                  <a:srgbClr val="002857"/>
                </a:solidFill>
              </a:rPr>
              <a:t>Délégué IHF Beach Handball</a:t>
            </a:r>
          </a:p>
        </p:txBody>
      </p:sp>
      <p:sp>
        <p:nvSpPr>
          <p:cNvPr id="7" name="ZoneTexte 6"/>
          <p:cNvSpPr txBox="1"/>
          <p:nvPr/>
        </p:nvSpPr>
        <p:spPr>
          <a:xfrm>
            <a:off x="5850581" y="2571750"/>
            <a:ext cx="973772" cy="950648"/>
          </a:xfrm>
          <a:prstGeom prst="rect">
            <a:avLst/>
          </a:prstGeom>
        </p:spPr>
        <p:txBody>
          <a:bodyPr vert="horz" wrap="none" lIns="91440" tIns="45720" rIns="91440" bIns="45720" rtlCol="0" anchor="ctr">
            <a:normAutofit/>
          </a:bodyPr>
          <a:lstStyle/>
          <a:p>
            <a:pPr algn="r"/>
            <a:r>
              <a:rPr lang="fr-FR" sz="1000" b="1" dirty="0">
                <a:solidFill>
                  <a:srgbClr val="002857"/>
                </a:solidFill>
              </a:rPr>
              <a:t>David MONLLOR</a:t>
            </a:r>
          </a:p>
          <a:p>
            <a:pPr algn="r"/>
            <a:r>
              <a:rPr lang="fr-FR" sz="1000" dirty="0">
                <a:solidFill>
                  <a:srgbClr val="002857"/>
                </a:solidFill>
              </a:rPr>
              <a:t>Aide à la formation Beach Handball</a:t>
            </a:r>
          </a:p>
          <a:p>
            <a:pPr algn="r"/>
            <a:r>
              <a:rPr lang="fr-FR" sz="1000" dirty="0">
                <a:solidFill>
                  <a:srgbClr val="002857"/>
                </a:solidFill>
              </a:rPr>
              <a:t>Responsable JAJ Beach</a:t>
            </a:r>
          </a:p>
          <a:p>
            <a:pPr algn="r"/>
            <a:r>
              <a:rPr lang="fr-FR" sz="1000" dirty="0">
                <a:solidFill>
                  <a:srgbClr val="002857"/>
                </a:solidFill>
              </a:rPr>
              <a:t>Ancien Juge Arbitre Elite indoor</a:t>
            </a:r>
          </a:p>
          <a:p>
            <a:pPr algn="r"/>
            <a:r>
              <a:rPr lang="fr-FR" sz="1000" dirty="0">
                <a:solidFill>
                  <a:srgbClr val="002857"/>
                </a:solidFill>
              </a:rPr>
              <a:t>Juge Arbitre National Beach Handball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D3E8F-F77A-4A21-991F-1AE45EB8C4EB}"/>
              </a:ext>
            </a:extLst>
          </p:cNvPr>
          <p:cNvSpPr>
            <a:spLocks noGrp="1"/>
          </p:cNvSpPr>
          <p:nvPr>
            <p:ph type="title"/>
          </p:nvPr>
        </p:nvSpPr>
        <p:spPr/>
        <p:txBody>
          <a:bodyPr>
            <a:normAutofit fontScale="90000"/>
          </a:bodyPr>
          <a:lstStyle/>
          <a:p>
            <a:r>
              <a:rPr lang="en-US" dirty="0"/>
              <a:t>INTERLOCUTEURS BEACH</a:t>
            </a:r>
          </a:p>
        </p:txBody>
      </p:sp>
      <p:sp>
        <p:nvSpPr>
          <p:cNvPr id="3" name="Subtitle 2">
            <a:extLst>
              <a:ext uri="{FF2B5EF4-FFF2-40B4-BE49-F238E27FC236}">
                <a16:creationId xmlns:a16="http://schemas.microsoft.com/office/drawing/2014/main" id="{4177B24F-D1BE-4C70-B7B5-BED8757E0D98}"/>
              </a:ext>
            </a:extLst>
          </p:cNvPr>
          <p:cNvSpPr>
            <a:spLocks noGrp="1"/>
          </p:cNvSpPr>
          <p:nvPr>
            <p:ph type="subTitle" idx="1"/>
          </p:nvPr>
        </p:nvSpPr>
        <p:spPr/>
        <p:txBody>
          <a:bodyPr/>
          <a:lstStyle/>
          <a:p>
            <a:r>
              <a:rPr lang="en-US" dirty="0"/>
              <a:t>CTA OCCITANIE</a:t>
            </a:r>
          </a:p>
        </p:txBody>
      </p:sp>
      <p:sp>
        <p:nvSpPr>
          <p:cNvPr id="10" name="Rectangle 9">
            <a:extLst>
              <a:ext uri="{FF2B5EF4-FFF2-40B4-BE49-F238E27FC236}">
                <a16:creationId xmlns:a16="http://schemas.microsoft.com/office/drawing/2014/main" id="{DFE7649F-2465-4FCA-96BF-0642A88182F5}"/>
              </a:ext>
            </a:extLst>
          </p:cNvPr>
          <p:cNvSpPr/>
          <p:nvPr/>
        </p:nvSpPr>
        <p:spPr>
          <a:xfrm>
            <a:off x="912645" y="3242931"/>
            <a:ext cx="1835833" cy="47862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solidFill>
                  <a:schemeClr val="tx2"/>
                </a:solidFill>
              </a:rPr>
              <a:t>Aurélien SALVADOR</a:t>
            </a:r>
          </a:p>
        </p:txBody>
      </p:sp>
      <p:sp>
        <p:nvSpPr>
          <p:cNvPr id="11" name="Rectangle 10">
            <a:extLst>
              <a:ext uri="{FF2B5EF4-FFF2-40B4-BE49-F238E27FC236}">
                <a16:creationId xmlns:a16="http://schemas.microsoft.com/office/drawing/2014/main" id="{72B37657-33E0-4C6D-AEAD-56D820C94116}"/>
              </a:ext>
            </a:extLst>
          </p:cNvPr>
          <p:cNvSpPr/>
          <p:nvPr/>
        </p:nvSpPr>
        <p:spPr>
          <a:xfrm>
            <a:off x="3654083" y="3242931"/>
            <a:ext cx="1835833" cy="47862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solidFill>
                  <a:schemeClr val="tx2"/>
                </a:solidFill>
              </a:rPr>
              <a:t>Maxime GANDON</a:t>
            </a:r>
          </a:p>
        </p:txBody>
      </p:sp>
      <p:sp>
        <p:nvSpPr>
          <p:cNvPr id="12" name="Rectangle 11">
            <a:extLst>
              <a:ext uri="{FF2B5EF4-FFF2-40B4-BE49-F238E27FC236}">
                <a16:creationId xmlns:a16="http://schemas.microsoft.com/office/drawing/2014/main" id="{5B542558-A02C-4D48-B5F0-ED52D506B76F}"/>
              </a:ext>
            </a:extLst>
          </p:cNvPr>
          <p:cNvSpPr/>
          <p:nvPr/>
        </p:nvSpPr>
        <p:spPr>
          <a:xfrm>
            <a:off x="6395521" y="3242931"/>
            <a:ext cx="1835833" cy="47862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solidFill>
                  <a:schemeClr val="tx2"/>
                </a:solidFill>
              </a:rPr>
              <a:t>Dylan GAZEU</a:t>
            </a:r>
          </a:p>
        </p:txBody>
      </p:sp>
      <p:sp>
        <p:nvSpPr>
          <p:cNvPr id="13" name="Rectangle 12">
            <a:extLst>
              <a:ext uri="{FF2B5EF4-FFF2-40B4-BE49-F238E27FC236}">
                <a16:creationId xmlns:a16="http://schemas.microsoft.com/office/drawing/2014/main" id="{858F7E7F-4C43-4052-98C4-956B7404798F}"/>
              </a:ext>
            </a:extLst>
          </p:cNvPr>
          <p:cNvSpPr/>
          <p:nvPr/>
        </p:nvSpPr>
        <p:spPr>
          <a:xfrm>
            <a:off x="912645" y="3721556"/>
            <a:ext cx="1835833" cy="392415"/>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b="1" cap="all" dirty="0">
                <a:solidFill>
                  <a:schemeClr val="tx2"/>
                </a:solidFill>
              </a:rPr>
              <a:t>Président CTA OCCITANIE</a:t>
            </a:r>
          </a:p>
        </p:txBody>
      </p:sp>
      <p:sp>
        <p:nvSpPr>
          <p:cNvPr id="14" name="Rectangle 13">
            <a:extLst>
              <a:ext uri="{FF2B5EF4-FFF2-40B4-BE49-F238E27FC236}">
                <a16:creationId xmlns:a16="http://schemas.microsoft.com/office/drawing/2014/main" id="{61DD7565-3361-47C0-83AF-082E1F1169E0}"/>
              </a:ext>
            </a:extLst>
          </p:cNvPr>
          <p:cNvSpPr/>
          <p:nvPr/>
        </p:nvSpPr>
        <p:spPr>
          <a:xfrm>
            <a:off x="3654082" y="3721556"/>
            <a:ext cx="1835833" cy="392415"/>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b="1" cap="all" dirty="0" err="1">
                <a:solidFill>
                  <a:schemeClr val="tx2"/>
                </a:solidFill>
              </a:rPr>
              <a:t>Juge</a:t>
            </a:r>
            <a:r>
              <a:rPr lang="en-US" sz="1100" b="1" cap="all" dirty="0">
                <a:solidFill>
                  <a:schemeClr val="tx2"/>
                </a:solidFill>
              </a:rPr>
              <a:t> </a:t>
            </a:r>
            <a:r>
              <a:rPr lang="en-US" sz="1100" b="1" cap="all" dirty="0" err="1">
                <a:solidFill>
                  <a:schemeClr val="tx2"/>
                </a:solidFill>
              </a:rPr>
              <a:t>Arbitre</a:t>
            </a:r>
            <a:r>
              <a:rPr lang="en-US" sz="1100" b="1" cap="all" dirty="0">
                <a:solidFill>
                  <a:schemeClr val="tx2"/>
                </a:solidFill>
              </a:rPr>
              <a:t> JEUNE national beach</a:t>
            </a:r>
          </a:p>
        </p:txBody>
      </p:sp>
      <p:sp>
        <p:nvSpPr>
          <p:cNvPr id="15" name="Rectangle 14">
            <a:extLst>
              <a:ext uri="{FF2B5EF4-FFF2-40B4-BE49-F238E27FC236}">
                <a16:creationId xmlns:a16="http://schemas.microsoft.com/office/drawing/2014/main" id="{1918DE54-9A64-4E83-A002-93E2167E4144}"/>
              </a:ext>
            </a:extLst>
          </p:cNvPr>
          <p:cNvSpPr/>
          <p:nvPr/>
        </p:nvSpPr>
        <p:spPr>
          <a:xfrm>
            <a:off x="6395520" y="3721556"/>
            <a:ext cx="1835833" cy="392415"/>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b="1" cap="all" dirty="0">
                <a:solidFill>
                  <a:schemeClr val="tx2"/>
                </a:solidFill>
              </a:rPr>
              <a:t>Juge arbitre national beach</a:t>
            </a: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37733" y="1031358"/>
            <a:ext cx="1585656" cy="2211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846828" y="0"/>
            <a:ext cx="1297172" cy="7442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5535" r="15255"/>
          <a:stretch/>
        </p:blipFill>
        <p:spPr bwMode="auto">
          <a:xfrm>
            <a:off x="6548129" y="1031357"/>
            <a:ext cx="1530615" cy="2211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descr="Une image contenant extérieur, orange, homme, souriant&#10;&#10;Description générée automatiquement">
            <a:extLst>
              <a:ext uri="{FF2B5EF4-FFF2-40B4-BE49-F238E27FC236}">
                <a16:creationId xmlns:a16="http://schemas.microsoft.com/office/drawing/2014/main" id="{714CD14D-7969-4634-9C01-AFCA24428D49}"/>
              </a:ext>
            </a:extLst>
          </p:cNvPr>
          <p:cNvPicPr>
            <a:picLocks noChangeAspect="1"/>
          </p:cNvPicPr>
          <p:nvPr/>
        </p:nvPicPr>
        <p:blipFill rotWithShape="1">
          <a:blip r:embed="rId6"/>
          <a:srcRect t="16789" b="15746"/>
          <a:stretch/>
        </p:blipFill>
        <p:spPr>
          <a:xfrm>
            <a:off x="3645505" y="1019364"/>
            <a:ext cx="1852986" cy="2223566"/>
          </a:xfrm>
          <a:prstGeom prst="rect">
            <a:avLst/>
          </a:prstGeom>
        </p:spPr>
      </p:pic>
    </p:spTree>
    <p:extLst>
      <p:ext uri="{BB962C8B-B14F-4D97-AF65-F5344CB8AC3E}">
        <p14:creationId xmlns:p14="http://schemas.microsoft.com/office/powerpoint/2010/main" val="2334471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REGLEMENT BEACH HANDBALL</a:t>
            </a:r>
          </a:p>
        </p:txBody>
      </p:sp>
      <p:sp>
        <p:nvSpPr>
          <p:cNvPr id="3" name="Sous-titre 2"/>
          <p:cNvSpPr>
            <a:spLocks noGrp="1"/>
          </p:cNvSpPr>
          <p:nvPr>
            <p:ph type="subTitle" idx="10"/>
          </p:nvPr>
        </p:nvSpPr>
        <p:spPr/>
        <p:txBody>
          <a:bodyPr/>
          <a:lstStyle/>
          <a:p>
            <a:r>
              <a:rPr lang="fr-FR"/>
              <a:t>L’aire de jeu</a:t>
            </a:r>
          </a:p>
        </p:txBody>
      </p:sp>
      <p:sp>
        <p:nvSpPr>
          <p:cNvPr id="4" name="Espace réservé du contenu 3"/>
          <p:cNvSpPr>
            <a:spLocks noGrp="1"/>
          </p:cNvSpPr>
          <p:nvPr>
            <p:ph idx="1"/>
          </p:nvPr>
        </p:nvSpPr>
        <p:spPr>
          <a:xfrm>
            <a:off x="221391" y="905354"/>
            <a:ext cx="4139999" cy="3762339"/>
          </a:xfrm>
          <a:noFill/>
        </p:spPr>
        <p:txBody>
          <a:bodyPr/>
          <a:lstStyle/>
          <a:p>
            <a:pPr algn="just"/>
            <a:r>
              <a:rPr lang="fr-FR" u="sng" dirty="0"/>
              <a:t>Les zones de changements</a:t>
            </a:r>
            <a:endParaRPr lang="fr-FR" dirty="0"/>
          </a:p>
          <a:p>
            <a:pPr algn="just"/>
            <a:r>
              <a:rPr lang="fr-FR" dirty="0"/>
              <a:t>	a) Il est permis au gardien et aux joueurs de champs de quitter l’aire de jeu </a:t>
            </a:r>
            <a:r>
              <a:rPr lang="fr-FR" b="1" dirty="0"/>
              <a:t>par le chemin le plus court du côté de leur équipe</a:t>
            </a:r>
            <a:r>
              <a:rPr lang="fr-FR" dirty="0"/>
              <a:t>. En pratique cela signifie que les joueurs peuvent quitter le terrain de jeu par toute la ligne de touche de l’aire de jeu et de la surface de but du côté de la zone de changement de leur équipe.</a:t>
            </a:r>
          </a:p>
          <a:p>
            <a:pPr algn="just"/>
            <a:r>
              <a:rPr lang="fr-FR" dirty="0"/>
              <a:t>	b) La zone d'entrée du gardien de but (</a:t>
            </a:r>
            <a:r>
              <a:rPr lang="fr-FR" u="sng" dirty="0"/>
              <a:t>ou du spécialiste</a:t>
            </a:r>
            <a:r>
              <a:rPr lang="fr-FR" dirty="0"/>
              <a:t>) est la ligne de touche du côté de la zone de changement de son équipe.</a:t>
            </a:r>
          </a:p>
          <a:p>
            <a:pPr algn="just"/>
            <a:r>
              <a:rPr lang="fr-FR" dirty="0"/>
              <a:t>	c) Le gardien remplaçant a le droit d’attendre son tour pour entrer sur le terrain </a:t>
            </a:r>
            <a:r>
              <a:rPr lang="fr-FR" b="1" dirty="0"/>
              <a:t>en étant assis (ou agenouillé)</a:t>
            </a:r>
            <a:r>
              <a:rPr lang="fr-FR" dirty="0"/>
              <a:t> près de la ligne de touche, entre la ligne de but et la ligne de surface de but de son équipe.</a:t>
            </a:r>
          </a:p>
        </p:txBody>
      </p:sp>
      <p:pic>
        <p:nvPicPr>
          <p:cNvPr id="8" name="Espace réservé du contenu 5"/>
          <p:cNvPicPr>
            <a:picLocks noGrp="1" noChangeAspect="1"/>
          </p:cNvPicPr>
          <p:nvPr>
            <p:ph idx="11"/>
          </p:nvPr>
        </p:nvPicPr>
        <p:blipFill>
          <a:blip r:embed="rId3">
            <a:extLst>
              <a:ext uri="{28A0092B-C50C-407E-A947-70E740481C1C}">
                <a14:useLocalDpi xmlns:a14="http://schemas.microsoft.com/office/drawing/2010/main" val="0"/>
              </a:ext>
            </a:extLst>
          </a:blip>
          <a:stretch>
            <a:fillRect/>
          </a:stretch>
        </p:blipFill>
        <p:spPr>
          <a:xfrm>
            <a:off x="4361390" y="1155271"/>
            <a:ext cx="4782176" cy="3148629"/>
          </a:xfrm>
        </p:spPr>
      </p:pic>
    </p:spTree>
    <p:extLst>
      <p:ext uri="{BB962C8B-B14F-4D97-AF65-F5344CB8AC3E}">
        <p14:creationId xmlns:p14="http://schemas.microsoft.com/office/powerpoint/2010/main" val="8856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7808286T\Pictures\tumblr_n8w2zpiPO81qlq9poo4_r1_128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69048" y="985665"/>
            <a:ext cx="2589605" cy="149172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p:txBody>
          <a:bodyPr>
            <a:normAutofit fontScale="90000"/>
          </a:bodyPr>
          <a:lstStyle/>
          <a:p>
            <a:r>
              <a:rPr lang="fr-FR" dirty="0"/>
              <a:t>REGLEMENT BEACH HANDBALL</a:t>
            </a:r>
          </a:p>
        </p:txBody>
      </p:sp>
      <p:sp>
        <p:nvSpPr>
          <p:cNvPr id="9" name="Sous-titre 2"/>
          <p:cNvSpPr>
            <a:spLocks noGrp="1"/>
          </p:cNvSpPr>
          <p:nvPr>
            <p:ph type="subTitle" idx="10"/>
          </p:nvPr>
        </p:nvSpPr>
        <p:spPr/>
        <p:txBody>
          <a:bodyPr/>
          <a:lstStyle/>
          <a:p>
            <a:r>
              <a:rPr lang="fr-FR" dirty="0"/>
              <a:t>2 - Début du match, temps de jeu, signal de fin, temps-mort et TTO</a:t>
            </a:r>
          </a:p>
        </p:txBody>
      </p:sp>
      <p:sp>
        <p:nvSpPr>
          <p:cNvPr id="4" name="ZoneTexte 3"/>
          <p:cNvSpPr txBox="1"/>
          <p:nvPr/>
        </p:nvSpPr>
        <p:spPr>
          <a:xfrm>
            <a:off x="221390" y="1155700"/>
            <a:ext cx="4458560" cy="3105150"/>
          </a:xfrm>
          <a:prstGeom prst="rect">
            <a:avLst/>
          </a:prstGeom>
        </p:spPr>
        <p:txBody>
          <a:bodyPr vert="horz" wrap="square" lIns="91440" tIns="45720" rIns="91440" bIns="45720" rtlCol="0" anchor="ctr">
            <a:normAutofit/>
          </a:bodyPr>
          <a:lstStyle/>
          <a:p>
            <a:pPr algn="l"/>
            <a:endParaRPr lang="fr-FR" sz="1000" dirty="0">
              <a:solidFill>
                <a:srgbClr val="002857"/>
              </a:solidFill>
            </a:endParaRPr>
          </a:p>
        </p:txBody>
      </p:sp>
      <p:sp>
        <p:nvSpPr>
          <p:cNvPr id="5" name="ZoneTexte 4"/>
          <p:cNvSpPr txBox="1"/>
          <p:nvPr/>
        </p:nvSpPr>
        <p:spPr>
          <a:xfrm>
            <a:off x="425450" y="1155700"/>
            <a:ext cx="4178300" cy="2965450"/>
          </a:xfrm>
          <a:prstGeom prst="rect">
            <a:avLst/>
          </a:prstGeom>
        </p:spPr>
        <p:txBody>
          <a:bodyPr vert="horz" wrap="square" lIns="91440" tIns="45720" rIns="91440" bIns="45720" rtlCol="0" anchor="ctr">
            <a:normAutofit/>
          </a:bodyPr>
          <a:lstStyle/>
          <a:p>
            <a:pPr algn="l"/>
            <a:endParaRPr lang="fr-FR" sz="1000" dirty="0">
              <a:solidFill>
                <a:srgbClr val="002857"/>
              </a:solidFill>
            </a:endParaRPr>
          </a:p>
        </p:txBody>
      </p:sp>
      <p:sp>
        <p:nvSpPr>
          <p:cNvPr id="3" name="Espace réservé du contenu 2"/>
          <p:cNvSpPr>
            <a:spLocks noGrp="1"/>
          </p:cNvSpPr>
          <p:nvPr>
            <p:ph idx="1"/>
          </p:nvPr>
        </p:nvSpPr>
        <p:spPr>
          <a:xfrm>
            <a:off x="221390" y="821789"/>
            <a:ext cx="4139999" cy="3772971"/>
          </a:xfrm>
          <a:noFill/>
        </p:spPr>
        <p:txBody>
          <a:bodyPr anchor="ctr"/>
          <a:lstStyle/>
          <a:p>
            <a:r>
              <a:rPr lang="fr-FR" sz="1800" dirty="0"/>
              <a:t>	</a:t>
            </a:r>
            <a:r>
              <a:rPr lang="fr-FR" sz="1800" u="sng" dirty="0"/>
              <a:t>Avant le match</a:t>
            </a:r>
          </a:p>
          <a:p>
            <a:r>
              <a:rPr lang="fr-FR" sz="1800" dirty="0">
                <a:sym typeface="Wingdings" panose="05000000000000000000" pitchFamily="2" charset="2"/>
              </a:rPr>
              <a:t></a:t>
            </a:r>
            <a:r>
              <a:rPr lang="fr-FR" sz="1800" dirty="0"/>
              <a:t> </a:t>
            </a:r>
            <a:r>
              <a:rPr lang="fr-FR" sz="1800" b="1" dirty="0"/>
              <a:t>tirage au sort</a:t>
            </a:r>
            <a:r>
              <a:rPr lang="fr-FR" sz="1800" dirty="0"/>
              <a:t> pour déterminer le choix du camp et le choix de la zone de changement</a:t>
            </a:r>
          </a:p>
          <a:p>
            <a:r>
              <a:rPr lang="fr-FR" sz="1800" dirty="0">
                <a:sym typeface="Wingdings" panose="05000000000000000000" pitchFamily="2" charset="2"/>
              </a:rPr>
              <a:t></a:t>
            </a:r>
            <a:r>
              <a:rPr lang="fr-FR" sz="1800" dirty="0"/>
              <a:t> Après la pause, les équipes changent de camp, cependant les zones de changement subsistent.</a:t>
            </a:r>
          </a:p>
          <a:p>
            <a:r>
              <a:rPr lang="fr-FR" sz="1800" dirty="0"/>
              <a:t>	</a:t>
            </a:r>
            <a:r>
              <a:rPr lang="fr-FR" sz="1800" u="sng" dirty="0"/>
              <a:t>Début du match</a:t>
            </a:r>
          </a:p>
          <a:p>
            <a:r>
              <a:rPr lang="fr-FR" sz="1800" dirty="0">
                <a:sym typeface="Wingdings" panose="05000000000000000000" pitchFamily="2" charset="2"/>
              </a:rPr>
              <a:t></a:t>
            </a:r>
            <a:r>
              <a:rPr lang="fr-FR" sz="1800" dirty="0"/>
              <a:t> Le match, ainsi que le « Golden Goal », commence à chaque période par un</a:t>
            </a:r>
            <a:r>
              <a:rPr lang="fr-FR" sz="1800" b="1" dirty="0"/>
              <a:t> jet d'arbitre</a:t>
            </a:r>
            <a:endParaRPr lang="fr-FR" sz="1800" dirty="0"/>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90" y="535765"/>
            <a:ext cx="7606057" cy="4278408"/>
          </a:xfrm>
          <a:prstGeom prst="rect">
            <a:avLst/>
          </a:prstGeom>
        </p:spPr>
      </p:pic>
    </p:spTree>
    <p:extLst>
      <p:ext uri="{BB962C8B-B14F-4D97-AF65-F5344CB8AC3E}">
        <p14:creationId xmlns:p14="http://schemas.microsoft.com/office/powerpoint/2010/main" val="10434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REGLEMENT BEACH HANDBALL</a:t>
            </a:r>
          </a:p>
        </p:txBody>
      </p:sp>
      <p:sp>
        <p:nvSpPr>
          <p:cNvPr id="3" name="Sous-titre 2"/>
          <p:cNvSpPr>
            <a:spLocks noGrp="1"/>
          </p:cNvSpPr>
          <p:nvPr>
            <p:ph type="subTitle" idx="10"/>
          </p:nvPr>
        </p:nvSpPr>
        <p:spPr/>
        <p:txBody>
          <a:bodyPr/>
          <a:lstStyle/>
          <a:p>
            <a:r>
              <a:rPr lang="fr-FR" dirty="0"/>
              <a:t>Début du match, temps de jeu, signal de fin, temps-mort et TTO</a:t>
            </a:r>
          </a:p>
        </p:txBody>
      </p:sp>
      <p:sp>
        <p:nvSpPr>
          <p:cNvPr id="19" name="Block Arc 64">
            <a:extLst>
              <a:ext uri="{FF2B5EF4-FFF2-40B4-BE49-F238E27FC236}">
                <a16:creationId xmlns:a16="http://schemas.microsoft.com/office/drawing/2014/main" id="{713F086E-2313-490D-8C4F-0514004237FC}"/>
              </a:ext>
            </a:extLst>
          </p:cNvPr>
          <p:cNvSpPr>
            <a:spLocks noChangeAspect="1"/>
          </p:cNvSpPr>
          <p:nvPr/>
        </p:nvSpPr>
        <p:spPr>
          <a:xfrm rot="10800000">
            <a:off x="538703" y="1743075"/>
            <a:ext cx="1748739" cy="1815202"/>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43797" tIns="121899" rIns="243797" bIns="121899"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3C3732"/>
              </a:solidFill>
              <a:effectLst/>
              <a:uLnTx/>
              <a:uFillTx/>
              <a:latin typeface="Avenir LT Std 45 Book" charset="0"/>
              <a:ea typeface="+mn-ea"/>
              <a:cs typeface="+mn-cs"/>
            </a:endParaRPr>
          </a:p>
        </p:txBody>
      </p:sp>
      <p:sp>
        <p:nvSpPr>
          <p:cNvPr id="20" name="Block Arc 68">
            <a:extLst>
              <a:ext uri="{FF2B5EF4-FFF2-40B4-BE49-F238E27FC236}">
                <a16:creationId xmlns:a16="http://schemas.microsoft.com/office/drawing/2014/main" id="{60F25C13-AB9F-4B97-A862-9F725A605C2D}"/>
              </a:ext>
            </a:extLst>
          </p:cNvPr>
          <p:cNvSpPr>
            <a:spLocks noChangeAspect="1"/>
          </p:cNvSpPr>
          <p:nvPr/>
        </p:nvSpPr>
        <p:spPr>
          <a:xfrm>
            <a:off x="2120093" y="1743075"/>
            <a:ext cx="1748739" cy="1815202"/>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43797" tIns="121899" rIns="243797" bIns="121899"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3C3732"/>
              </a:solidFill>
              <a:effectLst/>
              <a:uLnTx/>
              <a:uFillTx/>
              <a:latin typeface="Avenir LT Std 45 Book" charset="0"/>
              <a:ea typeface="+mn-ea"/>
              <a:cs typeface="+mn-cs"/>
            </a:endParaRPr>
          </a:p>
        </p:txBody>
      </p:sp>
      <p:sp>
        <p:nvSpPr>
          <p:cNvPr id="21" name="Block Arc 69">
            <a:extLst>
              <a:ext uri="{FF2B5EF4-FFF2-40B4-BE49-F238E27FC236}">
                <a16:creationId xmlns:a16="http://schemas.microsoft.com/office/drawing/2014/main" id="{42C78513-E2C0-40CF-BE45-6FF28936A683}"/>
              </a:ext>
            </a:extLst>
          </p:cNvPr>
          <p:cNvSpPr>
            <a:spLocks noChangeAspect="1"/>
          </p:cNvSpPr>
          <p:nvPr/>
        </p:nvSpPr>
        <p:spPr>
          <a:xfrm rot="10800000">
            <a:off x="3699729" y="1743075"/>
            <a:ext cx="1748739" cy="1815202"/>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43797" tIns="121899" rIns="243797" bIns="121899"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3C3732"/>
              </a:solidFill>
              <a:effectLst/>
              <a:uLnTx/>
              <a:uFillTx/>
              <a:latin typeface="Avenir LT Std 45 Book" charset="0"/>
              <a:ea typeface="+mn-ea"/>
              <a:cs typeface="+mn-cs"/>
            </a:endParaRPr>
          </a:p>
        </p:txBody>
      </p:sp>
      <p:sp>
        <p:nvSpPr>
          <p:cNvPr id="22" name="Block Arc 70">
            <a:extLst>
              <a:ext uri="{FF2B5EF4-FFF2-40B4-BE49-F238E27FC236}">
                <a16:creationId xmlns:a16="http://schemas.microsoft.com/office/drawing/2014/main" id="{7FBB6DCE-1D07-4F82-ADF7-E4D7DA75DA72}"/>
              </a:ext>
            </a:extLst>
          </p:cNvPr>
          <p:cNvSpPr>
            <a:spLocks noChangeAspect="1"/>
          </p:cNvSpPr>
          <p:nvPr/>
        </p:nvSpPr>
        <p:spPr>
          <a:xfrm>
            <a:off x="5277548" y="1743075"/>
            <a:ext cx="1748739" cy="1815202"/>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43797" tIns="121899" rIns="243797" bIns="121899"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3C3732"/>
              </a:solidFill>
              <a:effectLst/>
              <a:uLnTx/>
              <a:uFillTx/>
              <a:latin typeface="Avenir LT Std 45 Book" charset="0"/>
              <a:ea typeface="+mn-ea"/>
              <a:cs typeface="+mn-cs"/>
            </a:endParaRPr>
          </a:p>
        </p:txBody>
      </p:sp>
      <p:sp>
        <p:nvSpPr>
          <p:cNvPr id="23" name="Block Arc 71">
            <a:extLst>
              <a:ext uri="{FF2B5EF4-FFF2-40B4-BE49-F238E27FC236}">
                <a16:creationId xmlns:a16="http://schemas.microsoft.com/office/drawing/2014/main" id="{4A3CF8B1-BB48-4C6F-91DD-CBE434E1B845}"/>
              </a:ext>
            </a:extLst>
          </p:cNvPr>
          <p:cNvSpPr>
            <a:spLocks noChangeAspect="1"/>
          </p:cNvSpPr>
          <p:nvPr/>
        </p:nvSpPr>
        <p:spPr>
          <a:xfrm>
            <a:off x="538703" y="1743075"/>
            <a:ext cx="1748739" cy="1815202"/>
          </a:xfrm>
          <a:prstGeom prst="blockArc">
            <a:avLst>
              <a:gd name="adj1" fmla="val 10800000"/>
              <a:gd name="adj2" fmla="val 0"/>
              <a:gd name="adj3" fmla="val 9694"/>
            </a:avLst>
          </a:prstGeom>
          <a:solidFill>
            <a:srgbClr val="009AA6"/>
          </a:solidFill>
          <a:ln w="9525" cap="flat" cmpd="sng" algn="ctr">
            <a:noFill/>
            <a:prstDash val="solid"/>
          </a:ln>
          <a:effectLst/>
        </p:spPr>
        <p:txBody>
          <a:bodyPr lIns="243797" tIns="121899" rIns="243797" bIns="121899"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3C3732"/>
              </a:solidFill>
              <a:effectLst/>
              <a:uLnTx/>
              <a:uFillTx/>
              <a:latin typeface="Avenir LT Std 45 Book" charset="0"/>
              <a:ea typeface="+mn-ea"/>
              <a:cs typeface="+mn-cs"/>
            </a:endParaRPr>
          </a:p>
        </p:txBody>
      </p:sp>
      <p:sp>
        <p:nvSpPr>
          <p:cNvPr id="24" name="Block Arc 72">
            <a:extLst>
              <a:ext uri="{FF2B5EF4-FFF2-40B4-BE49-F238E27FC236}">
                <a16:creationId xmlns:a16="http://schemas.microsoft.com/office/drawing/2014/main" id="{BAEF818F-8A88-4842-88FD-CB94F68FEB0C}"/>
              </a:ext>
            </a:extLst>
          </p:cNvPr>
          <p:cNvSpPr>
            <a:spLocks noChangeAspect="1"/>
          </p:cNvSpPr>
          <p:nvPr/>
        </p:nvSpPr>
        <p:spPr>
          <a:xfrm rot="10800000">
            <a:off x="6856558" y="1743075"/>
            <a:ext cx="1748739" cy="1815202"/>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43797" tIns="121899" rIns="243797" bIns="121899"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3C3732"/>
              </a:solidFill>
              <a:effectLst/>
              <a:uLnTx/>
              <a:uFillTx/>
              <a:latin typeface="Avenir LT Std 45 Book" charset="0"/>
              <a:ea typeface="+mn-ea"/>
              <a:cs typeface="+mn-cs"/>
            </a:endParaRPr>
          </a:p>
        </p:txBody>
      </p:sp>
      <p:sp>
        <p:nvSpPr>
          <p:cNvPr id="25" name="Block Arc 73">
            <a:extLst>
              <a:ext uri="{FF2B5EF4-FFF2-40B4-BE49-F238E27FC236}">
                <a16:creationId xmlns:a16="http://schemas.microsoft.com/office/drawing/2014/main" id="{3477939D-877F-4FFE-A1F1-44879A16364C}"/>
              </a:ext>
            </a:extLst>
          </p:cNvPr>
          <p:cNvSpPr>
            <a:spLocks noChangeAspect="1"/>
          </p:cNvSpPr>
          <p:nvPr/>
        </p:nvSpPr>
        <p:spPr>
          <a:xfrm rot="10800000">
            <a:off x="2120093" y="1743075"/>
            <a:ext cx="1748739" cy="1815202"/>
          </a:xfrm>
          <a:prstGeom prst="blockArc">
            <a:avLst>
              <a:gd name="adj1" fmla="val 10800000"/>
              <a:gd name="adj2" fmla="val 0"/>
              <a:gd name="adj3" fmla="val 9694"/>
            </a:avLst>
          </a:prstGeom>
          <a:solidFill>
            <a:srgbClr val="92D050"/>
          </a:solidFill>
          <a:ln w="9525" cap="flat" cmpd="sng" algn="ctr">
            <a:noFill/>
            <a:prstDash val="solid"/>
          </a:ln>
          <a:effectLst/>
        </p:spPr>
        <p:txBody>
          <a:bodyPr lIns="243797" tIns="121899" rIns="243797" bIns="121899"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3C3732"/>
              </a:solidFill>
              <a:effectLst/>
              <a:uLnTx/>
              <a:uFillTx/>
              <a:latin typeface="Avenir LT Std 45 Book" charset="0"/>
              <a:ea typeface="+mn-ea"/>
              <a:cs typeface="+mn-cs"/>
            </a:endParaRPr>
          </a:p>
        </p:txBody>
      </p:sp>
      <p:sp>
        <p:nvSpPr>
          <p:cNvPr id="26" name="Block Arc 74">
            <a:extLst>
              <a:ext uri="{FF2B5EF4-FFF2-40B4-BE49-F238E27FC236}">
                <a16:creationId xmlns:a16="http://schemas.microsoft.com/office/drawing/2014/main" id="{6512747F-F8C0-436E-8AAB-61D4829B527C}"/>
              </a:ext>
            </a:extLst>
          </p:cNvPr>
          <p:cNvSpPr>
            <a:spLocks noChangeAspect="1"/>
          </p:cNvSpPr>
          <p:nvPr/>
        </p:nvSpPr>
        <p:spPr>
          <a:xfrm rot="10800000">
            <a:off x="5275167" y="1743075"/>
            <a:ext cx="1748739" cy="1815202"/>
          </a:xfrm>
          <a:prstGeom prst="blockArc">
            <a:avLst>
              <a:gd name="adj1" fmla="val 10800000"/>
              <a:gd name="adj2" fmla="val 0"/>
              <a:gd name="adj3" fmla="val 9694"/>
            </a:avLst>
          </a:prstGeom>
          <a:solidFill>
            <a:srgbClr val="92D050"/>
          </a:solidFill>
          <a:ln w="9525" cap="flat" cmpd="sng" algn="ctr">
            <a:noFill/>
            <a:prstDash val="solid"/>
          </a:ln>
          <a:effectLst/>
        </p:spPr>
        <p:txBody>
          <a:bodyPr lIns="243797" tIns="121899" rIns="243797" bIns="121899"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3C3732"/>
              </a:solidFill>
              <a:effectLst/>
              <a:uLnTx/>
              <a:uFillTx/>
              <a:latin typeface="Avenir LT Std 45 Book" charset="0"/>
              <a:ea typeface="+mn-ea"/>
              <a:cs typeface="+mn-cs"/>
            </a:endParaRPr>
          </a:p>
        </p:txBody>
      </p:sp>
      <p:sp>
        <p:nvSpPr>
          <p:cNvPr id="27" name="Block Arc 75">
            <a:extLst>
              <a:ext uri="{FF2B5EF4-FFF2-40B4-BE49-F238E27FC236}">
                <a16:creationId xmlns:a16="http://schemas.microsoft.com/office/drawing/2014/main" id="{5AEFF4F5-1AE2-40D4-B97B-9E0E9D5AAC45}"/>
              </a:ext>
            </a:extLst>
          </p:cNvPr>
          <p:cNvSpPr>
            <a:spLocks noChangeAspect="1"/>
          </p:cNvSpPr>
          <p:nvPr/>
        </p:nvSpPr>
        <p:spPr>
          <a:xfrm>
            <a:off x="3697348" y="1743075"/>
            <a:ext cx="1748739" cy="1815202"/>
          </a:xfrm>
          <a:prstGeom prst="blockArc">
            <a:avLst>
              <a:gd name="adj1" fmla="val 10800000"/>
              <a:gd name="adj2" fmla="val 0"/>
              <a:gd name="adj3" fmla="val 9694"/>
            </a:avLst>
          </a:prstGeom>
          <a:solidFill>
            <a:srgbClr val="00B0F0"/>
          </a:solidFill>
          <a:ln w="9525" cap="flat" cmpd="sng" algn="ctr">
            <a:noFill/>
            <a:prstDash val="solid"/>
          </a:ln>
          <a:effectLst/>
        </p:spPr>
        <p:txBody>
          <a:bodyPr lIns="243797" tIns="121899" rIns="243797" bIns="121899"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3C3732"/>
              </a:solidFill>
              <a:effectLst/>
              <a:uLnTx/>
              <a:uFillTx/>
              <a:latin typeface="Avenir LT Std 45 Book" charset="0"/>
              <a:ea typeface="+mn-ea"/>
              <a:cs typeface="+mn-cs"/>
            </a:endParaRPr>
          </a:p>
        </p:txBody>
      </p:sp>
      <p:sp>
        <p:nvSpPr>
          <p:cNvPr id="28" name="Block Arc 76">
            <a:extLst>
              <a:ext uri="{FF2B5EF4-FFF2-40B4-BE49-F238E27FC236}">
                <a16:creationId xmlns:a16="http://schemas.microsoft.com/office/drawing/2014/main" id="{1C7134D6-DC3A-4EEC-82B2-DFEF14EBA6AB}"/>
              </a:ext>
            </a:extLst>
          </p:cNvPr>
          <p:cNvSpPr>
            <a:spLocks noChangeAspect="1"/>
          </p:cNvSpPr>
          <p:nvPr/>
        </p:nvSpPr>
        <p:spPr>
          <a:xfrm>
            <a:off x="6856558" y="1743075"/>
            <a:ext cx="1748739" cy="1815202"/>
          </a:xfrm>
          <a:prstGeom prst="blockArc">
            <a:avLst>
              <a:gd name="adj1" fmla="val 10800000"/>
              <a:gd name="adj2" fmla="val 0"/>
              <a:gd name="adj3" fmla="val 9694"/>
            </a:avLst>
          </a:prstGeom>
          <a:solidFill>
            <a:srgbClr val="FF0066"/>
          </a:solidFill>
          <a:ln w="9525" cap="flat" cmpd="sng" algn="ctr">
            <a:noFill/>
            <a:prstDash val="solid"/>
          </a:ln>
          <a:effectLst/>
        </p:spPr>
        <p:txBody>
          <a:bodyPr lIns="243797" tIns="121899" rIns="243797" bIns="121899"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3C3732"/>
              </a:solidFill>
              <a:effectLst/>
              <a:uLnTx/>
              <a:uFillTx/>
              <a:latin typeface="Avenir LT Std 45 Book" charset="0"/>
              <a:ea typeface="+mn-ea"/>
              <a:cs typeface="+mn-cs"/>
            </a:endParaRPr>
          </a:p>
        </p:txBody>
      </p:sp>
      <p:sp>
        <p:nvSpPr>
          <p:cNvPr id="34" name="TextBox 7">
            <a:extLst>
              <a:ext uri="{FF2B5EF4-FFF2-40B4-BE49-F238E27FC236}">
                <a16:creationId xmlns:a16="http://schemas.microsoft.com/office/drawing/2014/main" id="{B17D08C7-F82F-4061-A2D6-D10E02B7F61E}"/>
              </a:ext>
            </a:extLst>
          </p:cNvPr>
          <p:cNvSpPr txBox="1"/>
          <p:nvPr/>
        </p:nvSpPr>
        <p:spPr>
          <a:xfrm>
            <a:off x="706429" y="3771642"/>
            <a:ext cx="1413287" cy="184666"/>
          </a:xfrm>
          <a:prstGeom prst="rect">
            <a:avLst/>
          </a:prstGeom>
          <a:noFill/>
        </p:spPr>
        <p:txBody>
          <a:bodyPr wrap="square" lIns="0" tIns="0" rIns="0" bIns="0" rtlCol="0" anchor="t">
            <a:spAutoFit/>
          </a:bodyPr>
          <a:lstStyle/>
          <a:p>
            <a:pPr algn="ctr" defTabSz="914378">
              <a:spcAft>
                <a:spcPts val="600"/>
              </a:spcAft>
              <a:defRPr/>
            </a:pPr>
            <a:r>
              <a:rPr lang="fr-FR" sz="1200" cap="all" dirty="0">
                <a:solidFill>
                  <a:srgbClr val="009AA6"/>
                </a:solidFill>
                <a:latin typeface="Avenir LT Std 65 Medium" panose="020B0803020203020204" pitchFamily="34" charset="0"/>
              </a:rPr>
              <a:t>1</a:t>
            </a:r>
            <a:r>
              <a:rPr lang="fr-FR" sz="1200" cap="all" baseline="30000" dirty="0">
                <a:solidFill>
                  <a:srgbClr val="009AA6"/>
                </a:solidFill>
                <a:latin typeface="Avenir LT Std 65 Medium" panose="020B0803020203020204" pitchFamily="34" charset="0"/>
              </a:rPr>
              <a:t>ère</a:t>
            </a:r>
            <a:r>
              <a:rPr lang="fr-FR" sz="1200" cap="all" dirty="0">
                <a:solidFill>
                  <a:srgbClr val="009AA6"/>
                </a:solidFill>
                <a:latin typeface="Avenir LT Std 65 Medium" panose="020B0803020203020204" pitchFamily="34" charset="0"/>
              </a:rPr>
              <a:t> période</a:t>
            </a:r>
          </a:p>
        </p:txBody>
      </p:sp>
      <p:sp>
        <p:nvSpPr>
          <p:cNvPr id="35" name="TextBox 7">
            <a:extLst>
              <a:ext uri="{FF2B5EF4-FFF2-40B4-BE49-F238E27FC236}">
                <a16:creationId xmlns:a16="http://schemas.microsoft.com/office/drawing/2014/main" id="{0FC8FB13-9EF8-4045-8D0F-31987B5EEF6D}"/>
              </a:ext>
            </a:extLst>
          </p:cNvPr>
          <p:cNvSpPr txBox="1"/>
          <p:nvPr/>
        </p:nvSpPr>
        <p:spPr>
          <a:xfrm>
            <a:off x="2285893" y="3771642"/>
            <a:ext cx="1413287" cy="184666"/>
          </a:xfrm>
          <a:prstGeom prst="rect">
            <a:avLst/>
          </a:prstGeom>
          <a:noFill/>
        </p:spPr>
        <p:txBody>
          <a:bodyPr wrap="square" lIns="0" tIns="0" rIns="0" bIns="0" rtlCol="0" anchor="t">
            <a:spAutoFit/>
          </a:bodyPr>
          <a:lstStyle/>
          <a:p>
            <a:pPr algn="ctr" defTabSz="914378">
              <a:spcAft>
                <a:spcPts val="600"/>
              </a:spcAft>
              <a:defRPr/>
            </a:pPr>
            <a:r>
              <a:rPr lang="fr-FR" sz="1200" cap="all" dirty="0">
                <a:solidFill>
                  <a:srgbClr val="00B050"/>
                </a:solidFill>
                <a:latin typeface="Avenir LT Std 65 Medium" panose="020B0803020203020204" pitchFamily="34" charset="0"/>
              </a:rPr>
              <a:t>PAUSE</a:t>
            </a:r>
          </a:p>
        </p:txBody>
      </p:sp>
      <p:sp>
        <p:nvSpPr>
          <p:cNvPr id="36" name="TextBox 7">
            <a:extLst>
              <a:ext uri="{FF2B5EF4-FFF2-40B4-BE49-F238E27FC236}">
                <a16:creationId xmlns:a16="http://schemas.microsoft.com/office/drawing/2014/main" id="{D31615D5-61B3-4137-8D5C-F9DD13E63398}"/>
              </a:ext>
            </a:extLst>
          </p:cNvPr>
          <p:cNvSpPr txBox="1"/>
          <p:nvPr/>
        </p:nvSpPr>
        <p:spPr>
          <a:xfrm>
            <a:off x="5444821" y="3771642"/>
            <a:ext cx="1413287" cy="569387"/>
          </a:xfrm>
          <a:prstGeom prst="rect">
            <a:avLst/>
          </a:prstGeom>
          <a:noFill/>
        </p:spPr>
        <p:txBody>
          <a:bodyPr wrap="square" lIns="0" tIns="0" rIns="0" bIns="0" rtlCol="0" anchor="t">
            <a:spAutoFit/>
          </a:bodyPr>
          <a:lstStyle/>
          <a:p>
            <a:pPr algn="ctr" defTabSz="914378">
              <a:spcAft>
                <a:spcPts val="600"/>
              </a:spcAft>
              <a:defRPr/>
            </a:pPr>
            <a:r>
              <a:rPr lang="fr-FR" sz="1200" cap="all" dirty="0">
                <a:solidFill>
                  <a:srgbClr val="00B050"/>
                </a:solidFill>
                <a:latin typeface="Avenir LT Std 65 Medium" panose="020B0803020203020204" pitchFamily="34" charset="0"/>
              </a:rPr>
              <a:t>PAUSE</a:t>
            </a:r>
          </a:p>
          <a:p>
            <a:pPr algn="ctr" defTabSz="914378">
              <a:defRPr/>
            </a:pPr>
            <a:r>
              <a:rPr lang="fr-FR" sz="1000" dirty="0">
                <a:solidFill>
                  <a:srgbClr val="3C3732"/>
                </a:solidFill>
                <a:latin typeface="Avenir LT Std 45 Book"/>
              </a:rPr>
              <a:t>Si nécessaire</a:t>
            </a:r>
          </a:p>
          <a:p>
            <a:pPr algn="ctr" defTabSz="914378">
              <a:defRPr/>
            </a:pPr>
            <a:r>
              <a:rPr lang="fr-FR" sz="1000" dirty="0">
                <a:solidFill>
                  <a:srgbClr val="3C3732"/>
                </a:solidFill>
                <a:latin typeface="Avenir LT Std 45 Book"/>
              </a:rPr>
              <a:t>(1set partout)</a:t>
            </a:r>
          </a:p>
        </p:txBody>
      </p:sp>
      <p:sp>
        <p:nvSpPr>
          <p:cNvPr id="37" name="TextBox 7">
            <a:extLst>
              <a:ext uri="{FF2B5EF4-FFF2-40B4-BE49-F238E27FC236}">
                <a16:creationId xmlns:a16="http://schemas.microsoft.com/office/drawing/2014/main" id="{37BF02D2-84AC-48BA-A4AE-880113D06537}"/>
              </a:ext>
            </a:extLst>
          </p:cNvPr>
          <p:cNvSpPr txBox="1"/>
          <p:nvPr/>
        </p:nvSpPr>
        <p:spPr>
          <a:xfrm>
            <a:off x="3865357" y="3771642"/>
            <a:ext cx="1413287" cy="184666"/>
          </a:xfrm>
          <a:prstGeom prst="rect">
            <a:avLst/>
          </a:prstGeom>
          <a:noFill/>
        </p:spPr>
        <p:txBody>
          <a:bodyPr wrap="square" lIns="0" tIns="0" rIns="0" bIns="0" rtlCol="0" anchor="t">
            <a:spAutoFit/>
          </a:bodyPr>
          <a:lstStyle/>
          <a:p>
            <a:pPr algn="ctr" defTabSz="914378">
              <a:spcAft>
                <a:spcPts val="600"/>
              </a:spcAft>
              <a:defRPr/>
            </a:pPr>
            <a:r>
              <a:rPr lang="fr-FR" sz="1200" cap="all" dirty="0">
                <a:solidFill>
                  <a:schemeClr val="accent5"/>
                </a:solidFill>
                <a:latin typeface="Avenir LT Std 65 Medium" panose="020B0803020203020204" pitchFamily="34" charset="0"/>
              </a:rPr>
              <a:t>2</a:t>
            </a:r>
            <a:r>
              <a:rPr lang="fr-FR" sz="1200" cap="all" baseline="30000" dirty="0">
                <a:solidFill>
                  <a:schemeClr val="accent5"/>
                </a:solidFill>
                <a:latin typeface="Avenir LT Std 65 Medium" panose="020B0803020203020204" pitchFamily="34" charset="0"/>
              </a:rPr>
              <a:t>ème</a:t>
            </a:r>
            <a:r>
              <a:rPr lang="fr-FR" sz="1200" cap="all" dirty="0">
                <a:solidFill>
                  <a:schemeClr val="accent5"/>
                </a:solidFill>
                <a:latin typeface="Avenir LT Std 65 Medium" panose="020B0803020203020204" pitchFamily="34" charset="0"/>
              </a:rPr>
              <a:t> Période</a:t>
            </a:r>
          </a:p>
        </p:txBody>
      </p:sp>
      <p:sp>
        <p:nvSpPr>
          <p:cNvPr id="38" name="TextBox 7">
            <a:extLst>
              <a:ext uri="{FF2B5EF4-FFF2-40B4-BE49-F238E27FC236}">
                <a16:creationId xmlns:a16="http://schemas.microsoft.com/office/drawing/2014/main" id="{8DF6D873-E728-4B30-9A12-4429CEECD207}"/>
              </a:ext>
            </a:extLst>
          </p:cNvPr>
          <p:cNvSpPr txBox="1"/>
          <p:nvPr/>
        </p:nvSpPr>
        <p:spPr>
          <a:xfrm>
            <a:off x="7024284" y="3771642"/>
            <a:ext cx="1413287" cy="184666"/>
          </a:xfrm>
          <a:prstGeom prst="rect">
            <a:avLst/>
          </a:prstGeom>
          <a:noFill/>
        </p:spPr>
        <p:txBody>
          <a:bodyPr wrap="square" lIns="0" tIns="0" rIns="0" bIns="0" rtlCol="0" anchor="t">
            <a:spAutoFit/>
          </a:bodyPr>
          <a:lstStyle/>
          <a:p>
            <a:pPr algn="ctr" defTabSz="914378">
              <a:spcAft>
                <a:spcPts val="600"/>
              </a:spcAft>
              <a:defRPr/>
            </a:pPr>
            <a:r>
              <a:rPr lang="fr-FR" sz="1200" cap="all" dirty="0">
                <a:solidFill>
                  <a:srgbClr val="FF0066"/>
                </a:solidFill>
                <a:latin typeface="Avenir LT Std 65 Medium" panose="020B0803020203020204" pitchFamily="34" charset="0"/>
              </a:rPr>
              <a:t>SHOOT OUT</a:t>
            </a:r>
          </a:p>
        </p:txBody>
      </p:sp>
      <p:sp>
        <p:nvSpPr>
          <p:cNvPr id="39" name="ZoneTexte 38"/>
          <p:cNvSpPr txBox="1"/>
          <p:nvPr/>
        </p:nvSpPr>
        <p:spPr>
          <a:xfrm>
            <a:off x="955872" y="2193475"/>
            <a:ext cx="914400" cy="914400"/>
          </a:xfrm>
          <a:prstGeom prst="rect">
            <a:avLst/>
          </a:prstGeom>
        </p:spPr>
        <p:txBody>
          <a:bodyPr vert="horz" wrap="none" lIns="91440" tIns="45720" rIns="91440" bIns="45720" rtlCol="0" anchor="ctr">
            <a:noAutofit/>
          </a:bodyPr>
          <a:lstStyle/>
          <a:p>
            <a:pPr algn="ct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p>
        </p:txBody>
      </p:sp>
      <p:sp>
        <p:nvSpPr>
          <p:cNvPr id="40" name="ZoneTexte 39"/>
          <p:cNvSpPr txBox="1"/>
          <p:nvPr/>
        </p:nvSpPr>
        <p:spPr>
          <a:xfrm>
            <a:off x="4116898" y="2193475"/>
            <a:ext cx="914400" cy="914400"/>
          </a:xfrm>
          <a:prstGeom prst="rect">
            <a:avLst/>
          </a:prstGeom>
        </p:spPr>
        <p:txBody>
          <a:bodyPr vert="horz" wrap="none" lIns="91440" tIns="45720" rIns="91440" bIns="45720" rtlCol="0" anchor="ctr">
            <a:noAutofit/>
          </a:bodyPr>
          <a:lstStyle/>
          <a:p>
            <a:pPr algn="ct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p>
        </p:txBody>
      </p:sp>
      <p:sp>
        <p:nvSpPr>
          <p:cNvPr id="41" name="ZoneTexte 40"/>
          <p:cNvSpPr txBox="1"/>
          <p:nvPr/>
        </p:nvSpPr>
        <p:spPr>
          <a:xfrm>
            <a:off x="2535336" y="2193475"/>
            <a:ext cx="914400" cy="914400"/>
          </a:xfrm>
          <a:prstGeom prst="rect">
            <a:avLst/>
          </a:prstGeom>
        </p:spPr>
        <p:txBody>
          <a:bodyPr vert="horz" wrap="none" lIns="91440" tIns="45720" rIns="91440" bIns="45720" rtlCol="0" anchor="ctr">
            <a:noAutofit/>
          </a:bodyPr>
          <a:lstStyle/>
          <a:p>
            <a:pPr algn="ctr"/>
            <a:r>
              <a:rPr lang="fr-FR" sz="5400" b="1" dirty="0">
                <a:ln w="12700">
                  <a:solidFill>
                    <a:srgbClr val="00B050"/>
                  </a:solidFill>
                  <a:prstDash val="solid"/>
                </a:ln>
                <a:solidFill>
                  <a:schemeClr val="bg2">
                    <a:tint val="85000"/>
                    <a:satMod val="155000"/>
                  </a:schemeClr>
                </a:solidFill>
                <a:effectLst>
                  <a:outerShdw blurRad="41275" dist="20320" dir="1800000" algn="tl" rotWithShape="0">
                    <a:srgbClr val="000000">
                      <a:alpha val="40000"/>
                    </a:srgbClr>
                  </a:outerShdw>
                </a:effectLst>
              </a:rPr>
              <a:t>5’</a:t>
            </a:r>
          </a:p>
        </p:txBody>
      </p:sp>
      <p:sp>
        <p:nvSpPr>
          <p:cNvPr id="42" name="ZoneTexte 41"/>
          <p:cNvSpPr txBox="1"/>
          <p:nvPr/>
        </p:nvSpPr>
        <p:spPr>
          <a:xfrm>
            <a:off x="5692336" y="2193476"/>
            <a:ext cx="914400" cy="914400"/>
          </a:xfrm>
          <a:prstGeom prst="rect">
            <a:avLst/>
          </a:prstGeom>
        </p:spPr>
        <p:txBody>
          <a:bodyPr vert="horz" wrap="none" lIns="91440" tIns="45720" rIns="91440" bIns="45720" rtlCol="0" anchor="ctr">
            <a:noAutofit/>
          </a:bodyPr>
          <a:lstStyle/>
          <a:p>
            <a:pPr algn="ctr"/>
            <a:r>
              <a:rPr lang="fr-FR" sz="5400" b="1" dirty="0">
                <a:ln w="12700">
                  <a:solidFill>
                    <a:srgbClr val="00B050"/>
                  </a:solidFill>
                  <a:prstDash val="solid"/>
                </a:ln>
                <a:solidFill>
                  <a:schemeClr val="bg2">
                    <a:tint val="85000"/>
                    <a:satMod val="155000"/>
                  </a:schemeClr>
                </a:solidFill>
                <a:effectLst>
                  <a:outerShdw blurRad="41275" dist="20320" dir="1800000" algn="tl" rotWithShape="0">
                    <a:srgbClr val="000000">
                      <a:alpha val="40000"/>
                    </a:srgbClr>
                  </a:outerShdw>
                </a:effectLst>
              </a:rPr>
              <a:t>5’</a:t>
            </a:r>
          </a:p>
        </p:txBody>
      </p:sp>
      <p:sp>
        <p:nvSpPr>
          <p:cNvPr id="43" name="ZoneTexte 42"/>
          <p:cNvSpPr txBox="1"/>
          <p:nvPr/>
        </p:nvSpPr>
        <p:spPr>
          <a:xfrm>
            <a:off x="7273727" y="2193476"/>
            <a:ext cx="914400" cy="914400"/>
          </a:xfrm>
          <a:prstGeom prst="rect">
            <a:avLst/>
          </a:prstGeom>
        </p:spPr>
        <p:txBody>
          <a:bodyPr vert="horz" wrap="none" lIns="91440" tIns="45720" rIns="91440" bIns="45720" rtlCol="0" anchor="ctr">
            <a:noAutofit/>
          </a:bodyPr>
          <a:lstStyle/>
          <a:p>
            <a:pPr algn="ctr"/>
            <a:r>
              <a:rPr lang="fr-FR" sz="5400" b="1" dirty="0">
                <a:ln w="12700">
                  <a:solidFill>
                    <a:srgbClr val="FF0066"/>
                  </a:solidFill>
                  <a:prstDash val="solid"/>
                </a:ln>
                <a:solidFill>
                  <a:schemeClr val="bg2">
                    <a:tint val="85000"/>
                    <a:satMod val="155000"/>
                  </a:schemeClr>
                </a:solidFill>
                <a:effectLst>
                  <a:outerShdw blurRad="41275" dist="20320" dir="1800000" algn="tl" rotWithShape="0">
                    <a:srgbClr val="000000">
                      <a:alpha val="40000"/>
                    </a:srgbClr>
                  </a:outerShdw>
                </a:effectLst>
              </a:rPr>
              <a:t>SO</a:t>
            </a:r>
          </a:p>
        </p:txBody>
      </p:sp>
      <p:sp>
        <p:nvSpPr>
          <p:cNvPr id="4" name="ZoneTexte 3"/>
          <p:cNvSpPr txBox="1"/>
          <p:nvPr/>
        </p:nvSpPr>
        <p:spPr>
          <a:xfrm>
            <a:off x="419986" y="893134"/>
            <a:ext cx="8304028" cy="849939"/>
          </a:xfrm>
          <a:prstGeom prst="rect">
            <a:avLst/>
          </a:prstGeom>
          <a:solidFill>
            <a:srgbClr val="FF0066"/>
          </a:solidFill>
          <a:ln>
            <a:noFill/>
          </a:ln>
        </p:spPr>
        <p:txBody>
          <a:bodyPr vert="horz" wrap="none" lIns="91440" tIns="45720" rIns="91440" bIns="45720" rtlCol="0" anchor="ctr">
            <a:normAutofit/>
          </a:bodyPr>
          <a:lstStyle/>
          <a:p>
            <a:pPr algn="ctr"/>
            <a:r>
              <a:rPr lang="fr-FR" sz="1400" b="1" cap="all" dirty="0">
                <a:solidFill>
                  <a:schemeClr val="bg1"/>
                </a:solidFill>
                <a:latin typeface="Arial Black" panose="020B0A04020102020204" pitchFamily="34" charset="0"/>
              </a:rPr>
              <a:t>En cas d’égalité à la fin d'une période</a:t>
            </a:r>
          </a:p>
          <a:p>
            <a:pPr algn="ctr"/>
            <a:r>
              <a:rPr lang="fr-FR" sz="1400" b="1" cap="all" dirty="0">
                <a:solidFill>
                  <a:schemeClr val="bg1"/>
                </a:solidFill>
                <a:latin typeface="Arial Black" panose="020B0A04020102020204" pitchFamily="34" charset="0"/>
              </a:rPr>
              <a:t>la décision intervient selon le principe du «Golden Goal» (Mort Subite)</a:t>
            </a:r>
          </a:p>
        </p:txBody>
      </p:sp>
    </p:spTree>
    <p:extLst>
      <p:ext uri="{BB962C8B-B14F-4D97-AF65-F5344CB8AC3E}">
        <p14:creationId xmlns:p14="http://schemas.microsoft.com/office/powerpoint/2010/main" val="271541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8"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REGLEMENT BEACH HANDBALL</a:t>
            </a:r>
          </a:p>
        </p:txBody>
      </p:sp>
      <p:sp>
        <p:nvSpPr>
          <p:cNvPr id="4" name="Espace réservé du contenu 3"/>
          <p:cNvSpPr>
            <a:spLocks noGrp="1"/>
          </p:cNvSpPr>
          <p:nvPr>
            <p:ph idx="1"/>
          </p:nvPr>
        </p:nvSpPr>
        <p:spPr>
          <a:xfrm>
            <a:off x="221391" y="1032945"/>
            <a:ext cx="4139999" cy="3751706"/>
          </a:xfrm>
          <a:noFill/>
        </p:spPr>
        <p:txBody>
          <a:bodyPr anchor="ctr"/>
          <a:lstStyle/>
          <a:p>
            <a:r>
              <a:rPr lang="fr-FR" u="sng" dirty="0"/>
              <a:t>Temps-mort obligatoire lorsque </a:t>
            </a:r>
            <a:r>
              <a:rPr lang="fr-FR" dirty="0"/>
              <a:t>:</a:t>
            </a:r>
          </a:p>
          <a:p>
            <a:pPr marL="285750" indent="-285750">
              <a:buFontTx/>
              <a:buChar char="-"/>
            </a:pPr>
            <a:r>
              <a:rPr lang="fr-FR" b="1" dirty="0"/>
              <a:t>exclusion</a:t>
            </a:r>
            <a:r>
              <a:rPr lang="fr-FR" dirty="0"/>
              <a:t> ou </a:t>
            </a:r>
            <a:r>
              <a:rPr lang="fr-FR" b="1" dirty="0"/>
              <a:t>disqualification</a:t>
            </a:r>
            <a:endParaRPr lang="fr-FR" dirty="0"/>
          </a:p>
          <a:p>
            <a:pPr marL="285750" indent="-285750">
              <a:buFontTx/>
              <a:buChar char="-"/>
            </a:pPr>
            <a:r>
              <a:rPr lang="fr-FR" b="1" dirty="0"/>
              <a:t>jets de 6 mètres</a:t>
            </a:r>
            <a:r>
              <a:rPr lang="fr-FR" dirty="0"/>
              <a:t> (pénalty)</a:t>
            </a:r>
          </a:p>
          <a:p>
            <a:pPr marL="285750" indent="-285750">
              <a:buFontTx/>
              <a:buChar char="-"/>
            </a:pPr>
            <a:r>
              <a:rPr lang="fr-FR" b="1" dirty="0"/>
              <a:t>team time-out</a:t>
            </a:r>
          </a:p>
          <a:p>
            <a:pPr marL="285750" indent="-285750">
              <a:buFontTx/>
              <a:buChar char="-"/>
            </a:pPr>
            <a:r>
              <a:rPr lang="fr-FR" b="1" dirty="0"/>
              <a:t>coup de sifflet </a:t>
            </a:r>
            <a:r>
              <a:rPr lang="fr-FR" dirty="0"/>
              <a:t>du chronométreur ou délégué</a:t>
            </a:r>
          </a:p>
          <a:p>
            <a:pPr marL="285750" indent="-285750">
              <a:buFontTx/>
              <a:buChar char="-"/>
            </a:pPr>
            <a:r>
              <a:rPr lang="fr-FR" b="1" dirty="0"/>
              <a:t>consultations entre les arbitres</a:t>
            </a:r>
          </a:p>
          <a:p>
            <a:r>
              <a:rPr lang="fr-FR" dirty="0"/>
              <a:t>Temps-mort non obligatoire mais devrait néanmoins être donné dans des circonstances normales :</a:t>
            </a:r>
          </a:p>
          <a:p>
            <a:r>
              <a:rPr lang="fr-FR" dirty="0"/>
              <a:t>- Un joueur semble être blessé,</a:t>
            </a:r>
          </a:p>
          <a:p>
            <a:r>
              <a:rPr lang="fr-FR" dirty="0"/>
              <a:t>- Une équipe veut clairement « </a:t>
            </a:r>
            <a:r>
              <a:rPr lang="fr-FR" b="1" dirty="0"/>
              <a:t>gagner</a:t>
            </a:r>
            <a:r>
              <a:rPr lang="fr-FR" dirty="0"/>
              <a:t> » du temps</a:t>
            </a:r>
          </a:p>
          <a:p>
            <a:r>
              <a:rPr lang="fr-FR" dirty="0"/>
              <a:t>- Influences externes (les lignes de l’aire de jeu doivent être remises en place, </a:t>
            </a:r>
            <a:r>
              <a:rPr lang="fr-FR" dirty="0" err="1"/>
              <a:t>etc</a:t>
            </a:r>
            <a:r>
              <a:rPr lang="fr-FR" dirty="0"/>
              <a:t>).</a:t>
            </a:r>
          </a:p>
        </p:txBody>
      </p:sp>
      <p:pic>
        <p:nvPicPr>
          <p:cNvPr id="3" name="Espace réservé du contenu 2"/>
          <p:cNvPicPr>
            <a:picLocks noGrp="1" noChangeAspect="1"/>
          </p:cNvPicPr>
          <p:nvPr>
            <p:ph idx="11"/>
          </p:nvPr>
        </p:nvPicPr>
        <p:blipFill>
          <a:blip r:embed="rId2">
            <a:extLst>
              <a:ext uri="{28A0092B-C50C-407E-A947-70E740481C1C}">
                <a14:useLocalDpi xmlns:a14="http://schemas.microsoft.com/office/drawing/2010/main" val="0"/>
              </a:ext>
            </a:extLst>
          </a:blip>
          <a:stretch>
            <a:fillRect/>
          </a:stretch>
        </p:blipFill>
        <p:spPr>
          <a:xfrm>
            <a:off x="4756150" y="1220881"/>
            <a:ext cx="4140200" cy="3044639"/>
          </a:xfrm>
        </p:spPr>
      </p:pic>
      <p:sp>
        <p:nvSpPr>
          <p:cNvPr id="6" name="Sous-titre 2"/>
          <p:cNvSpPr txBox="1">
            <a:spLocks/>
          </p:cNvSpPr>
          <p:nvPr/>
        </p:nvSpPr>
        <p:spPr>
          <a:xfrm>
            <a:off x="221390" y="592258"/>
            <a:ext cx="8669176" cy="289922"/>
          </a:xfrm>
          <a:prstGeom prst="rect">
            <a:avLst/>
          </a:prstGeom>
        </p:spPr>
        <p:txBody>
          <a:bodyPr>
            <a:noAutofit/>
          </a:bodyPr>
          <a:lstStyle>
            <a:lvl1pPr marL="0" indent="0" algn="l" defTabSz="457200" rtl="0" eaLnBrk="1" latinLnBrk="0" hangingPunct="1">
              <a:spcBef>
                <a:spcPct val="20000"/>
              </a:spcBef>
              <a:buFont typeface="Arial"/>
              <a:buNone/>
              <a:defRPr sz="1600" b="1" kern="1200" baseline="0">
                <a:solidFill>
                  <a:schemeClr val="tx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dirty="0"/>
              <a:t>Début du match, temps de jeu, signal de fin, temps-mort et TTO</a:t>
            </a:r>
          </a:p>
        </p:txBody>
      </p:sp>
    </p:spTree>
    <p:extLst>
      <p:ext uri="{BB962C8B-B14F-4D97-AF65-F5344CB8AC3E}">
        <p14:creationId xmlns:p14="http://schemas.microsoft.com/office/powerpoint/2010/main" val="1890295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REGLEMENT BEACH HANDBALL</a:t>
            </a:r>
          </a:p>
        </p:txBody>
      </p:sp>
      <p:sp>
        <p:nvSpPr>
          <p:cNvPr id="3" name="Sous-titre 2"/>
          <p:cNvSpPr>
            <a:spLocks noGrp="1"/>
          </p:cNvSpPr>
          <p:nvPr>
            <p:ph type="subTitle" idx="10"/>
          </p:nvPr>
        </p:nvSpPr>
        <p:spPr/>
        <p:txBody>
          <a:bodyPr/>
          <a:lstStyle/>
          <a:p>
            <a:r>
              <a:rPr lang="fr-FR" dirty="0"/>
              <a:t>Début du match, temps de jeu, signal de fin, temps-mort et TTO</a:t>
            </a:r>
          </a:p>
        </p:txBody>
      </p:sp>
      <p:sp>
        <p:nvSpPr>
          <p:cNvPr id="4" name="Espace réservé du contenu 3"/>
          <p:cNvSpPr>
            <a:spLocks noGrp="1"/>
          </p:cNvSpPr>
          <p:nvPr>
            <p:ph idx="1"/>
          </p:nvPr>
        </p:nvSpPr>
        <p:spPr>
          <a:xfrm>
            <a:off x="221391" y="1032945"/>
            <a:ext cx="4139999" cy="3762339"/>
          </a:xfrm>
          <a:noFill/>
        </p:spPr>
        <p:txBody>
          <a:bodyPr/>
          <a:lstStyle/>
          <a:p>
            <a:pPr algn="just"/>
            <a:r>
              <a:rPr lang="fr-FR" u="sng" dirty="0"/>
              <a:t>Team Time-out ou TTO</a:t>
            </a:r>
          </a:p>
          <a:p>
            <a:pPr algn="just"/>
            <a:r>
              <a:rPr lang="fr-FR" dirty="0"/>
              <a:t>	Chaque équipe a droit à un team time-out d’une minute au cours de chaque période du temps de jeu réglementaire.</a:t>
            </a:r>
          </a:p>
          <a:p>
            <a:pPr algn="just"/>
            <a:r>
              <a:rPr lang="fr-FR" dirty="0"/>
              <a:t>	Une équipe qui souhaite demander un team time-out doit montrer clairement, par l'intermédiaire d’un officiel d’équipe, un « carton vert ». Pour ce faire, il se déplace vers le milieu de la ligne de touche et lève le carton vert de façon que le chronométreur puisse reconnaître immédiatement ce signe.</a:t>
            </a:r>
          </a:p>
          <a:p>
            <a:pPr algn="just"/>
            <a:r>
              <a:rPr lang="fr-FR" dirty="0"/>
              <a:t>	Après 50 secondes, le chronométreur donne un signal sonore indiquant que le match reprend dans 10 secondes.</a:t>
            </a:r>
          </a:p>
        </p:txBody>
      </p:sp>
      <p:pic>
        <p:nvPicPr>
          <p:cNvPr id="3074" name="Picture 2"/>
          <p:cNvPicPr>
            <a:picLocks noGrp="1" noChangeAspect="1" noChangeArrowheads="1"/>
          </p:cNvPicPr>
          <p:nvPr>
            <p:ph idx="11"/>
          </p:nvPr>
        </p:nvPicPr>
        <p:blipFill>
          <a:blip r:embed="rId2">
            <a:extLst>
              <a:ext uri="{28A0092B-C50C-407E-A947-70E740481C1C}">
                <a14:useLocalDpi xmlns:a14="http://schemas.microsoft.com/office/drawing/2010/main" val="0"/>
              </a:ext>
            </a:extLst>
          </a:blip>
          <a:stretch>
            <a:fillRect/>
          </a:stretch>
        </p:blipFill>
        <p:spPr bwMode="auto">
          <a:xfrm>
            <a:off x="5648190" y="1033463"/>
            <a:ext cx="235612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119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prstGeom prst="rect">
            <a:avLst/>
          </a:prstGeom>
        </p:spPr>
        <p:txBody>
          <a:bodyPr>
            <a:normAutofit fontScale="90000"/>
          </a:bodyPr>
          <a:lstStyle/>
          <a:p>
            <a:r>
              <a:rPr lang="fr-FR"/>
              <a:t>REGLEMENT BEACH HANDBALL</a:t>
            </a:r>
          </a:p>
        </p:txBody>
      </p:sp>
      <p:sp>
        <p:nvSpPr>
          <p:cNvPr id="12" name="Sous-titre 2"/>
          <p:cNvSpPr>
            <a:spLocks noGrp="1"/>
          </p:cNvSpPr>
          <p:nvPr>
            <p:ph type="subTitle" idx="10"/>
          </p:nvPr>
        </p:nvSpPr>
        <p:spPr/>
        <p:txBody>
          <a:bodyPr/>
          <a:lstStyle/>
          <a:p>
            <a:r>
              <a:rPr lang="fr-FR" dirty="0"/>
              <a:t>Le ballon</a:t>
            </a:r>
          </a:p>
        </p:txBody>
      </p:sp>
      <p:sp>
        <p:nvSpPr>
          <p:cNvPr id="4" name="ZoneTexte 3"/>
          <p:cNvSpPr txBox="1"/>
          <p:nvPr/>
        </p:nvSpPr>
        <p:spPr>
          <a:xfrm>
            <a:off x="221390" y="1155700"/>
            <a:ext cx="4458560" cy="31051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sp>
        <p:nvSpPr>
          <p:cNvPr id="5" name="ZoneTexte 4"/>
          <p:cNvSpPr txBox="1"/>
          <p:nvPr/>
        </p:nvSpPr>
        <p:spPr>
          <a:xfrm>
            <a:off x="425450" y="1155700"/>
            <a:ext cx="4178300" cy="29654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sp>
        <p:nvSpPr>
          <p:cNvPr id="7" name="ZoneTexte 6"/>
          <p:cNvSpPr txBox="1"/>
          <p:nvPr/>
        </p:nvSpPr>
        <p:spPr>
          <a:xfrm>
            <a:off x="152400" y="762000"/>
            <a:ext cx="3803650" cy="4254500"/>
          </a:xfrm>
          <a:prstGeom prst="rect">
            <a:avLst/>
          </a:prstGeom>
        </p:spPr>
        <p:txBody>
          <a:bodyPr vert="horz" wrap="square" lIns="91440" tIns="45720" rIns="91440" bIns="45720" rtlCol="0" anchor="ctr">
            <a:normAutofit/>
          </a:bodyPr>
          <a:lstStyle/>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a:p>
            <a:pPr algn="l"/>
            <a:endParaRPr lang="fr-FR" sz="1000">
              <a:solidFill>
                <a:srgbClr val="002857"/>
              </a:solidFill>
            </a:endParaRP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32547" t="13487" r="21251" b="23401"/>
          <a:stretch/>
        </p:blipFill>
        <p:spPr>
          <a:xfrm>
            <a:off x="6105066" y="229137"/>
            <a:ext cx="2785500" cy="28537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19760" t="30429" r="29178" b="26160"/>
          <a:stretch/>
        </p:blipFill>
        <p:spPr>
          <a:xfrm rot="16200000">
            <a:off x="5120152" y="2716532"/>
            <a:ext cx="1969829" cy="22328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Sous-titre 2"/>
          <p:cNvSpPr txBox="1">
            <a:spLocks/>
          </p:cNvSpPr>
          <p:nvPr/>
        </p:nvSpPr>
        <p:spPr>
          <a:xfrm>
            <a:off x="221390" y="1740297"/>
            <a:ext cx="8669176" cy="289922"/>
          </a:xfrm>
          <a:prstGeom prst="rect">
            <a:avLst/>
          </a:prstGeom>
        </p:spPr>
        <p:txBody>
          <a:bodyPr>
            <a:noAutofit/>
          </a:bodyPr>
          <a:lstStyle>
            <a:lvl1pPr marL="0" indent="0" algn="l" defTabSz="457200" rtl="0" eaLnBrk="1" latinLnBrk="0" hangingPunct="1">
              <a:spcBef>
                <a:spcPct val="20000"/>
              </a:spcBef>
              <a:buFont typeface="Arial"/>
              <a:buNone/>
              <a:defRPr sz="1600" b="1" kern="1200" baseline="0">
                <a:solidFill>
                  <a:schemeClr val="tx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dirty="0"/>
              <a:t>L’équipe, les changements de joueurs, l’équipement</a:t>
            </a:r>
          </a:p>
        </p:txBody>
      </p:sp>
      <p:sp>
        <p:nvSpPr>
          <p:cNvPr id="15" name="ZoneTexte 14"/>
          <p:cNvSpPr txBox="1"/>
          <p:nvPr/>
        </p:nvSpPr>
        <p:spPr>
          <a:xfrm>
            <a:off x="606056" y="1155700"/>
            <a:ext cx="914400" cy="914400"/>
          </a:xfrm>
          <a:prstGeom prst="rect">
            <a:avLst/>
          </a:prstGeom>
        </p:spPr>
        <p:txBody>
          <a:bodyPr vert="horz" wrap="none" lIns="91440" tIns="45720" rIns="91440" bIns="45720" rtlCol="0" anchor="ctr">
            <a:normAutofit/>
          </a:bodyPr>
          <a:lstStyle/>
          <a:p>
            <a:pPr algn="l"/>
            <a:endParaRPr lang="fr-FR" sz="1000">
              <a:solidFill>
                <a:srgbClr val="002857"/>
              </a:solidFill>
            </a:endParaRPr>
          </a:p>
        </p:txBody>
      </p:sp>
      <p:sp>
        <p:nvSpPr>
          <p:cNvPr id="16" name="Rectangle 15"/>
          <p:cNvSpPr/>
          <p:nvPr/>
        </p:nvSpPr>
        <p:spPr>
          <a:xfrm>
            <a:off x="270182" y="884680"/>
            <a:ext cx="5673418" cy="646331"/>
          </a:xfrm>
          <a:prstGeom prst="rect">
            <a:avLst/>
          </a:prstGeom>
        </p:spPr>
        <p:txBody>
          <a:bodyPr wrap="square">
            <a:spAutoFit/>
          </a:bodyPr>
          <a:lstStyle/>
          <a:p>
            <a:r>
              <a:rPr lang="fr-FR" sz="1200" dirty="0"/>
              <a:t>	Il faut au moins 3 ballons par match (si possible):</a:t>
            </a:r>
          </a:p>
          <a:p>
            <a:r>
              <a:rPr lang="fr-FR" sz="1200" dirty="0"/>
              <a:t>- 1 ballon sur l’aire de jeu,</a:t>
            </a:r>
          </a:p>
          <a:p>
            <a:r>
              <a:rPr lang="fr-FR" sz="1200" dirty="0"/>
              <a:t>- 2 ballons de réserve se trouvent derrière le but.</a:t>
            </a:r>
          </a:p>
        </p:txBody>
      </p:sp>
      <p:sp>
        <p:nvSpPr>
          <p:cNvPr id="17" name="Rectangle 16"/>
          <p:cNvSpPr/>
          <p:nvPr/>
        </p:nvSpPr>
        <p:spPr>
          <a:xfrm>
            <a:off x="272323" y="2070100"/>
            <a:ext cx="4572000" cy="2862322"/>
          </a:xfrm>
          <a:prstGeom prst="rect">
            <a:avLst/>
          </a:prstGeom>
          <a:solidFill>
            <a:schemeClr val="bg1"/>
          </a:solidFill>
        </p:spPr>
        <p:txBody>
          <a:bodyPr>
            <a:spAutoFit/>
          </a:bodyPr>
          <a:lstStyle/>
          <a:p>
            <a:r>
              <a:rPr lang="fr-FR" sz="1200" dirty="0"/>
              <a:t>	Une équipe se compose en principe de </a:t>
            </a:r>
            <a:r>
              <a:rPr lang="fr-FR" sz="1200" b="1" dirty="0"/>
              <a:t>10 joueurs</a:t>
            </a:r>
            <a:r>
              <a:rPr lang="fr-FR" sz="1200" dirty="0"/>
              <a:t>. Au moins 6 joueurs doivent être présents au début du match. Si le nombre des joueurs d’une équipe tombe en dessous de 4, il convient d'arrêter le match ; l’autre équipe a gagné.</a:t>
            </a:r>
          </a:p>
          <a:p>
            <a:r>
              <a:rPr lang="fr-FR" sz="1200" dirty="0"/>
              <a:t>	</a:t>
            </a:r>
            <a:r>
              <a:rPr lang="fr-FR" sz="1200" b="1" dirty="0"/>
              <a:t>Quatre joueurs au maximum </a:t>
            </a:r>
            <a:r>
              <a:rPr lang="fr-FR" sz="1200" dirty="0"/>
              <a:t>(3 joueurs de champ et 1 gardien de but) peuvent se trouver sur le terrain de jeu. Les autres joueurs sont des remplaçants qui se trouvent dans leur propre zone de changement.</a:t>
            </a:r>
          </a:p>
          <a:p>
            <a:r>
              <a:rPr lang="fr-FR" sz="1200" dirty="0"/>
              <a:t>	Pendant toute la durée du match, l’équipe doit avoir un des joueurs sur l’aire de jeu désigné comme gardien de but. Un joueur désigné comme gardien de but peut devenir joueur de champ à tout moment (notion du </a:t>
            </a:r>
            <a:r>
              <a:rPr lang="fr-FR" sz="1200" b="1" dirty="0"/>
              <a:t>spécialiste</a:t>
            </a:r>
            <a:r>
              <a:rPr lang="fr-FR" sz="1200" dirty="0"/>
              <a:t>). De même, un joueur de champ peut devenir un gardien de but à tout moment, à condition de revêtir une tenue de la même couleur que le gardien.</a:t>
            </a:r>
          </a:p>
        </p:txBody>
      </p:sp>
      <p:sp>
        <p:nvSpPr>
          <p:cNvPr id="18" name="ZoneTexte 17"/>
          <p:cNvSpPr txBox="1"/>
          <p:nvPr/>
        </p:nvSpPr>
        <p:spPr>
          <a:xfrm>
            <a:off x="861237" y="3832953"/>
            <a:ext cx="914400" cy="914400"/>
          </a:xfrm>
          <a:prstGeom prst="rect">
            <a:avLst/>
          </a:prstGeom>
        </p:spPr>
        <p:txBody>
          <a:bodyPr vert="horz" wrap="none" lIns="91440" tIns="45720" rIns="91440" bIns="45720" rtlCol="0" anchor="ctr">
            <a:normAutofit/>
          </a:bodyPr>
          <a:lstStyle/>
          <a:p>
            <a:pPr algn="l"/>
            <a:endParaRPr lang="fr-FR" sz="1000">
              <a:solidFill>
                <a:srgbClr val="002857"/>
              </a:solidFill>
            </a:endParaRPr>
          </a:p>
        </p:txBody>
      </p:sp>
      <p:sp>
        <p:nvSpPr>
          <p:cNvPr id="19" name="ZoneTexte 18"/>
          <p:cNvSpPr txBox="1"/>
          <p:nvPr/>
        </p:nvSpPr>
        <p:spPr>
          <a:xfrm>
            <a:off x="2556182" y="3634129"/>
            <a:ext cx="914400" cy="914400"/>
          </a:xfrm>
          <a:prstGeom prst="rect">
            <a:avLst/>
          </a:prstGeom>
        </p:spPr>
        <p:txBody>
          <a:bodyPr vert="horz" wrap="none" lIns="91440" tIns="45720" rIns="91440" bIns="45720" rtlCol="0" anchor="ctr">
            <a:normAutofit/>
          </a:bodyPr>
          <a:lstStyle/>
          <a:p>
            <a:pPr algn="l"/>
            <a:endParaRPr lang="fr-FR" sz="1000">
              <a:solidFill>
                <a:srgbClr val="002857"/>
              </a:solidFill>
            </a:endParaRPr>
          </a:p>
        </p:txBody>
      </p:sp>
    </p:spTree>
    <p:extLst>
      <p:ext uri="{BB962C8B-B14F-4D97-AF65-F5344CB8AC3E}">
        <p14:creationId xmlns:p14="http://schemas.microsoft.com/office/powerpoint/2010/main" val="1328521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prstGeom prst="rect">
            <a:avLst/>
          </a:prstGeom>
        </p:spPr>
        <p:txBody>
          <a:bodyPr>
            <a:normAutofit fontScale="90000"/>
          </a:bodyPr>
          <a:lstStyle/>
          <a:p>
            <a:r>
              <a:rPr lang="fr-FR"/>
              <a:t>REGLEMENT BEACH HANDBALL</a:t>
            </a:r>
          </a:p>
        </p:txBody>
      </p:sp>
      <p:sp>
        <p:nvSpPr>
          <p:cNvPr id="9" name="Sous-titre 2"/>
          <p:cNvSpPr>
            <a:spLocks noGrp="1"/>
          </p:cNvSpPr>
          <p:nvPr>
            <p:ph type="subTitle" idx="10"/>
          </p:nvPr>
        </p:nvSpPr>
        <p:spPr/>
        <p:txBody>
          <a:bodyPr/>
          <a:lstStyle/>
          <a:p>
            <a:r>
              <a:rPr lang="fr-FR" dirty="0"/>
              <a:t>L’équipe, les changements de joueurs, l’équipement</a:t>
            </a:r>
          </a:p>
        </p:txBody>
      </p:sp>
      <p:sp>
        <p:nvSpPr>
          <p:cNvPr id="4" name="ZoneTexte 3"/>
          <p:cNvSpPr txBox="1"/>
          <p:nvPr/>
        </p:nvSpPr>
        <p:spPr>
          <a:xfrm>
            <a:off x="221390" y="1155700"/>
            <a:ext cx="4458560" cy="3105150"/>
          </a:xfrm>
          <a:prstGeom prst="rect">
            <a:avLst/>
          </a:prstGeom>
        </p:spPr>
        <p:txBody>
          <a:bodyPr vert="horz" wrap="square" lIns="91440" tIns="45720" rIns="91440" bIns="45720" rtlCol="0" anchor="ctr">
            <a:normAutofit/>
          </a:bodyPr>
          <a:lstStyle/>
          <a:p>
            <a:pPr algn="l"/>
            <a:endParaRPr lang="fr-FR" sz="1000">
              <a:solidFill>
                <a:srgbClr val="002857"/>
              </a:solidFill>
            </a:endParaRPr>
          </a:p>
        </p:txBody>
      </p:sp>
      <p:sp>
        <p:nvSpPr>
          <p:cNvPr id="3" name="ZoneTexte 2"/>
          <p:cNvSpPr txBox="1"/>
          <p:nvPr/>
        </p:nvSpPr>
        <p:spPr>
          <a:xfrm>
            <a:off x="531628" y="1063256"/>
            <a:ext cx="914400" cy="914400"/>
          </a:xfrm>
          <a:prstGeom prst="rect">
            <a:avLst/>
          </a:prstGeom>
        </p:spPr>
        <p:txBody>
          <a:bodyPr vert="horz" wrap="none" lIns="91440" tIns="45720" rIns="91440" bIns="45720" rtlCol="0" anchor="ctr">
            <a:normAutofit/>
          </a:bodyPr>
          <a:lstStyle/>
          <a:p>
            <a:pPr algn="l"/>
            <a:endParaRPr lang="fr-FR" sz="1000">
              <a:solidFill>
                <a:srgbClr val="002857"/>
              </a:solidFill>
            </a:endParaRPr>
          </a:p>
        </p:txBody>
      </p:sp>
      <p:sp>
        <p:nvSpPr>
          <p:cNvPr id="10" name="Rectangle 9"/>
          <p:cNvSpPr/>
          <p:nvPr/>
        </p:nvSpPr>
        <p:spPr>
          <a:xfrm>
            <a:off x="221390" y="1039055"/>
            <a:ext cx="4572000" cy="3785652"/>
          </a:xfrm>
          <a:prstGeom prst="rect">
            <a:avLst/>
          </a:prstGeom>
          <a:noFill/>
        </p:spPr>
        <p:txBody>
          <a:bodyPr>
            <a:spAutoFit/>
          </a:bodyPr>
          <a:lstStyle/>
          <a:p>
            <a:r>
              <a:rPr lang="fr-FR" sz="1200" dirty="0"/>
              <a:t>Tous les joueurs évoluent </a:t>
            </a:r>
            <a:r>
              <a:rPr lang="fr-FR" sz="1200" b="1" dirty="0"/>
              <a:t>pieds nus</a:t>
            </a:r>
            <a:r>
              <a:rPr lang="fr-FR" sz="1200" dirty="0"/>
              <a:t>.</a:t>
            </a:r>
          </a:p>
          <a:p>
            <a:r>
              <a:rPr lang="fr-FR" sz="1200" dirty="0"/>
              <a:t>	Il est </a:t>
            </a:r>
            <a:r>
              <a:rPr lang="fr-FR" sz="1200" b="1" dirty="0"/>
              <a:t>permis</a:t>
            </a:r>
            <a:r>
              <a:rPr lang="fr-FR" sz="1200" dirty="0"/>
              <a:t> de porter des chaussettes de sport normales en tissu et des bandages de maintien. Tout autre type de chaussure (synthétique, caoutchouc, etc.) est interdit.</a:t>
            </a:r>
          </a:p>
          <a:p>
            <a:r>
              <a:rPr lang="fr-FR" sz="1200" dirty="0"/>
              <a:t>	Il est </a:t>
            </a:r>
            <a:r>
              <a:rPr lang="fr-FR" sz="1200" b="1" dirty="0"/>
              <a:t>interdit</a:t>
            </a:r>
            <a:r>
              <a:rPr lang="fr-FR" sz="1200" dirty="0"/>
              <a:t> de porter tout objet représentant un danger potentiel pour les joueurs. Au nombre de ces objets figurent par exemple : protection pour la tête, masque pour le visage, bracelets, montre-bracelet, bagues, colliers, boucles d’oreilles, lunettes sans élastiques de maintien ou à monture solide, supports orthopédiques avec des parties en plastique dur ou en métal, ainsi que tout autre objet dangereux (Règle 17:3).</a:t>
            </a:r>
          </a:p>
          <a:p>
            <a:r>
              <a:rPr lang="fr-FR" sz="1200" dirty="0"/>
              <a:t>	Les athlètes sont autorisés à utiliser les accessoires suivants :</a:t>
            </a:r>
          </a:p>
          <a:p>
            <a:pPr marL="171450" indent="-171450">
              <a:buFont typeface="Wingdings" panose="05000000000000000000" pitchFamily="2" charset="2"/>
              <a:buChar char="§"/>
            </a:pPr>
            <a:r>
              <a:rPr lang="fr-FR" sz="1200" dirty="0"/>
              <a:t>Casquette ou chapeau (à bord mou ou à visière rigide tournée vers l’arrière pour éviter les blessures) serre-tête ou bandana.</a:t>
            </a:r>
          </a:p>
          <a:p>
            <a:pPr marL="171450" indent="-171450">
              <a:buFont typeface="Wingdings" panose="05000000000000000000" pitchFamily="2" charset="2"/>
              <a:buChar char="§"/>
            </a:pPr>
            <a:r>
              <a:rPr lang="fr-FR" sz="1200" dirty="0"/>
              <a:t>Lunettes de soleil (en plastique avec des élastiques de maintien)</a:t>
            </a:r>
          </a:p>
          <a:p>
            <a:pPr marL="171450" indent="-171450">
              <a:buFont typeface="Wingdings" panose="05000000000000000000" pitchFamily="2" charset="2"/>
              <a:buChar char="§"/>
            </a:pPr>
            <a:r>
              <a:rPr lang="fr-FR" sz="1200" dirty="0"/>
              <a:t>Des supports thérapeutiques (ou bandages) pour genou/coude/pied uniquement.</a:t>
            </a:r>
          </a:p>
          <a:p>
            <a:endParaRPr lang="fr-FR" sz="1200" dirty="0"/>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847" y="952534"/>
            <a:ext cx="3527995" cy="3566304"/>
          </a:xfrm>
          <a:prstGeom prst="rect">
            <a:avLst/>
          </a:prstGeom>
        </p:spPr>
      </p:pic>
    </p:spTree>
    <p:extLst>
      <p:ext uri="{BB962C8B-B14F-4D97-AF65-F5344CB8AC3E}">
        <p14:creationId xmlns:p14="http://schemas.microsoft.com/office/powerpoint/2010/main" val="1553824151"/>
      </p:ext>
    </p:extLst>
  </p:cSld>
  <p:clrMapOvr>
    <a:masterClrMapping/>
  </p:clrMapOvr>
</p:sld>
</file>

<file path=ppt/theme/theme1.xml><?xml version="1.0" encoding="utf-8"?>
<a:theme xmlns:a="http://schemas.openxmlformats.org/drawingml/2006/main" name="Beach HB">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sz="1000" dirty="0" smtClean="0">
            <a:solidFill>
              <a:srgbClr val="002857"/>
            </a:solidFill>
          </a:defRPr>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676AAFBD405847B060684E5AACBF30" ma:contentTypeVersion="10" ma:contentTypeDescription="Crée un document." ma:contentTypeScope="" ma:versionID="98f91361bc3925c288ab70b30f68c5b4">
  <xsd:schema xmlns:xsd="http://www.w3.org/2001/XMLSchema" xmlns:xs="http://www.w3.org/2001/XMLSchema" xmlns:p="http://schemas.microsoft.com/office/2006/metadata/properties" xmlns:ns2="8a15474c-54de-4328-bd3a-fd102fb47431" targetNamespace="http://schemas.microsoft.com/office/2006/metadata/properties" ma:root="true" ma:fieldsID="8dd8987f8e0be061a6d51e387e6d77a3" ns2:_="">
    <xsd:import namespace="8a15474c-54de-4328-bd3a-fd102fb474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15474c-54de-4328-bd3a-fd102fb47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09177C-764F-4C91-9253-2DA5877BE242}">
  <ds:schemaRefs>
    <ds:schemaRef ds:uri="http://schemas.microsoft.com/sharepoint/v3/contenttype/forms"/>
  </ds:schemaRefs>
</ds:datastoreItem>
</file>

<file path=customXml/itemProps2.xml><?xml version="1.0" encoding="utf-8"?>
<ds:datastoreItem xmlns:ds="http://schemas.openxmlformats.org/officeDocument/2006/customXml" ds:itemID="{79F2C0D2-014A-4538-AB80-7C36E1181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15474c-54de-4328-bd3a-fd102fb47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0B3872-07F6-4583-BAF2-B99F963127F0}">
  <ds:schemaRefs>
    <ds:schemaRef ds:uri="http://www.w3.org/XML/1998/namespace"/>
    <ds:schemaRef ds:uri="http://schemas.openxmlformats.org/package/2006/metadata/core-properties"/>
    <ds:schemaRef ds:uri="http://purl.org/dc/terms/"/>
    <ds:schemaRef ds:uri="8a15474c-54de-4328-bd3a-fd102fb47431"/>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Beach HB</Template>
  <TotalTime>2304</TotalTime>
  <Words>2323</Words>
  <Application>Microsoft Office PowerPoint</Application>
  <PresentationFormat>Affichage à l'écran (16:9)</PresentationFormat>
  <Paragraphs>298</Paragraphs>
  <Slides>23</Slides>
  <Notes>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vt:i4>
      </vt:variant>
    </vt:vector>
  </HeadingPairs>
  <TitlesOfParts>
    <vt:vector size="33" baseType="lpstr">
      <vt:lpstr>Arial</vt:lpstr>
      <vt:lpstr>Arial Black</vt:lpstr>
      <vt:lpstr>Avenir LT Std 45 Book</vt:lpstr>
      <vt:lpstr>Avenir LT Std 65 Medium</vt:lpstr>
      <vt:lpstr>Calibri</vt:lpstr>
      <vt:lpstr>Calibri Light</vt:lpstr>
      <vt:lpstr>Courier New</vt:lpstr>
      <vt:lpstr>Tahoma</vt:lpstr>
      <vt:lpstr>Wingdings</vt:lpstr>
      <vt:lpstr>Beach HB</vt:lpstr>
      <vt:lpstr>PRESENTATION REGLES BEACH HANDBALL </vt:lpstr>
      <vt:lpstr>REGLEMENT BEACH HANDBALL</vt:lpstr>
      <vt:lpstr>REGLEMENT BEACH HANDBALL</vt:lpstr>
      <vt:lpstr>REGLEMENT BEACH HANDBALL</vt:lpstr>
      <vt:lpstr>REGLEMENT BEACH HANDBALL</vt:lpstr>
      <vt:lpstr>REGLEMENT BEACH HANDBALL</vt:lpstr>
      <vt:lpstr>REGLEMENT BEACH HANDBALL</vt:lpstr>
      <vt:lpstr>REGLEMENT BEACH HANDBALL</vt:lpstr>
      <vt:lpstr>REGLEMENT BEACH HANDBALL</vt:lpstr>
      <vt:lpstr>LES CHANGEMENTS DE L’ÉQUIPE A</vt:lpstr>
      <vt:lpstr>REGLEMENT BEACH HANDBALL</vt:lpstr>
      <vt:lpstr>REGLEMENT BEACH HANDBALL</vt:lpstr>
      <vt:lpstr>REGLEMENT BEACH HANDBALL</vt:lpstr>
      <vt:lpstr>REGLEMENT BEACH HANDBALL</vt:lpstr>
      <vt:lpstr>REGLEMENT BEACH HANDBALL</vt:lpstr>
      <vt:lpstr>REGLEMENT BEACH HANDBALL</vt:lpstr>
      <vt:lpstr>REGLEMENT BEACH HANDBALL</vt:lpstr>
      <vt:lpstr>REGLEMENT BEACH HANDBALL</vt:lpstr>
      <vt:lpstr>Présentation PowerPoint</vt:lpstr>
      <vt:lpstr>REGLEMENT BEACH HANDBALL</vt:lpstr>
      <vt:lpstr>REGLEMENT</vt:lpstr>
      <vt:lpstr>REFERENTS BEACH</vt:lpstr>
      <vt:lpstr>INTERLOCUTEURS BEACH</vt:lpstr>
    </vt:vector>
  </TitlesOfParts>
  <Company>Leroy Tremblot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BEACH HANDBALL</dc:title>
  <dc:creator>MONLLOR David (SNCF VOYAGEURS / TECHNICENTRE NOUVELLE AQUITAINE / TECH/Q - UO VIC)</dc:creator>
  <cp:lastModifiedBy>COC du Comité Haute Garonne</cp:lastModifiedBy>
  <cp:revision>40</cp:revision>
  <dcterms:modified xsi:type="dcterms:W3CDTF">2020-07-15T13:21:07Z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0x0101004F676AAFBD405847B060684E5AACBF30</vt:lpwstr>
  </property>
</Properties>
</file>