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9"/>
  </p:notesMasterIdLst>
  <p:handoutMasterIdLst>
    <p:handoutMasterId r:id="rId10"/>
  </p:handoutMasterIdLst>
  <p:sldIdLst>
    <p:sldId id="266" r:id="rId2"/>
    <p:sldId id="301" r:id="rId3"/>
    <p:sldId id="282" r:id="rId4"/>
    <p:sldId id="285" r:id="rId5"/>
    <p:sldId id="291" r:id="rId6"/>
    <p:sldId id="297" r:id="rId7"/>
    <p:sldId id="267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DDDDDD"/>
    <a:srgbClr val="FF9900"/>
    <a:srgbClr val="339933"/>
    <a:srgbClr val="FFFF66"/>
    <a:srgbClr val="99CCFF"/>
    <a:srgbClr val="008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3390" autoAdjust="0"/>
    <p:restoredTop sz="99837" autoAdjust="0"/>
  </p:normalViewPr>
  <p:slideViewPr>
    <p:cSldViewPr>
      <p:cViewPr varScale="1">
        <p:scale>
          <a:sx n="114" d="100"/>
          <a:sy n="114" d="100"/>
        </p:scale>
        <p:origin x="22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9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BD163510-F5F8-4F19-8B5B-AE466B54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9383E430-353F-4DEB-8112-AA10312137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Fédération Française de Handball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740645CE-6E58-443F-8486-70B8079EE6D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Fédération Française de handballFédération Francaise de Handball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91397D61-BBB2-4B8F-B052-E03C1BA1D0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57461465-5DB9-487D-8DF1-BCF932DA3A7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Fédération Française de Handball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A119E71-1D26-42FF-9EB0-05880583D08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3" name="Rectangle 5">
            <a:extLst>
              <a:ext uri="{FF2B5EF4-FFF2-40B4-BE49-F238E27FC236}">
                <a16:creationId xmlns:a16="http://schemas.microsoft.com/office/drawing/2014/main" id="{FED28B8A-D20C-4577-97E4-872BC82404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4694" name="Rectangle 6">
            <a:extLst>
              <a:ext uri="{FF2B5EF4-FFF2-40B4-BE49-F238E27FC236}">
                <a16:creationId xmlns:a16="http://schemas.microsoft.com/office/drawing/2014/main" id="{19483503-7EC6-44B7-8825-03D1A3014C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Fédération Française de handball</a:t>
            </a:r>
          </a:p>
        </p:txBody>
      </p:sp>
      <p:sp>
        <p:nvSpPr>
          <p:cNvPr id="114695" name="Rectangle 7">
            <a:extLst>
              <a:ext uri="{FF2B5EF4-FFF2-40B4-BE49-F238E27FC236}">
                <a16:creationId xmlns:a16="http://schemas.microsoft.com/office/drawing/2014/main" id="{3BD180B1-6292-4204-B81A-8D38CA98A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93D4C26-67E3-4CB3-A3D5-9365EF3F02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B050CE41-A7ED-446B-BE5D-7A50FC12514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/>
              <a:t>Fédération Française de Handball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5644DD2-0E8C-47BA-BA2E-8FF67EFCAC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235850B-CB38-48EA-B4C2-C5FD8B877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0512E53A-6637-4A0D-A5A9-486287E90E3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/>
              <a:t>Fédération Française de Handball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BCB82B6-14FC-40F4-A044-0E08324830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CDCF813-0A88-4C16-AD0D-10FEA317F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442484B9-42B8-4642-9C0F-24F8616C644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/>
              <a:t>Fédération Française de Handball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7DAE94B-3A11-402A-AC8C-2DF04E5CFB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963E236-04B6-483B-9CDD-669342FCD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9BE26CEE-F1A6-4452-9FF2-759E488C9B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/>
              <a:t>Fédération Française de Handball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CF47A07-161F-46A2-AED9-ED702229FD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87E4546-595D-4EE5-86E9-E5D9904D6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>
            <a:extLst>
              <a:ext uri="{FF2B5EF4-FFF2-40B4-BE49-F238E27FC236}">
                <a16:creationId xmlns:a16="http://schemas.microsoft.com/office/drawing/2014/main" id="{FDC6110A-FF0A-47AA-96CE-9CA5834444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6511925"/>
            <a:ext cx="9167812" cy="3603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800" b="1">
                <a:solidFill>
                  <a:srgbClr val="003399"/>
                </a:solidFill>
                <a:cs typeface="Arial" panose="020B0604020202020204" pitchFamily="34" charset="0"/>
              </a:rPr>
              <a:t>Toute utilisation à but non lucratif doit faire référence à Anim’h@nd. Toute utilisation partielle ou totale à but lucratif est interdite.</a:t>
            </a:r>
          </a:p>
          <a:p>
            <a:pPr algn="ctr"/>
            <a:r>
              <a:rPr lang="fr-FR" altLang="fr-FR" sz="800" b="1">
                <a:solidFill>
                  <a:srgbClr val="003399"/>
                </a:solidFill>
              </a:rPr>
              <a:t>Anim’h@nd - Fédération Française de Handball - 62 rue Gabriel Péri, 94250 Gentilly - animhand@ff-handball.org</a:t>
            </a:r>
          </a:p>
        </p:txBody>
      </p:sp>
      <p:sp>
        <p:nvSpPr>
          <p:cNvPr id="3" name="Rectangle 30">
            <a:extLst>
              <a:ext uri="{FF2B5EF4-FFF2-40B4-BE49-F238E27FC236}">
                <a16:creationId xmlns:a16="http://schemas.microsoft.com/office/drawing/2014/main" id="{32B85F4F-DE88-49F5-98B3-90CA2276D7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0013" y="836613"/>
            <a:ext cx="2703512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274E75"/>
                </a:solidFill>
              </a:rPr>
              <a:t>Moins de 12 ans</a:t>
            </a:r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id="{E10E7E21-2B6D-4EDA-858B-9F46ED1B43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260350"/>
            <a:ext cx="20193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4">
            <a:extLst>
              <a:ext uri="{FF2B5EF4-FFF2-40B4-BE49-F238E27FC236}">
                <a16:creationId xmlns:a16="http://schemas.microsoft.com/office/drawing/2014/main" id="{8CB1A216-FB20-4353-94D5-12ECE5F439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43663" y="188913"/>
            <a:ext cx="2703512" cy="457200"/>
          </a:xfrm>
          <a:prstGeom prst="rect">
            <a:avLst/>
          </a:prstGeom>
          <a:solidFill>
            <a:srgbClr val="BDE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274E75"/>
                </a:solidFill>
              </a:rPr>
              <a:t>Anim’h@nd</a:t>
            </a:r>
            <a:r>
              <a:rPr lang="fr-FR" altLang="fr-FR" sz="2400">
                <a:solidFill>
                  <a:srgbClr val="274E7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536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A008F5-6800-4830-960C-3E4EFC99A7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A7B64E-DF59-4D9E-A78F-F22B9F09B3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A31D6-AD57-45BF-B432-D5D444FFDE66}" type="slidenum">
              <a:rPr lang="fr-FR" altLang="fr-FR"/>
              <a:pPr>
                <a:defRPr/>
              </a:pPr>
              <a:t>‹N°›</a:t>
            </a:fld>
            <a:r>
              <a:rPr lang="fr-FR" altLang="fr-FR"/>
              <a:t>Anim’h@nd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A7D9B4F0-2355-4A2C-95C6-B73F5B533B4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21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D43D8B-C22F-4165-B0E1-F4C3C26214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EB0951-06BD-4AE0-9A77-3D02D2E7B3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0FB97-FAAA-490A-9F03-CDF6E8EF7114}" type="slidenum">
              <a:rPr lang="fr-FR" altLang="fr-FR"/>
              <a:pPr>
                <a:defRPr/>
              </a:pPr>
              <a:t>‹N°›</a:t>
            </a:fld>
            <a:r>
              <a:rPr lang="fr-FR" altLang="fr-FR"/>
              <a:t>Anim’h@nd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B7C31175-D732-436C-B329-442DA912316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80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9D951-C07A-4298-A5D7-EE615C2AC3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5253A-E430-4515-B4CD-67BC858AA5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601B8-6E35-428F-8E2D-9FBF58267061}" type="slidenum">
              <a:rPr lang="fr-FR" altLang="fr-FR"/>
              <a:pPr>
                <a:defRPr/>
              </a:pPr>
              <a:t>‹N°›</a:t>
            </a:fld>
            <a:r>
              <a:rPr lang="fr-FR" altLang="fr-FR"/>
              <a:t>Anim’h@nd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09234770-8BDC-4D8A-80ED-9331DED5BE7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97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7DFD65-5109-43EF-BAA7-C3F936FB3B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C2A2B6-6AF6-4053-9D61-6C0D078816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04E26-24E4-449B-AF61-08414AF9CED0}" type="slidenum">
              <a:rPr lang="fr-FR" altLang="fr-FR"/>
              <a:pPr>
                <a:defRPr/>
              </a:pPr>
              <a:t>‹N°›</a:t>
            </a:fld>
            <a:r>
              <a:rPr lang="fr-FR" altLang="fr-FR"/>
              <a:t>Anim’h@nd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2ED4EABC-D8F7-42EB-A872-6B88F41A919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66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BCCA98-04C9-4162-B8FF-6344F6E3B8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4B7D73A-CD74-46CD-A9F8-2735F0FEF9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16572-521E-4D92-A28B-6A73E987653E}" type="slidenum">
              <a:rPr lang="fr-FR" altLang="fr-FR"/>
              <a:pPr>
                <a:defRPr/>
              </a:pPr>
              <a:t>‹N°›</a:t>
            </a:fld>
            <a:r>
              <a:rPr lang="fr-FR" altLang="fr-FR"/>
              <a:t>Anim’h@nd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D49B20B-8B2F-4723-AEC1-828B36FB916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50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26D565C-D5CB-47B1-B005-F3C8CE94A8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34EF037-E3D3-46D5-BB59-CC18E07C91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17A8B-5F28-4440-9CAA-F4C612727518}" type="slidenum">
              <a:rPr lang="fr-FR" altLang="fr-FR"/>
              <a:pPr>
                <a:defRPr/>
              </a:pPr>
              <a:t>‹N°›</a:t>
            </a:fld>
            <a:r>
              <a:rPr lang="fr-FR" altLang="fr-FR"/>
              <a:t>Anim’h@nd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B7797E8A-AAC0-4B9D-A4CA-F68F59CCD73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79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06C5C32-1BAB-41F5-BF1D-A9DB620094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AC7F75-0766-4AFE-8794-FD7B6560EF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79C52-906E-47E9-ABEE-7F5ABFBE7C9C}" type="slidenum">
              <a:rPr lang="fr-FR" altLang="fr-FR"/>
              <a:pPr>
                <a:defRPr/>
              </a:pPr>
              <a:t>‹N°›</a:t>
            </a:fld>
            <a:r>
              <a:rPr lang="fr-FR" altLang="fr-FR"/>
              <a:t>Anim’h@nd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34402E4-5AFD-4F57-8CE2-7A8AB632BD7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3BCB80A-015A-4744-A67B-A06BCE8A26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98CE0FF-CD16-4D06-94C1-8FA10806C1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E0EC-B507-4D33-9353-BF1D4EF7B067}" type="slidenum">
              <a:rPr lang="fr-FR" altLang="fr-FR"/>
              <a:pPr>
                <a:defRPr/>
              </a:pPr>
              <a:t>‹N°›</a:t>
            </a:fld>
            <a:r>
              <a:rPr lang="fr-FR" altLang="fr-FR"/>
              <a:t>Anim’h@nd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2C79C8F-57E6-4A51-95F5-1EE73C9D4FE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83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F1137A0-7135-4EF9-8BE9-6A1A6C1E81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AAF80B1-EE19-4035-8814-8CB73A189F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46777-9F75-4F2C-BDEF-754F3A6BBBCF}" type="slidenum">
              <a:rPr lang="fr-FR" altLang="fr-FR"/>
              <a:pPr>
                <a:defRPr/>
              </a:pPr>
              <a:t>‹N°›</a:t>
            </a:fld>
            <a:r>
              <a:rPr lang="fr-FR" altLang="fr-FR"/>
              <a:t>Anim’h@nd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11763D91-78B2-4ED2-BFA0-97214E5FA92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9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61147F-7D2E-44E5-9DC0-721A61E73C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277E848-E411-4EF6-B564-58A0E86B05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68B36-5516-43DD-8A2E-3A04BF7B1FD1}" type="slidenum">
              <a:rPr lang="fr-FR" altLang="fr-FR"/>
              <a:pPr>
                <a:defRPr/>
              </a:pPr>
              <a:t>‹N°›</a:t>
            </a:fld>
            <a:r>
              <a:rPr lang="fr-FR" altLang="fr-FR"/>
              <a:t>Anim’h@nd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38A4F7C-E2D5-4440-83EC-AC4D37C48CD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9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5F0D8587-E717-44D1-8466-2E0A5D0721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58874549-C80B-4269-A93E-F5651CFE5C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3DC5C632-832D-433B-AAF7-9BAEF3881337}" type="slidenum">
              <a:rPr lang="fr-FR" altLang="fr-FR"/>
              <a:pPr>
                <a:defRPr/>
              </a:pPr>
              <a:t>‹N°›</a:t>
            </a:fld>
            <a:r>
              <a:rPr lang="fr-FR" altLang="fr-FR"/>
              <a:t>Anim’h@nd</a:t>
            </a:r>
          </a:p>
        </p:txBody>
      </p:sp>
      <p:sp>
        <p:nvSpPr>
          <p:cNvPr id="38929" name="Rectangle 17">
            <a:extLst>
              <a:ext uri="{FF2B5EF4-FFF2-40B4-BE49-F238E27FC236}">
                <a16:creationId xmlns:a16="http://schemas.microsoft.com/office/drawing/2014/main" id="{E223063B-3A23-4728-AEAC-4B154D5D50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44">
            <a:extLst>
              <a:ext uri="{FF2B5EF4-FFF2-40B4-BE49-F238E27FC236}">
                <a16:creationId xmlns:a16="http://schemas.microsoft.com/office/drawing/2014/main" id="{9150A2DF-8A0E-4D74-A3DD-667D7FA1D3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48438"/>
            <a:ext cx="9153525" cy="33655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b="1">
                <a:solidFill>
                  <a:srgbClr val="0000CC"/>
                </a:solidFill>
              </a:rPr>
              <a:t>								</a:t>
            </a:r>
            <a:r>
              <a:rPr lang="fr-FR" altLang="fr-FR" sz="1600" b="1">
                <a:solidFill>
                  <a:srgbClr val="274E75"/>
                </a:solidFill>
              </a:rPr>
              <a:t>Anim’h@nd </a:t>
            </a:r>
          </a:p>
        </p:txBody>
      </p:sp>
      <p:pic>
        <p:nvPicPr>
          <p:cNvPr id="1030" name="Picture 45">
            <a:extLst>
              <a:ext uri="{FF2B5EF4-FFF2-40B4-BE49-F238E27FC236}">
                <a16:creationId xmlns:a16="http://schemas.microsoft.com/office/drawing/2014/main" id="{BA6D3DD0-5906-4258-8007-2DA006793F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67488"/>
            <a:ext cx="6254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4.xml"/><Relationship Id="rId7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10" Type="http://schemas.openxmlformats.org/officeDocument/2006/relationships/image" Target="../media/image9.jpeg"/><Relationship Id="rId4" Type="http://schemas.openxmlformats.org/officeDocument/2006/relationships/slide" Target="slide5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0.jpe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hyperlink" Target="http://www.animhand.com/uploads/articles/fichiers/10_situation5_moins12.pps" TargetMode="Externa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jpe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hyperlink" Target="http://www.animhand.com/uploads/articles/fichiers/11_situation1_moins12.pps" TargetMode="External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2.jpeg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hyperlink" Target="http://www.animhand.com/uploads/articles/fichiers/27_situation2_moins12.pps" TargetMode="Externa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3.jpe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31" name="Text Box 67">
            <a:extLst>
              <a:ext uri="{FF2B5EF4-FFF2-40B4-BE49-F238E27FC236}">
                <a16:creationId xmlns:a16="http://schemas.microsoft.com/office/drawing/2014/main" id="{D3CCC8C4-FCFD-4303-90B6-132E72EE1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2195513" cy="3095625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rIns="198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4D4D4D"/>
                </a:solidFill>
              </a:rPr>
              <a:t>Cette séance sollicite plus particulièrement le porteur de balle dans sa contribution à assurer la progression rapide de la balle vers la cible adverse.</a:t>
            </a:r>
          </a:p>
        </p:txBody>
      </p:sp>
      <p:sp>
        <p:nvSpPr>
          <p:cNvPr id="113781" name="Text Box 117">
            <a:extLst>
              <a:ext uri="{FF2B5EF4-FFF2-40B4-BE49-F238E27FC236}">
                <a16:creationId xmlns:a16="http://schemas.microsoft.com/office/drawing/2014/main" id="{00EF2A53-3B63-436D-9F48-3FF679903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084763"/>
            <a:ext cx="6948487" cy="143986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4000" rIns="414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600" b="1">
              <a:solidFill>
                <a:srgbClr val="4D4D4D"/>
              </a:solidFill>
            </a:endParaRPr>
          </a:p>
        </p:txBody>
      </p:sp>
      <p:sp>
        <p:nvSpPr>
          <p:cNvPr id="113779" name="Text Box 115">
            <a:extLst>
              <a:ext uri="{FF2B5EF4-FFF2-40B4-BE49-F238E27FC236}">
                <a16:creationId xmlns:a16="http://schemas.microsoft.com/office/drawing/2014/main" id="{9C4B5471-C3BF-48F3-BF52-9CAE2E404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157788"/>
            <a:ext cx="35274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rIns="198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b="1">
                <a:solidFill>
                  <a:srgbClr val="4D4D4D"/>
                </a:solidFill>
              </a:rPr>
              <a:t>Quand les attaquants éprouvent des difficultés à faire progresser la balle, l’animateur pourra observer le porteur de balle : comment est-il</a:t>
            </a:r>
            <a:r>
              <a:rPr lang="fr-FR" altLang="fr-FR" sz="1600"/>
              <a:t> </a:t>
            </a:r>
            <a:r>
              <a:rPr lang="fr-FR" altLang="fr-FR" sz="1600" b="1">
                <a:solidFill>
                  <a:srgbClr val="4D4D4D"/>
                </a:solidFill>
              </a:rPr>
              <a:t>orienté? </a:t>
            </a:r>
            <a:endParaRPr lang="fr-FR" altLang="fr-FR" sz="1600"/>
          </a:p>
        </p:txBody>
      </p:sp>
      <p:sp>
        <p:nvSpPr>
          <p:cNvPr id="113782" name="Text Box 118">
            <a:extLst>
              <a:ext uri="{FF2B5EF4-FFF2-40B4-BE49-F238E27FC236}">
                <a16:creationId xmlns:a16="http://schemas.microsoft.com/office/drawing/2014/main" id="{66421B4E-115A-40FB-9622-E61C8F3F1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088" y="5157788"/>
            <a:ext cx="34559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rIns="198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b="1">
                <a:solidFill>
                  <a:srgbClr val="4D4D4D"/>
                </a:solidFill>
              </a:rPr>
              <a:t>Exploite-t-il son couloir de jeu</a:t>
            </a:r>
            <a:r>
              <a:rPr lang="fr-FR" altLang="fr-FR" sz="1600"/>
              <a:t> </a:t>
            </a:r>
            <a:r>
              <a:rPr lang="fr-FR" altLang="fr-FR" sz="1600" b="1">
                <a:solidFill>
                  <a:srgbClr val="4D4D4D"/>
                </a:solidFill>
              </a:rPr>
              <a:t>direct ? </a:t>
            </a:r>
          </a:p>
          <a:p>
            <a:pPr eaLnBrk="1" hangingPunct="1"/>
            <a:r>
              <a:rPr lang="fr-FR" altLang="fr-FR" sz="1600" b="1">
                <a:solidFill>
                  <a:srgbClr val="4D4D4D"/>
                </a:solidFill>
              </a:rPr>
              <a:t>Progresse-t-il </a:t>
            </a:r>
          </a:p>
          <a:p>
            <a:pPr eaLnBrk="1" hangingPunct="1"/>
            <a:r>
              <a:rPr lang="fr-FR" altLang="fr-FR" sz="1600" b="1">
                <a:solidFill>
                  <a:srgbClr val="4D4D4D"/>
                </a:solidFill>
              </a:rPr>
              <a:t>quand il est </a:t>
            </a:r>
          </a:p>
          <a:p>
            <a:pPr eaLnBrk="1" hangingPunct="1"/>
            <a:r>
              <a:rPr lang="fr-FR" altLang="fr-FR" sz="1600" b="1">
                <a:solidFill>
                  <a:srgbClr val="4D4D4D"/>
                </a:solidFill>
              </a:rPr>
              <a:t>poursuivi ?</a:t>
            </a:r>
          </a:p>
        </p:txBody>
      </p:sp>
      <p:grpSp>
        <p:nvGrpSpPr>
          <p:cNvPr id="2" name="Group 129">
            <a:extLst>
              <a:ext uri="{FF2B5EF4-FFF2-40B4-BE49-F238E27FC236}">
                <a16:creationId xmlns:a16="http://schemas.microsoft.com/office/drawing/2014/main" id="{05CC0743-9CD9-4CDC-95BE-6B1AC7B8E8F4}"/>
              </a:ext>
            </a:extLst>
          </p:cNvPr>
          <p:cNvGrpSpPr>
            <a:grpSpLocks/>
          </p:cNvGrpSpPr>
          <p:nvPr/>
        </p:nvGrpSpPr>
        <p:grpSpPr bwMode="auto">
          <a:xfrm>
            <a:off x="7885113" y="5589588"/>
            <a:ext cx="863600" cy="838200"/>
            <a:chOff x="2018" y="2478"/>
            <a:chExt cx="544" cy="528"/>
          </a:xfrm>
        </p:grpSpPr>
        <p:sp>
          <p:nvSpPr>
            <p:cNvPr id="5128" name="AutoShape 130">
              <a:extLst>
                <a:ext uri="{FF2B5EF4-FFF2-40B4-BE49-F238E27FC236}">
                  <a16:creationId xmlns:a16="http://schemas.microsoft.com/office/drawing/2014/main" id="{9D1B9F1E-655F-4A68-951E-123D3F9C0F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8" y="2812"/>
              <a:ext cx="544" cy="194"/>
            </a:xfrm>
            <a:custGeom>
              <a:avLst/>
              <a:gdLst>
                <a:gd name="T0" fmla="*/ 10 w 21600"/>
                <a:gd name="T1" fmla="*/ 0 h 21600"/>
                <a:gd name="T2" fmla="*/ 0 w 21600"/>
                <a:gd name="T3" fmla="*/ 1 h 21600"/>
                <a:gd name="T4" fmla="*/ 10 w 21600"/>
                <a:gd name="T5" fmla="*/ 2 h 21600"/>
                <a:gd name="T6" fmla="*/ 14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56 h 21600"/>
                <a:gd name="T14" fmla="*/ 18900 w 21600"/>
                <a:gd name="T15" fmla="*/ 162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Suite</a:t>
              </a:r>
            </a:p>
          </p:txBody>
        </p:sp>
        <p:pic>
          <p:nvPicPr>
            <p:cNvPr id="5129" name="Picture 131" descr="logo-petit">
              <a:extLst>
                <a:ext uri="{FF2B5EF4-FFF2-40B4-BE49-F238E27FC236}">
                  <a16:creationId xmlns:a16="http://schemas.microsoft.com/office/drawing/2014/main" id="{1161ED2A-324D-453A-A4A6-6DD24EEDF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" y="2478"/>
              <a:ext cx="26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799" name="AutoShape 135">
            <a:extLst>
              <a:ext uri="{FF2B5EF4-FFF2-40B4-BE49-F238E27FC236}">
                <a16:creationId xmlns:a16="http://schemas.microsoft.com/office/drawing/2014/main" id="{C408D11A-40DA-4EBC-A526-779190C3E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557338"/>
            <a:ext cx="3348037" cy="1079500"/>
          </a:xfrm>
          <a:prstGeom prst="roundRect">
            <a:avLst>
              <a:gd name="adj" fmla="val 16667"/>
            </a:avLst>
          </a:prstGeom>
          <a:solidFill>
            <a:srgbClr val="FFCC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6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4D4D4D"/>
                </a:solidFill>
              </a:rPr>
              <a:t>Thème principal : « améliorer la progression de la balle 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31" grpId="0" animBg="1"/>
      <p:bldP spid="113781" grpId="0" animBg="1"/>
      <p:bldP spid="113779" grpId="0"/>
      <p:bldP spid="113782" grpId="0"/>
      <p:bldP spid="1137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>
            <a:extLst>
              <a:ext uri="{FF2B5EF4-FFF2-40B4-BE49-F238E27FC236}">
                <a16:creationId xmlns:a16="http://schemas.microsoft.com/office/drawing/2014/main" id="{10DBAC46-8567-4320-AF49-443BA29DA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3933825"/>
            <a:ext cx="1943100" cy="1511300"/>
          </a:xfrm>
          <a:prstGeom prst="rect">
            <a:avLst/>
          </a:prstGeom>
          <a:solidFill>
            <a:srgbClr val="008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8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FFFF99"/>
                </a:solidFill>
              </a:rPr>
              <a:t>4</a:t>
            </a:r>
            <a:r>
              <a:rPr lang="fr-FR" altLang="fr-FR" b="1" baseline="30000">
                <a:solidFill>
                  <a:srgbClr val="FFFF99"/>
                </a:solidFill>
              </a:rPr>
              <a:t>ème</a:t>
            </a:r>
            <a:r>
              <a:rPr lang="fr-FR" altLang="fr-FR" b="1">
                <a:solidFill>
                  <a:srgbClr val="FFFF99"/>
                </a:solidFill>
              </a:rPr>
              <a:t> situation</a:t>
            </a:r>
            <a:endParaRPr lang="fr-FR" altLang="fr-FR" sz="1600" b="1">
              <a:solidFill>
                <a:srgbClr val="DDDDDD"/>
              </a:solidFill>
            </a:endParaRPr>
          </a:p>
          <a:p>
            <a:pPr eaLnBrk="1" hangingPunct="1"/>
            <a:endParaRPr lang="fr-FR" altLang="fr-FR" sz="1600" b="1">
              <a:solidFill>
                <a:srgbClr val="DDDDDD"/>
              </a:solidFill>
            </a:endParaRPr>
          </a:p>
          <a:p>
            <a:pPr eaLnBrk="1" hangingPunct="1"/>
            <a:r>
              <a:rPr lang="fr-FR" altLang="fr-FR" sz="1600" b="1">
                <a:solidFill>
                  <a:srgbClr val="DDDDDD"/>
                </a:solidFill>
              </a:rPr>
              <a:t>Pour jouer</a:t>
            </a:r>
          </a:p>
        </p:txBody>
      </p:sp>
      <p:sp>
        <p:nvSpPr>
          <p:cNvPr id="202755" name="Text Box 3">
            <a:extLst>
              <a:ext uri="{FF2B5EF4-FFF2-40B4-BE49-F238E27FC236}">
                <a16:creationId xmlns:a16="http://schemas.microsoft.com/office/drawing/2014/main" id="{B1FCFFB4-EE04-46CF-8D36-BCD46678E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773238"/>
            <a:ext cx="1943100" cy="1511300"/>
          </a:xfrm>
          <a:prstGeom prst="rect">
            <a:avLst/>
          </a:prstGeom>
          <a:solidFill>
            <a:srgbClr val="008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8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FFFF99"/>
                </a:solidFill>
              </a:rPr>
              <a:t>3</a:t>
            </a:r>
            <a:r>
              <a:rPr lang="fr-FR" altLang="fr-FR" b="1" baseline="30000">
                <a:solidFill>
                  <a:srgbClr val="FFFF99"/>
                </a:solidFill>
              </a:rPr>
              <a:t>ème</a:t>
            </a:r>
            <a:r>
              <a:rPr lang="fr-FR" altLang="fr-FR" b="1">
                <a:solidFill>
                  <a:srgbClr val="FFFF99"/>
                </a:solidFill>
              </a:rPr>
              <a:t> situation</a:t>
            </a:r>
          </a:p>
          <a:p>
            <a:pPr eaLnBrk="1" hangingPunct="1"/>
            <a:endParaRPr lang="fr-FR" altLang="fr-FR" sz="1600" b="1">
              <a:solidFill>
                <a:srgbClr val="DDDDDD"/>
              </a:solidFill>
            </a:endParaRPr>
          </a:p>
          <a:p>
            <a:pPr eaLnBrk="1" hangingPunct="1"/>
            <a:r>
              <a:rPr lang="fr-FR" altLang="fr-FR" sz="1600" b="1">
                <a:solidFill>
                  <a:srgbClr val="DDDDDD"/>
                </a:solidFill>
              </a:rPr>
              <a:t>Progresser en dribble malgré le poursuivant</a:t>
            </a:r>
          </a:p>
        </p:txBody>
      </p:sp>
      <p:sp>
        <p:nvSpPr>
          <p:cNvPr id="202756" name="Text Box 4">
            <a:extLst>
              <a:ext uri="{FF2B5EF4-FFF2-40B4-BE49-F238E27FC236}">
                <a16:creationId xmlns:a16="http://schemas.microsoft.com/office/drawing/2014/main" id="{7DA6615C-E9C1-4196-AE3B-A6E5A049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502025"/>
            <a:ext cx="1943100" cy="1511300"/>
          </a:xfrm>
          <a:prstGeom prst="rect">
            <a:avLst/>
          </a:prstGeom>
          <a:solidFill>
            <a:srgbClr val="008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8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FFFF99"/>
                </a:solidFill>
              </a:rPr>
              <a:t>2</a:t>
            </a:r>
            <a:r>
              <a:rPr lang="fr-FR" altLang="fr-FR" b="1" baseline="30000">
                <a:solidFill>
                  <a:srgbClr val="FFFF99"/>
                </a:solidFill>
              </a:rPr>
              <a:t>ème</a:t>
            </a:r>
            <a:r>
              <a:rPr lang="fr-FR" altLang="fr-FR" b="1">
                <a:solidFill>
                  <a:srgbClr val="FFFF99"/>
                </a:solidFill>
              </a:rPr>
              <a:t> situation</a:t>
            </a:r>
          </a:p>
          <a:p>
            <a:pPr eaLnBrk="1" hangingPunct="1"/>
            <a:endParaRPr lang="fr-FR" altLang="fr-FR" sz="1600" b="1">
              <a:solidFill>
                <a:srgbClr val="DDDDDD"/>
              </a:solidFill>
            </a:endParaRPr>
          </a:p>
          <a:p>
            <a:pPr eaLnBrk="1" hangingPunct="1"/>
            <a:r>
              <a:rPr lang="fr-FR" altLang="fr-FR" sz="1600" b="1">
                <a:solidFill>
                  <a:srgbClr val="DDDDDD"/>
                </a:solidFill>
              </a:rPr>
              <a:t>Marquer et se jouer du gardien de but </a:t>
            </a:r>
          </a:p>
        </p:txBody>
      </p:sp>
      <p:sp>
        <p:nvSpPr>
          <p:cNvPr id="202757" name="Text Box 5">
            <a:extLst>
              <a:ext uri="{FF2B5EF4-FFF2-40B4-BE49-F238E27FC236}">
                <a16:creationId xmlns:a16="http://schemas.microsoft.com/office/drawing/2014/main" id="{86F34849-A381-4E2A-89ED-B49EC6FEE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39850"/>
            <a:ext cx="1943100" cy="1512888"/>
          </a:xfrm>
          <a:prstGeom prst="rect">
            <a:avLst/>
          </a:prstGeom>
          <a:solidFill>
            <a:srgbClr val="008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8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FFFF99"/>
                </a:solidFill>
              </a:rPr>
              <a:t>1</a:t>
            </a:r>
            <a:r>
              <a:rPr lang="fr-FR" altLang="fr-FR" b="1" baseline="30000">
                <a:solidFill>
                  <a:srgbClr val="FFFF99"/>
                </a:solidFill>
              </a:rPr>
              <a:t>ère</a:t>
            </a:r>
            <a:r>
              <a:rPr lang="fr-FR" altLang="fr-FR" b="1">
                <a:solidFill>
                  <a:srgbClr val="FFFF99"/>
                </a:solidFill>
              </a:rPr>
              <a:t> situation</a:t>
            </a:r>
          </a:p>
          <a:p>
            <a:pPr eaLnBrk="1" hangingPunct="1"/>
            <a:endParaRPr lang="fr-FR" altLang="fr-FR" sz="1600" b="1">
              <a:solidFill>
                <a:srgbClr val="DDDDDD"/>
              </a:solidFill>
            </a:endParaRPr>
          </a:p>
          <a:p>
            <a:pPr eaLnBrk="1" hangingPunct="1"/>
            <a:r>
              <a:rPr lang="fr-FR" altLang="fr-FR" sz="1600" b="1">
                <a:solidFill>
                  <a:srgbClr val="DDDDDD"/>
                </a:solidFill>
              </a:rPr>
              <a:t>Entrer dans la séance par un jeu </a:t>
            </a:r>
          </a:p>
        </p:txBody>
      </p:sp>
      <p:sp>
        <p:nvSpPr>
          <p:cNvPr id="202758" name="Text Box 6">
            <a:extLst>
              <a:ext uri="{FF2B5EF4-FFF2-40B4-BE49-F238E27FC236}">
                <a16:creationId xmlns:a16="http://schemas.microsoft.com/office/drawing/2014/main" id="{0AA536D6-1E17-4DF9-8B1E-D419A6530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331788"/>
            <a:ext cx="2387600" cy="360362"/>
          </a:xfrm>
          <a:prstGeom prst="rect">
            <a:avLst/>
          </a:prstGeom>
          <a:solidFill>
            <a:srgbClr val="FFFF99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2000" b="1" i="1">
                <a:solidFill>
                  <a:srgbClr val="4D4D4D"/>
                </a:solidFill>
              </a:rPr>
              <a:t>Sommaire</a:t>
            </a:r>
          </a:p>
        </p:txBody>
      </p:sp>
      <p:sp>
        <p:nvSpPr>
          <p:cNvPr id="202759" name="AutoShape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D6769E6-31E6-4227-BC3B-F897C2127D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750" y="1954213"/>
            <a:ext cx="179388" cy="179387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2760" name="AutoShap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A325E41-63B2-407D-8833-993AA63BB2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750" y="4113213"/>
            <a:ext cx="179388" cy="179387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2761" name="AutoShape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FC6B405-086A-405C-8D8E-FF39ECE6D4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32363" y="2386013"/>
            <a:ext cx="179387" cy="179387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2762" name="AutoShape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0422534-E806-4C29-BF75-F0FCAC90FD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06963" y="4545013"/>
            <a:ext cx="179387" cy="179387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609BBC14-361C-4B74-8166-5A071C9622CD}"/>
              </a:ext>
            </a:extLst>
          </p:cNvPr>
          <p:cNvGrpSpPr>
            <a:grpSpLocks/>
          </p:cNvGrpSpPr>
          <p:nvPr/>
        </p:nvGrpSpPr>
        <p:grpSpPr bwMode="auto">
          <a:xfrm>
            <a:off x="7885113" y="5589588"/>
            <a:ext cx="863600" cy="838200"/>
            <a:chOff x="2018" y="2478"/>
            <a:chExt cx="544" cy="528"/>
          </a:xfrm>
        </p:grpSpPr>
        <p:sp>
          <p:nvSpPr>
            <p:cNvPr id="6160" name="AutoShape 18">
              <a:extLst>
                <a:ext uri="{FF2B5EF4-FFF2-40B4-BE49-F238E27FC236}">
                  <a16:creationId xmlns:a16="http://schemas.microsoft.com/office/drawing/2014/main" id="{0B511F72-A894-421E-B0B8-6E3E89A4E3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8" y="2812"/>
              <a:ext cx="544" cy="194"/>
            </a:xfrm>
            <a:custGeom>
              <a:avLst/>
              <a:gdLst>
                <a:gd name="T0" fmla="*/ 10 w 21600"/>
                <a:gd name="T1" fmla="*/ 0 h 21600"/>
                <a:gd name="T2" fmla="*/ 0 w 21600"/>
                <a:gd name="T3" fmla="*/ 1 h 21600"/>
                <a:gd name="T4" fmla="*/ 10 w 21600"/>
                <a:gd name="T5" fmla="*/ 2 h 21600"/>
                <a:gd name="T6" fmla="*/ 14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56 h 21600"/>
                <a:gd name="T14" fmla="*/ 18900 w 21600"/>
                <a:gd name="T15" fmla="*/ 162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Suite</a:t>
              </a:r>
            </a:p>
          </p:txBody>
        </p:sp>
        <p:pic>
          <p:nvPicPr>
            <p:cNvPr id="6161" name="Picture 19" descr="logo-petit">
              <a:extLst>
                <a:ext uri="{FF2B5EF4-FFF2-40B4-BE49-F238E27FC236}">
                  <a16:creationId xmlns:a16="http://schemas.microsoft.com/office/drawing/2014/main" id="{3A64E0AF-0BA4-4A47-8888-6A7223694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" y="2478"/>
              <a:ext cx="26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6" name="Picture 20" descr="Image18">
            <a:extLst>
              <a:ext uri="{FF2B5EF4-FFF2-40B4-BE49-F238E27FC236}">
                <a16:creationId xmlns:a16="http://schemas.microsoft.com/office/drawing/2014/main" id="{C80CF34B-9B1F-4D3B-98E6-54BEF18C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41438"/>
            <a:ext cx="20177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2" descr="Image19">
            <a:extLst>
              <a:ext uri="{FF2B5EF4-FFF2-40B4-BE49-F238E27FC236}">
                <a16:creationId xmlns:a16="http://schemas.microsoft.com/office/drawing/2014/main" id="{8E0F06AB-058D-4B53-94B0-0B51F151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00438"/>
            <a:ext cx="20177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4" descr="Image20">
            <a:extLst>
              <a:ext uri="{FF2B5EF4-FFF2-40B4-BE49-F238E27FC236}">
                <a16:creationId xmlns:a16="http://schemas.microsoft.com/office/drawing/2014/main" id="{2DA7DA1A-225F-485C-91B0-FB3B65F6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73238"/>
            <a:ext cx="20177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25" descr="Image21">
            <a:extLst>
              <a:ext uri="{FF2B5EF4-FFF2-40B4-BE49-F238E27FC236}">
                <a16:creationId xmlns:a16="http://schemas.microsoft.com/office/drawing/2014/main" id="{CB75D939-F673-4A38-BA2D-73F5FB177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20113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animBg="1"/>
      <p:bldP spid="202755" grpId="0" animBg="1"/>
      <p:bldP spid="202756" grpId="0" animBg="1"/>
      <p:bldP spid="202757" grpId="0" animBg="1"/>
      <p:bldP spid="202758" grpId="0" animBg="1"/>
      <p:bldP spid="202759" grpId="0" animBg="1"/>
      <p:bldP spid="202760" grpId="0" animBg="1"/>
      <p:bldP spid="202761" grpId="0" animBg="1"/>
      <p:bldP spid="2027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C38F6582-E718-42EC-B203-37C8FCBD9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3141663"/>
            <a:ext cx="2919413" cy="340995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4D4D4D"/>
                </a:solidFill>
                <a:sym typeface="Wingdings" panose="05000000000000000000" pitchFamily="2" charset="2"/>
              </a:rPr>
              <a:t> Le but du jeu consiste à poser </a:t>
            </a:r>
            <a:r>
              <a:rPr lang="fr-FR" altLang="fr-FR" sz="1400" b="1">
                <a:solidFill>
                  <a:srgbClr val="4D4D4D"/>
                </a:solidFill>
              </a:rPr>
              <a:t>la balle entre les plots de l’équipe adverse.</a:t>
            </a:r>
          </a:p>
          <a:p>
            <a:pPr eaLnBrk="1" hangingPunct="1"/>
            <a:endParaRPr lang="fr-FR" altLang="fr-FR" sz="800" b="1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fr-FR" altLang="fr-FR" sz="1400" b="1">
                <a:solidFill>
                  <a:srgbClr val="4D4D4D"/>
                </a:solidFill>
              </a:rPr>
              <a:t> Les joueurs doivent respecter les règles du handball et les défenseurs ne doivent pas toucher le porteur de balle.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endParaRPr lang="fr-FR" altLang="fr-FR" sz="800" b="1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fr-FR" altLang="fr-FR" sz="1400" b="1">
                <a:solidFill>
                  <a:srgbClr val="4D4D4D"/>
                </a:solidFill>
              </a:rPr>
              <a:t> Quand un joueur passe dans une cible adverse, son équipe marque un point. C’est un joueur de l’autre équipe qui relance.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endParaRPr lang="fr-FR" altLang="fr-FR" sz="800" b="1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fr-FR" altLang="fr-FR" sz="1400" b="1">
                <a:solidFill>
                  <a:srgbClr val="4D4D4D"/>
                </a:solidFill>
              </a:rPr>
              <a:t> L’équipe qui marque 5 points a gagné la manche.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A3B22E2B-8069-4F74-AF41-3EA91E6ADF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57750" y="1700213"/>
            <a:ext cx="3962400" cy="3959225"/>
            <a:chOff x="3061" y="1706"/>
            <a:chExt cx="2406" cy="2404"/>
          </a:xfrm>
        </p:grpSpPr>
        <p:sp>
          <p:nvSpPr>
            <p:cNvPr id="7209" name="Rectangle 4">
              <a:extLst>
                <a:ext uri="{FF2B5EF4-FFF2-40B4-BE49-F238E27FC236}">
                  <a16:creationId xmlns:a16="http://schemas.microsoft.com/office/drawing/2014/main" id="{1778EFDD-1EEC-40F7-81B7-61485D326A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62" y="1932"/>
              <a:ext cx="2404" cy="2178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0" name="Rectangle 5">
              <a:extLst>
                <a:ext uri="{FF2B5EF4-FFF2-40B4-BE49-F238E27FC236}">
                  <a16:creationId xmlns:a16="http://schemas.microsoft.com/office/drawing/2014/main" id="{6E928644-F220-4794-86B2-D1F90495EE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36" y="1706"/>
              <a:ext cx="453" cy="226"/>
            </a:xfrm>
            <a:prstGeom prst="rect">
              <a:avLst/>
            </a:prstGeom>
            <a:noFill/>
            <a:ln w="317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1" name="Arc 6">
              <a:extLst>
                <a:ext uri="{FF2B5EF4-FFF2-40B4-BE49-F238E27FC236}">
                  <a16:creationId xmlns:a16="http://schemas.microsoft.com/office/drawing/2014/main" id="{F28AA383-478A-4BB5-ABD8-1BB1315F4726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3366" y="1932"/>
              <a:ext cx="692" cy="596"/>
            </a:xfrm>
            <a:custGeom>
              <a:avLst/>
              <a:gdLst>
                <a:gd name="T0" fmla="*/ 0 w 21600"/>
                <a:gd name="T1" fmla="*/ 0 h 21600"/>
                <a:gd name="T2" fmla="*/ 22 w 21600"/>
                <a:gd name="T3" fmla="*/ 16 h 21600"/>
                <a:gd name="T4" fmla="*/ 0 w 21600"/>
                <a:gd name="T5" fmla="*/ 1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12" name="Line 7">
              <a:extLst>
                <a:ext uri="{FF2B5EF4-FFF2-40B4-BE49-F238E27FC236}">
                  <a16:creationId xmlns:a16="http://schemas.microsoft.com/office/drawing/2014/main" id="{4481F788-4D36-4798-B4AF-F684204DB0E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37" y="2528"/>
              <a:ext cx="42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3" name="Arc 8">
              <a:extLst>
                <a:ext uri="{FF2B5EF4-FFF2-40B4-BE49-F238E27FC236}">
                  <a16:creationId xmlns:a16="http://schemas.microsoft.com/office/drawing/2014/main" id="{F18C61B3-B1AE-42ED-AE6E-38DAED89D1B1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463" y="1932"/>
              <a:ext cx="675" cy="596"/>
            </a:xfrm>
            <a:custGeom>
              <a:avLst/>
              <a:gdLst>
                <a:gd name="T0" fmla="*/ 0 w 21600"/>
                <a:gd name="T1" fmla="*/ 0 h 21600"/>
                <a:gd name="T2" fmla="*/ 21 w 21600"/>
                <a:gd name="T3" fmla="*/ 16 h 21600"/>
                <a:gd name="T4" fmla="*/ 0 w 21600"/>
                <a:gd name="T5" fmla="*/ 1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14" name="Arc 9">
              <a:extLst>
                <a:ext uri="{FF2B5EF4-FFF2-40B4-BE49-F238E27FC236}">
                  <a16:creationId xmlns:a16="http://schemas.microsoft.com/office/drawing/2014/main" id="{9570B11C-126E-4C94-948B-EB8CEF59C9A3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3061" y="1931"/>
              <a:ext cx="976" cy="880"/>
            </a:xfrm>
            <a:custGeom>
              <a:avLst/>
              <a:gdLst>
                <a:gd name="T0" fmla="*/ 0 w 21600"/>
                <a:gd name="T1" fmla="*/ 0 h 21600"/>
                <a:gd name="T2" fmla="*/ 44 w 21600"/>
                <a:gd name="T3" fmla="*/ 36 h 21600"/>
                <a:gd name="T4" fmla="*/ 0 w 21600"/>
                <a:gd name="T5" fmla="*/ 3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15" name="Line 10">
              <a:extLst>
                <a:ext uri="{FF2B5EF4-FFF2-40B4-BE49-F238E27FC236}">
                  <a16:creationId xmlns:a16="http://schemas.microsoft.com/office/drawing/2014/main" id="{E4A126D1-A3F5-4A2B-80A2-E2991FFBF1F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95" y="2811"/>
              <a:ext cx="39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6" name="Line 11">
              <a:extLst>
                <a:ext uri="{FF2B5EF4-FFF2-40B4-BE49-F238E27FC236}">
                  <a16:creationId xmlns:a16="http://schemas.microsoft.com/office/drawing/2014/main" id="{28A2AF5A-7237-4C0D-9EB2-D5413914A06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195" y="2613"/>
              <a:ext cx="142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7" name="Arc 12">
              <a:extLst>
                <a:ext uri="{FF2B5EF4-FFF2-40B4-BE49-F238E27FC236}">
                  <a16:creationId xmlns:a16="http://schemas.microsoft.com/office/drawing/2014/main" id="{A08D3F12-5281-46A6-BF6D-65C456501ECD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519" y="1932"/>
              <a:ext cx="948" cy="880"/>
            </a:xfrm>
            <a:custGeom>
              <a:avLst/>
              <a:gdLst>
                <a:gd name="T0" fmla="*/ 0 w 21600"/>
                <a:gd name="T1" fmla="*/ 0 h 21600"/>
                <a:gd name="T2" fmla="*/ 42 w 21600"/>
                <a:gd name="T3" fmla="*/ 36 h 21600"/>
                <a:gd name="T4" fmla="*/ 0 w 21600"/>
                <a:gd name="T5" fmla="*/ 3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4638" name="Oval 14">
            <a:extLst>
              <a:ext uri="{FF2B5EF4-FFF2-40B4-BE49-F238E27FC236}">
                <a16:creationId xmlns:a16="http://schemas.microsoft.com/office/drawing/2014/main" id="{4CA68FDE-CC13-435E-8336-DA490CA98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27813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39" name="Oval 15">
            <a:extLst>
              <a:ext uri="{FF2B5EF4-FFF2-40B4-BE49-F238E27FC236}">
                <a16:creationId xmlns:a16="http://schemas.microsoft.com/office/drawing/2014/main" id="{8EF28976-A663-4E63-B9E7-BD554EA8E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0075" y="47974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40" name="Oval 16">
            <a:extLst>
              <a:ext uri="{FF2B5EF4-FFF2-40B4-BE49-F238E27FC236}">
                <a16:creationId xmlns:a16="http://schemas.microsoft.com/office/drawing/2014/main" id="{BE829125-299F-40BE-9FF3-863F2AA7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292417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42" name="Oval 18">
            <a:extLst>
              <a:ext uri="{FF2B5EF4-FFF2-40B4-BE49-F238E27FC236}">
                <a16:creationId xmlns:a16="http://schemas.microsoft.com/office/drawing/2014/main" id="{31B98BA2-CD41-4EF3-9848-547FC2158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0052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43" name="Oval 19">
            <a:extLst>
              <a:ext uri="{FF2B5EF4-FFF2-40B4-BE49-F238E27FC236}">
                <a16:creationId xmlns:a16="http://schemas.microsoft.com/office/drawing/2014/main" id="{A87119F8-B6CF-4799-AA2D-9B9937D98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50043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44" name="Oval 20">
            <a:extLst>
              <a:ext uri="{FF2B5EF4-FFF2-40B4-BE49-F238E27FC236}">
                <a16:creationId xmlns:a16="http://schemas.microsoft.com/office/drawing/2014/main" id="{553A81FB-2FE8-4ED8-A479-EFCA15F21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005263"/>
            <a:ext cx="142875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52" name="Oval 28">
            <a:extLst>
              <a:ext uri="{FF2B5EF4-FFF2-40B4-BE49-F238E27FC236}">
                <a16:creationId xmlns:a16="http://schemas.microsoft.com/office/drawing/2014/main" id="{6E76CDBD-786E-4E91-B08E-E2FDE5027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38608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53" name="Oval 29">
            <a:extLst>
              <a:ext uri="{FF2B5EF4-FFF2-40B4-BE49-F238E27FC236}">
                <a16:creationId xmlns:a16="http://schemas.microsoft.com/office/drawing/2014/main" id="{15501789-1DB3-4386-8F80-2D0A88336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565400"/>
            <a:ext cx="142875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54" name="Oval 30">
            <a:extLst>
              <a:ext uri="{FF2B5EF4-FFF2-40B4-BE49-F238E27FC236}">
                <a16:creationId xmlns:a16="http://schemas.microsoft.com/office/drawing/2014/main" id="{28860954-C141-4D0F-9EF6-5EDA6D696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868863"/>
            <a:ext cx="142875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55" name="Oval 31">
            <a:extLst>
              <a:ext uri="{FF2B5EF4-FFF2-40B4-BE49-F238E27FC236}">
                <a16:creationId xmlns:a16="http://schemas.microsoft.com/office/drawing/2014/main" id="{79E9D203-742C-4CE4-AFEB-542DCC8E8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636838"/>
            <a:ext cx="142875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56" name="Oval 32">
            <a:extLst>
              <a:ext uri="{FF2B5EF4-FFF2-40B4-BE49-F238E27FC236}">
                <a16:creationId xmlns:a16="http://schemas.microsoft.com/office/drawing/2014/main" id="{047B39E1-3C1A-406C-B823-D78775A01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429000"/>
            <a:ext cx="142875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57" name="Oval 33">
            <a:extLst>
              <a:ext uri="{FF2B5EF4-FFF2-40B4-BE49-F238E27FC236}">
                <a16:creationId xmlns:a16="http://schemas.microsoft.com/office/drawing/2014/main" id="{6675D2F5-FDE8-4AA4-968E-45DCB1E78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3860800"/>
            <a:ext cx="142875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58" name="Oval 34">
            <a:extLst>
              <a:ext uri="{FF2B5EF4-FFF2-40B4-BE49-F238E27FC236}">
                <a16:creationId xmlns:a16="http://schemas.microsoft.com/office/drawing/2014/main" id="{1ADECB92-A736-4E86-8D20-B3627A2A3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393382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59" name="Rectangle 35">
            <a:extLst>
              <a:ext uri="{FF2B5EF4-FFF2-40B4-BE49-F238E27FC236}">
                <a16:creationId xmlns:a16="http://schemas.microsoft.com/office/drawing/2014/main" id="{ED79E74B-EF80-4C71-8A82-7F410B35B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75" y="1341438"/>
            <a:ext cx="2932113" cy="15113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4D4D4D"/>
                </a:solidFill>
                <a:sym typeface="Wingdings" panose="05000000000000000000" pitchFamily="2" charset="2"/>
              </a:rPr>
              <a:t> </a:t>
            </a:r>
            <a:r>
              <a:rPr lang="fr-FR" altLang="fr-FR" sz="1400" b="1">
                <a:solidFill>
                  <a:srgbClr val="4D4D4D"/>
                </a:solidFill>
              </a:rPr>
              <a:t>Placez 4 cibles délimitées par des balises.</a:t>
            </a:r>
          </a:p>
          <a:p>
            <a:pPr eaLnBrk="1" hangingPunct="1"/>
            <a:endParaRPr lang="fr-FR" altLang="fr-FR" sz="800" b="1">
              <a:solidFill>
                <a:srgbClr val="4D4D4D"/>
              </a:solidFill>
            </a:endParaRPr>
          </a:p>
          <a:p>
            <a:pPr eaLnBrk="1" hangingPunct="1"/>
            <a:r>
              <a:rPr lang="fr-FR" altLang="fr-FR" sz="1400" b="1">
                <a:solidFill>
                  <a:srgbClr val="4D4D4D"/>
                </a:solidFill>
                <a:sym typeface="Wingdings" panose="05000000000000000000" pitchFamily="2" charset="2"/>
              </a:rPr>
              <a:t></a:t>
            </a:r>
            <a:r>
              <a:rPr lang="fr-FR" altLang="fr-FR" sz="1400" b="1">
                <a:solidFill>
                  <a:srgbClr val="4D4D4D"/>
                </a:solidFill>
              </a:rPr>
              <a:t> Composez deux équipes de 5 à 7 joueurs, avec des chasubles de couleur différente. L’équipe en bleu a une balle.</a:t>
            </a:r>
          </a:p>
        </p:txBody>
      </p:sp>
      <p:sp>
        <p:nvSpPr>
          <p:cNvPr id="154670" name="Cloud">
            <a:extLst>
              <a:ext uri="{FF2B5EF4-FFF2-40B4-BE49-F238E27FC236}">
                <a16:creationId xmlns:a16="http://schemas.microsoft.com/office/drawing/2014/main" id="{5DE04EDF-5118-480E-9190-BEAC325B117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24525" y="260350"/>
            <a:ext cx="2879725" cy="863600"/>
          </a:xfrm>
          <a:custGeom>
            <a:avLst/>
            <a:gdLst>
              <a:gd name="T0" fmla="*/ 8932 w 21600"/>
              <a:gd name="T1" fmla="*/ 431800 h 21600"/>
              <a:gd name="T2" fmla="*/ 1439863 w 21600"/>
              <a:gd name="T3" fmla="*/ 862680 h 21600"/>
              <a:gd name="T4" fmla="*/ 2877325 w 21600"/>
              <a:gd name="T5" fmla="*/ 431800 h 21600"/>
              <a:gd name="T6" fmla="*/ 1439863 w 21600"/>
              <a:gd name="T7" fmla="*/ 4937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00">
              <a:alpha val="79999"/>
            </a:srgbClr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>
                <a:hlinkClick r:id="rId4"/>
              </a:rPr>
              <a:t>Pour faire évoluer la situation…</a:t>
            </a:r>
            <a:endParaRPr lang="fr-FR" altLang="fr-FR" sz="1600"/>
          </a:p>
        </p:txBody>
      </p:sp>
      <p:sp>
        <p:nvSpPr>
          <p:cNvPr id="154680" name="AutoShape 56">
            <a:extLst>
              <a:ext uri="{FF2B5EF4-FFF2-40B4-BE49-F238E27FC236}">
                <a16:creationId xmlns:a16="http://schemas.microsoft.com/office/drawing/2014/main" id="{AB940FD5-A4FA-4AC9-B8DD-30CC9F7DD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31750"/>
            <a:ext cx="4727576" cy="1079500"/>
          </a:xfrm>
          <a:custGeom>
            <a:avLst/>
            <a:gdLst>
              <a:gd name="T0" fmla="*/ 776040793 w 21600"/>
              <a:gd name="T1" fmla="*/ 0 h 21600"/>
              <a:gd name="T2" fmla="*/ 0 w 21600"/>
              <a:gd name="T3" fmla="*/ 26975006 h 21600"/>
              <a:gd name="T4" fmla="*/ 776040793 w 21600"/>
              <a:gd name="T5" fmla="*/ 53950012 h 21600"/>
              <a:gd name="T6" fmla="*/ 1034721057 w 21600"/>
              <a:gd name="T7" fmla="*/ 269750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4D4D4D"/>
                </a:solidFill>
              </a:rPr>
              <a:t>Entrer dans la séance par un jeu</a:t>
            </a:r>
          </a:p>
        </p:txBody>
      </p:sp>
      <p:sp>
        <p:nvSpPr>
          <p:cNvPr id="154685" name="AutoShape 61">
            <a:extLst>
              <a:ext uri="{FF2B5EF4-FFF2-40B4-BE49-F238E27FC236}">
                <a16:creationId xmlns:a16="http://schemas.microsoft.com/office/drawing/2014/main" id="{A494CCF8-7474-4BD3-A338-5A0742B32A5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715669" y="2709069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86" name="AutoShape 62">
            <a:extLst>
              <a:ext uri="{FF2B5EF4-FFF2-40B4-BE49-F238E27FC236}">
                <a16:creationId xmlns:a16="http://schemas.microsoft.com/office/drawing/2014/main" id="{4A17E6DE-ACE4-4489-A857-58CAA5C5101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715669" y="3213894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87" name="AutoShape 63">
            <a:extLst>
              <a:ext uri="{FF2B5EF4-FFF2-40B4-BE49-F238E27FC236}">
                <a16:creationId xmlns:a16="http://schemas.microsoft.com/office/drawing/2014/main" id="{1730C59A-87A7-41CF-8C13-38427DB2874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19356" y="2709069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88" name="AutoShape 64">
            <a:extLst>
              <a:ext uri="{FF2B5EF4-FFF2-40B4-BE49-F238E27FC236}">
                <a16:creationId xmlns:a16="http://schemas.microsoft.com/office/drawing/2014/main" id="{096431F2-7F6B-40AA-9026-BB2CED9013D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19356" y="3213894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89" name="AutoShape 65">
            <a:extLst>
              <a:ext uri="{FF2B5EF4-FFF2-40B4-BE49-F238E27FC236}">
                <a16:creationId xmlns:a16="http://schemas.microsoft.com/office/drawing/2014/main" id="{282018E8-7ACA-4FDC-8C32-0663D29DA7A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19356" y="4582319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90" name="AutoShape 66">
            <a:extLst>
              <a:ext uri="{FF2B5EF4-FFF2-40B4-BE49-F238E27FC236}">
                <a16:creationId xmlns:a16="http://schemas.microsoft.com/office/drawing/2014/main" id="{5290D796-AA08-4F5F-A733-0F02716A72F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19357" y="5085556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91" name="AutoShape 67">
            <a:extLst>
              <a:ext uri="{FF2B5EF4-FFF2-40B4-BE49-F238E27FC236}">
                <a16:creationId xmlns:a16="http://schemas.microsoft.com/office/drawing/2014/main" id="{97505FD5-08C9-422D-917A-5B9DECB17F8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715669" y="4582319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4692" name="AutoShape 68">
            <a:extLst>
              <a:ext uri="{FF2B5EF4-FFF2-40B4-BE49-F238E27FC236}">
                <a16:creationId xmlns:a16="http://schemas.microsoft.com/office/drawing/2014/main" id="{8A6255AA-E0D7-4101-954A-9301CE42D1D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715670" y="5085556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3" name="Group 85">
            <a:extLst>
              <a:ext uri="{FF2B5EF4-FFF2-40B4-BE49-F238E27FC236}">
                <a16:creationId xmlns:a16="http://schemas.microsoft.com/office/drawing/2014/main" id="{FADCA262-6951-4542-B53D-C36892CD54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59113" y="3479800"/>
            <a:ext cx="863600" cy="838200"/>
            <a:chOff x="1140" y="2387"/>
            <a:chExt cx="590" cy="573"/>
          </a:xfrm>
        </p:grpSpPr>
        <p:sp>
          <p:nvSpPr>
            <p:cNvPr id="7207" name="AutoShape 86">
              <a:extLst>
                <a:ext uri="{FF2B5EF4-FFF2-40B4-BE49-F238E27FC236}">
                  <a16:creationId xmlns:a16="http://schemas.microsoft.com/office/drawing/2014/main" id="{4E4B07D2-F674-4D8E-A4BF-32CA57C5C3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40" y="2749"/>
              <a:ext cx="590" cy="211"/>
            </a:xfrm>
            <a:custGeom>
              <a:avLst/>
              <a:gdLst>
                <a:gd name="T0" fmla="*/ 12 w 21600"/>
                <a:gd name="T1" fmla="*/ 0 h 21600"/>
                <a:gd name="T2" fmla="*/ 0 w 21600"/>
                <a:gd name="T3" fmla="*/ 1 h 21600"/>
                <a:gd name="T4" fmla="*/ 12 w 21600"/>
                <a:gd name="T5" fmla="*/ 2 h 21600"/>
                <a:gd name="T6" fmla="*/ 16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426 h 21600"/>
                <a:gd name="T14" fmla="*/ 18891 w 21600"/>
                <a:gd name="T15" fmla="*/ 161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Action !</a:t>
              </a:r>
            </a:p>
          </p:txBody>
        </p:sp>
        <p:pic>
          <p:nvPicPr>
            <p:cNvPr id="7208" name="Picture 87" descr="logo-petit">
              <a:extLst>
                <a:ext uri="{FF2B5EF4-FFF2-40B4-BE49-F238E27FC236}">
                  <a16:creationId xmlns:a16="http://schemas.microsoft.com/office/drawing/2014/main" id="{2D3152ED-E910-4E77-A849-304960349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2387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88">
            <a:extLst>
              <a:ext uri="{FF2B5EF4-FFF2-40B4-BE49-F238E27FC236}">
                <a16:creationId xmlns:a16="http://schemas.microsoft.com/office/drawing/2014/main" id="{C8D6E367-2BD7-4D8F-B14B-9CD316B45D9D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5699125"/>
            <a:ext cx="863600" cy="838200"/>
            <a:chOff x="2018" y="2478"/>
            <a:chExt cx="544" cy="528"/>
          </a:xfrm>
        </p:grpSpPr>
        <p:sp>
          <p:nvSpPr>
            <p:cNvPr id="7205" name="AutoShape 89">
              <a:extLst>
                <a:ext uri="{FF2B5EF4-FFF2-40B4-BE49-F238E27FC236}">
                  <a16:creationId xmlns:a16="http://schemas.microsoft.com/office/drawing/2014/main" id="{3DDA7CC7-B4B7-4F2A-82B6-38566AD854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8" y="2812"/>
              <a:ext cx="544" cy="194"/>
            </a:xfrm>
            <a:custGeom>
              <a:avLst/>
              <a:gdLst>
                <a:gd name="T0" fmla="*/ 10 w 21600"/>
                <a:gd name="T1" fmla="*/ 0 h 21600"/>
                <a:gd name="T2" fmla="*/ 0 w 21600"/>
                <a:gd name="T3" fmla="*/ 1 h 21600"/>
                <a:gd name="T4" fmla="*/ 10 w 21600"/>
                <a:gd name="T5" fmla="*/ 2 h 21600"/>
                <a:gd name="T6" fmla="*/ 14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56 h 21600"/>
                <a:gd name="T14" fmla="*/ 18900 w 21600"/>
                <a:gd name="T15" fmla="*/ 162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Suite</a:t>
              </a:r>
            </a:p>
          </p:txBody>
        </p:sp>
        <p:pic>
          <p:nvPicPr>
            <p:cNvPr id="7206" name="Picture 90" descr="logo-petit">
              <a:extLst>
                <a:ext uri="{FF2B5EF4-FFF2-40B4-BE49-F238E27FC236}">
                  <a16:creationId xmlns:a16="http://schemas.microsoft.com/office/drawing/2014/main" id="{F84D94E5-658C-4147-A0FE-249E81D9C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" y="2478"/>
              <a:ext cx="26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91">
            <a:extLst>
              <a:ext uri="{FF2B5EF4-FFF2-40B4-BE49-F238E27FC236}">
                <a16:creationId xmlns:a16="http://schemas.microsoft.com/office/drawing/2014/main" id="{54D9C33F-A3C0-479D-9534-7621D9B78C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82925" y="3481388"/>
            <a:ext cx="863600" cy="838200"/>
            <a:chOff x="1140" y="2387"/>
            <a:chExt cx="590" cy="573"/>
          </a:xfrm>
        </p:grpSpPr>
        <p:sp>
          <p:nvSpPr>
            <p:cNvPr id="7203" name="AutoShape 92">
              <a:extLst>
                <a:ext uri="{FF2B5EF4-FFF2-40B4-BE49-F238E27FC236}">
                  <a16:creationId xmlns:a16="http://schemas.microsoft.com/office/drawing/2014/main" id="{3F379227-A866-442F-A913-AF6BC4A274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40" y="2749"/>
              <a:ext cx="590" cy="211"/>
            </a:xfrm>
            <a:custGeom>
              <a:avLst/>
              <a:gdLst>
                <a:gd name="T0" fmla="*/ 12 w 21600"/>
                <a:gd name="T1" fmla="*/ 0 h 21600"/>
                <a:gd name="T2" fmla="*/ 0 w 21600"/>
                <a:gd name="T3" fmla="*/ 1 h 21600"/>
                <a:gd name="T4" fmla="*/ 12 w 21600"/>
                <a:gd name="T5" fmla="*/ 2 h 21600"/>
                <a:gd name="T6" fmla="*/ 16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426 h 21600"/>
                <a:gd name="T14" fmla="*/ 18891 w 21600"/>
                <a:gd name="T15" fmla="*/ 161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Action !</a:t>
              </a:r>
            </a:p>
          </p:txBody>
        </p:sp>
        <p:pic>
          <p:nvPicPr>
            <p:cNvPr id="7204" name="Picture 93" descr="logo-petit">
              <a:extLst>
                <a:ext uri="{FF2B5EF4-FFF2-40B4-BE49-F238E27FC236}">
                  <a16:creationId xmlns:a16="http://schemas.microsoft.com/office/drawing/2014/main" id="{A6C1E593-842A-4044-9774-6E7241461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2387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94">
            <a:extLst>
              <a:ext uri="{FF2B5EF4-FFF2-40B4-BE49-F238E27FC236}">
                <a16:creationId xmlns:a16="http://schemas.microsoft.com/office/drawing/2014/main" id="{5BFD0009-AC00-4FE3-8AD1-13163FD851B5}"/>
              </a:ext>
            </a:extLst>
          </p:cNvPr>
          <p:cNvGrpSpPr>
            <a:grpSpLocks/>
          </p:cNvGrpSpPr>
          <p:nvPr/>
        </p:nvGrpSpPr>
        <p:grpSpPr bwMode="auto">
          <a:xfrm>
            <a:off x="3078163" y="5700713"/>
            <a:ext cx="863600" cy="838200"/>
            <a:chOff x="2018" y="2478"/>
            <a:chExt cx="544" cy="528"/>
          </a:xfrm>
        </p:grpSpPr>
        <p:sp>
          <p:nvSpPr>
            <p:cNvPr id="7201" name="AutoShape 95">
              <a:extLst>
                <a:ext uri="{FF2B5EF4-FFF2-40B4-BE49-F238E27FC236}">
                  <a16:creationId xmlns:a16="http://schemas.microsoft.com/office/drawing/2014/main" id="{AD4C281E-8071-4377-90EB-C37E49A7C9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8" y="2812"/>
              <a:ext cx="544" cy="194"/>
            </a:xfrm>
            <a:custGeom>
              <a:avLst/>
              <a:gdLst>
                <a:gd name="T0" fmla="*/ 10 w 21600"/>
                <a:gd name="T1" fmla="*/ 0 h 21600"/>
                <a:gd name="T2" fmla="*/ 0 w 21600"/>
                <a:gd name="T3" fmla="*/ 1 h 21600"/>
                <a:gd name="T4" fmla="*/ 10 w 21600"/>
                <a:gd name="T5" fmla="*/ 2 h 21600"/>
                <a:gd name="T6" fmla="*/ 14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56 h 21600"/>
                <a:gd name="T14" fmla="*/ 18900 w 21600"/>
                <a:gd name="T15" fmla="*/ 162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Suite</a:t>
              </a:r>
            </a:p>
          </p:txBody>
        </p:sp>
        <p:pic>
          <p:nvPicPr>
            <p:cNvPr id="7202" name="Picture 96" descr="logo-petit">
              <a:extLst>
                <a:ext uri="{FF2B5EF4-FFF2-40B4-BE49-F238E27FC236}">
                  <a16:creationId xmlns:a16="http://schemas.microsoft.com/office/drawing/2014/main" id="{E05D045B-4860-43C9-A0AF-A12B61C7C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" y="2478"/>
              <a:ext cx="26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00" name="Text Box 98">
            <a:extLst>
              <a:ext uri="{FF2B5EF4-FFF2-40B4-BE49-F238E27FC236}">
                <a16:creationId xmlns:a16="http://schemas.microsoft.com/office/drawing/2014/main" id="{EC1EF060-7404-4141-BFC4-5ADC766A9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6524625"/>
            <a:ext cx="34575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altLang="fr-FR" sz="1600" b="1">
                <a:solidFill>
                  <a:schemeClr val="hlink"/>
                </a:solidFill>
                <a:hlinkClick r:id="rId6" action="ppaction://hlinksldjump"/>
              </a:rPr>
              <a:t>Sommaire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 u="sng">
                <a:solidFill>
                  <a:schemeClr val="hlink"/>
                </a:solidFill>
              </a:rPr>
              <a:t>S1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>
                <a:solidFill>
                  <a:schemeClr val="hlink"/>
                </a:solidFill>
                <a:hlinkClick r:id="rId7" action="ppaction://hlinksldjump"/>
              </a:rPr>
              <a:t>S2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>
                <a:solidFill>
                  <a:schemeClr val="hlink"/>
                </a:solidFill>
                <a:hlinkClick r:id="rId8" action="ppaction://hlinksldjump"/>
              </a:rPr>
              <a:t>S3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>
                <a:solidFill>
                  <a:schemeClr val="hlink"/>
                </a:solidFill>
                <a:hlinkClick r:id="rId9" action="ppaction://hlinksldjump"/>
              </a:rPr>
              <a:t>S4</a:t>
            </a:r>
            <a:r>
              <a:rPr lang="fr-FR" altLang="fr-FR" sz="1600" b="1">
                <a:solidFill>
                  <a:schemeClr val="hlink"/>
                </a:solidFill>
              </a:rPr>
              <a:t> 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4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4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4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4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3.05556E-6 0.00092 C 0.01007 -0.01019 0.04583 -0.0213 0.05816 -0.0213 C 0.13732 -0.0213 0.21857 0.15301 0.21857 0.32731 C 0.21857 0.23935 0.25937 0.15301 0.29774 0.15301 C 0.33854 0.15301 0.37708 0.24074 0.37708 0.32731 C 0.37708 0.28379 0.39739 0.23935 0.41771 0.23935 C 0.43802 0.23935 0.45833 0.28264 0.45833 0.32731 C 0.45833 0.30486 0.46857 0.28379 0.47864 0.28379 C 0.48889 0.28379 0.49896 0.30625 0.49896 0.32731 C 0.49896 0.31597 0.50434 0.30486 0.5092 0.30486 C 0.51198 0.30486 0.51944 0.31597 0.51944 0.32731 C 0.51944 0.32153 0.52205 0.31597 0.52465 0.31597 C 0.52465 0.31759 0.52986 0.32153 0.52986 0.32731 C 0.52986 0.3243 0.52986 0.32153 0.53264 0.32153 C 0.53264 0.32315 0.53541 0.32454 0.53541 0.32731 C 0.53541 0.32569 0.53541 0.3243 0.53541 0.32315 C 0.53784 0.32315 0.53784 0.32454 0.53784 0.32592 C 0.54062 0.32592 0.54062 0.32454 0.54062 0.32315 C 0.5434 0.32315 0.5434 0.32454 0.5434 0.32592 " pathEditMode="relative" rAng="0" ptsTypes="fffffffffffffffffff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5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5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5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5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5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5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5434 2.22222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4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3.05556E-6 0.00092 C 0.01007 -0.01019 0.04583 -0.0213 0.05816 -0.0213 C 0.13732 -0.0213 0.21857 0.15301 0.21857 0.32731 C 0.21857 0.23935 0.25937 0.15301 0.29774 0.15301 C 0.33854 0.15301 0.37708 0.24074 0.37708 0.32731 C 0.37708 0.28379 0.39739 0.23935 0.41771 0.23935 C 0.43802 0.23935 0.45833 0.28264 0.45833 0.32731 C 0.45833 0.30486 0.46857 0.28379 0.47864 0.28379 C 0.48889 0.28379 0.49896 0.30625 0.49896 0.32731 C 0.49896 0.31597 0.50434 0.30486 0.5092 0.30486 C 0.51198 0.30486 0.51944 0.31597 0.51944 0.32731 C 0.51944 0.32153 0.52205 0.31597 0.52465 0.31597 C 0.52465 0.31759 0.52986 0.32153 0.52986 0.32731 C 0.52986 0.3243 0.52986 0.32153 0.53264 0.32153 C 0.53264 0.32315 0.53541 0.32454 0.53541 0.32731 C 0.53541 0.32569 0.53541 0.3243 0.53541 0.32315 C 0.53784 0.32315 0.53784 0.32454 0.53784 0.32592 C 0.54062 0.32592 0.54062 0.32454 0.54062 0.32315 C 0.5434 0.32315 0.5434 0.32454 0.5434 0.32592 " pathEditMode="relative" rAng="0" ptsTypes="fffffffffffffffffff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77457E-6 L 0.03941 -0.04185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4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2104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68208E-6 L 0.01979 -0.120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603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4971E-6 L 0.00781 -0.04185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2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12139E-6 L 0.06302 -0.0314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157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7 -0.12037 L 0.09028 -0.22523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-5255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6532E-6 L 0.04723 -0.0524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263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78035E-7 L 0.06302 -0.050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252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21387E-6 L 0.0474 -0.05225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2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60116E-6 L 0.07882 -0.073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3676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2.59259E-6 L 0.02986 -0.0419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2106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28 -0.22523 L 0.21945 -0.09398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2" presetID="63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45 -0.09398 L 0.32882 -0.13704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2153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-0.07338 L 0.19045 -0.1171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2199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3 -0.04144 L 0.07969 -0.075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45 -0.11713 L 0.1618 -0.13172 L 0.13993 -0.13449 L 0.11024 -0.13172 " pathEditMode="relative" rAng="0" ptsTypes="AAAA">
                                      <p:cBhvr>
                                        <p:cTn id="170" dur="2000" fill="hold"/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88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51 -0.07616 L 0.10035 -0.10741 L 0.11962 -0.11505 L 0.14097 -0.11435 " pathEditMode="relative" rAng="0" ptsTypes="AAAA">
                                      <p:cBhvr>
                                        <p:cTn id="172" dur="2000" fill="hold"/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19 L 0.07118 -0.0118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1505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4189 L 0.11475 -0.0111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54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1528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882 -0.13704 L 0.14497 -0.04954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46 L -0.00069 -0.07014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542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0316 -0.0629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3148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79 -0.04954 L 0.1132 0.03796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8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3 -0.05255 L -0.13993 0.00625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294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03148 L -0.06285 -0.01042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1042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64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2 0.03773 L 0.07934 -0.02106 L 0.04653 -0.07176 L 0.00695 -0.1044 L -0.02743 -0.12523 L -0.0717 -0.14329 " pathEditMode="relative" rAng="0" ptsTypes="AAAAAA">
                                      <p:cBhvr>
                                        <p:cTn id="193" dur="2000" fill="hold"/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95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93 0.00625 L -0.2144 0.01806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579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35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53 -0.14305 L -0.14618 -0.1287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718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-0.01042 L -0.10695 0.01967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02" presetID="5" presetClass="entr" presetSubtype="1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500"/>
                                        <p:tgtEl>
                                          <p:spTgt spid="15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2.22222E-6 L 0.5434 2.22222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nimBg="1"/>
      <p:bldP spid="154638" grpId="0" animBg="1"/>
      <p:bldP spid="154638" grpId="1" animBg="1"/>
      <p:bldP spid="154638" grpId="2" animBg="1"/>
      <p:bldP spid="154638" grpId="3" animBg="1"/>
      <p:bldP spid="154638" grpId="4" animBg="1"/>
      <p:bldP spid="154639" grpId="0" animBg="1"/>
      <p:bldP spid="154639" grpId="1" animBg="1"/>
      <p:bldP spid="154639" grpId="2" animBg="1"/>
      <p:bldP spid="154640" grpId="0" animBg="1"/>
      <p:bldP spid="154640" grpId="1" animBg="1"/>
      <p:bldP spid="154640" grpId="2" animBg="1"/>
      <p:bldP spid="154642" grpId="0" animBg="1"/>
      <p:bldP spid="154642" grpId="1" animBg="1"/>
      <p:bldP spid="154643" grpId="0" animBg="1"/>
      <p:bldP spid="154643" grpId="1" animBg="1"/>
      <p:bldP spid="154643" grpId="2" animBg="1"/>
      <p:bldP spid="154643" grpId="3" animBg="1"/>
      <p:bldP spid="154644" grpId="0" animBg="1"/>
      <p:bldP spid="154644" grpId="1" animBg="1"/>
      <p:bldP spid="154652" grpId="0" animBg="1"/>
      <p:bldP spid="154652" grpId="1" animBg="1"/>
      <p:bldP spid="154652" grpId="2" animBg="1"/>
      <p:bldP spid="154652" grpId="3" animBg="1"/>
      <p:bldP spid="154652" grpId="4" animBg="1"/>
      <p:bldP spid="154653" grpId="0" animBg="1"/>
      <p:bldP spid="154653" grpId="1" animBg="1"/>
      <p:bldP spid="154653" grpId="2" animBg="1"/>
      <p:bldP spid="154653" grpId="3" animBg="1"/>
      <p:bldP spid="154653" grpId="4" animBg="1"/>
      <p:bldP spid="154654" grpId="0" animBg="1"/>
      <p:bldP spid="154654" grpId="1" animBg="1"/>
      <p:bldP spid="154654" grpId="2" animBg="1"/>
      <p:bldP spid="154655" grpId="0" animBg="1"/>
      <p:bldP spid="154655" grpId="1" animBg="1"/>
      <p:bldP spid="154655" grpId="2" animBg="1"/>
      <p:bldP spid="154656" grpId="0" animBg="1"/>
      <p:bldP spid="154656" grpId="1" animBg="1"/>
      <p:bldP spid="154656" grpId="2" animBg="1"/>
      <p:bldP spid="154656" grpId="3" animBg="1"/>
      <p:bldP spid="154657" grpId="0" animBg="1"/>
      <p:bldP spid="154657" grpId="1" animBg="1"/>
      <p:bldP spid="154657" grpId="2" animBg="1"/>
      <p:bldP spid="154657" grpId="3" animBg="1"/>
      <p:bldP spid="154657" grpId="4" animBg="1"/>
      <p:bldP spid="154658" grpId="0" animBg="1"/>
      <p:bldP spid="154658" grpId="1" animBg="1"/>
      <p:bldP spid="154658" grpId="2" animBg="1"/>
      <p:bldP spid="154658" grpId="3" animBg="1"/>
      <p:bldP spid="154658" grpId="4" animBg="1"/>
      <p:bldP spid="154658" grpId="5" animBg="1"/>
      <p:bldP spid="154658" grpId="6" animBg="1"/>
      <p:bldP spid="154658" grpId="7" animBg="1"/>
      <p:bldP spid="154658" grpId="8" animBg="1"/>
      <p:bldP spid="154658" grpId="9" animBg="1"/>
      <p:bldP spid="154659" grpId="0" animBg="1"/>
      <p:bldP spid="154670" grpId="0" animBg="1"/>
      <p:bldP spid="154680" grpId="0" animBg="1"/>
      <p:bldP spid="154685" grpId="0" animBg="1"/>
      <p:bldP spid="154685" grpId="1" animBg="1"/>
      <p:bldP spid="154686" grpId="0" animBg="1"/>
      <p:bldP spid="154686" grpId="1" animBg="1"/>
      <p:bldP spid="154687" grpId="0" animBg="1"/>
      <p:bldP spid="154687" grpId="1" animBg="1"/>
      <p:bldP spid="154688" grpId="0" animBg="1"/>
      <p:bldP spid="154688" grpId="1" animBg="1"/>
      <p:bldP spid="154689" grpId="0" animBg="1"/>
      <p:bldP spid="154689" grpId="1" animBg="1"/>
      <p:bldP spid="154690" grpId="0" animBg="1"/>
      <p:bldP spid="154690" grpId="1" animBg="1"/>
      <p:bldP spid="154691" grpId="0" animBg="1"/>
      <p:bldP spid="154691" grpId="1" animBg="1"/>
      <p:bldP spid="154692" grpId="0" animBg="1"/>
      <p:bldP spid="15469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469064AE-B10F-43AE-AE87-FD6A84154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4005263"/>
            <a:ext cx="2703513" cy="254635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fr-FR" altLang="fr-FR" sz="1400" b="1">
                <a:solidFill>
                  <a:srgbClr val="4D4D4D"/>
                </a:solidFill>
              </a:rPr>
              <a:t> « Quand le gardien de but touche une des balises, le tireur contourne le banc en dribble ».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endParaRPr lang="fr-FR" altLang="fr-FR" sz="1000" b="1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fr-FR" altLang="fr-FR" sz="1400" b="1">
                <a:solidFill>
                  <a:srgbClr val="4D4D4D"/>
                </a:solidFill>
              </a:rPr>
              <a:t> « Le tireur tire en prenant en compte le déplacement du gardien de but ».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endParaRPr lang="fr-FR" altLang="fr-FR" sz="1000" b="1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fr-FR" altLang="fr-FR" sz="1400" b="1">
                <a:solidFill>
                  <a:srgbClr val="4D4D4D"/>
                </a:solidFill>
              </a:rPr>
              <a:t> « Chaque tireur passe 3 fois, on compte les buts de l’équipe et on change ».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C5635000-74A4-4EF9-9D5F-BD2B1CE3D5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59338" y="1700213"/>
            <a:ext cx="3962400" cy="3959225"/>
            <a:chOff x="3061" y="1706"/>
            <a:chExt cx="2406" cy="2404"/>
          </a:xfrm>
        </p:grpSpPr>
        <p:sp>
          <p:nvSpPr>
            <p:cNvPr id="9269" name="Rectangle 4">
              <a:extLst>
                <a:ext uri="{FF2B5EF4-FFF2-40B4-BE49-F238E27FC236}">
                  <a16:creationId xmlns:a16="http://schemas.microsoft.com/office/drawing/2014/main" id="{0B93BBD4-83BC-4719-BC6A-4ED57EAA6E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62" y="1932"/>
              <a:ext cx="2404" cy="2178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70" name="Rectangle 5">
              <a:extLst>
                <a:ext uri="{FF2B5EF4-FFF2-40B4-BE49-F238E27FC236}">
                  <a16:creationId xmlns:a16="http://schemas.microsoft.com/office/drawing/2014/main" id="{D280772B-A590-4540-877C-E459516C95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36" y="1706"/>
              <a:ext cx="453" cy="226"/>
            </a:xfrm>
            <a:prstGeom prst="rect">
              <a:avLst/>
            </a:prstGeom>
            <a:noFill/>
            <a:ln w="317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71" name="Arc 6">
              <a:extLst>
                <a:ext uri="{FF2B5EF4-FFF2-40B4-BE49-F238E27FC236}">
                  <a16:creationId xmlns:a16="http://schemas.microsoft.com/office/drawing/2014/main" id="{40AE7AF1-E1C9-4B12-93D6-6208A5D4DE41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3366" y="1932"/>
              <a:ext cx="692" cy="596"/>
            </a:xfrm>
            <a:custGeom>
              <a:avLst/>
              <a:gdLst>
                <a:gd name="T0" fmla="*/ 0 w 21600"/>
                <a:gd name="T1" fmla="*/ 0 h 21600"/>
                <a:gd name="T2" fmla="*/ 22 w 21600"/>
                <a:gd name="T3" fmla="*/ 16 h 21600"/>
                <a:gd name="T4" fmla="*/ 0 w 21600"/>
                <a:gd name="T5" fmla="*/ 1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72" name="Line 7">
              <a:extLst>
                <a:ext uri="{FF2B5EF4-FFF2-40B4-BE49-F238E27FC236}">
                  <a16:creationId xmlns:a16="http://schemas.microsoft.com/office/drawing/2014/main" id="{3271D6FD-6E45-43A5-BA22-766FE206B6E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37" y="2528"/>
              <a:ext cx="42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73" name="Arc 8">
              <a:extLst>
                <a:ext uri="{FF2B5EF4-FFF2-40B4-BE49-F238E27FC236}">
                  <a16:creationId xmlns:a16="http://schemas.microsoft.com/office/drawing/2014/main" id="{B4707ACB-F644-4CC9-BB12-A5F5DC638840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463" y="1932"/>
              <a:ext cx="675" cy="596"/>
            </a:xfrm>
            <a:custGeom>
              <a:avLst/>
              <a:gdLst>
                <a:gd name="T0" fmla="*/ 0 w 21600"/>
                <a:gd name="T1" fmla="*/ 0 h 21600"/>
                <a:gd name="T2" fmla="*/ 21 w 21600"/>
                <a:gd name="T3" fmla="*/ 16 h 21600"/>
                <a:gd name="T4" fmla="*/ 0 w 21600"/>
                <a:gd name="T5" fmla="*/ 1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74" name="Arc 9">
              <a:extLst>
                <a:ext uri="{FF2B5EF4-FFF2-40B4-BE49-F238E27FC236}">
                  <a16:creationId xmlns:a16="http://schemas.microsoft.com/office/drawing/2014/main" id="{FB1E971C-08F0-4213-B594-7CDC0F4E6DF2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3061" y="1931"/>
              <a:ext cx="976" cy="880"/>
            </a:xfrm>
            <a:custGeom>
              <a:avLst/>
              <a:gdLst>
                <a:gd name="T0" fmla="*/ 0 w 21600"/>
                <a:gd name="T1" fmla="*/ 0 h 21600"/>
                <a:gd name="T2" fmla="*/ 44 w 21600"/>
                <a:gd name="T3" fmla="*/ 36 h 21600"/>
                <a:gd name="T4" fmla="*/ 0 w 21600"/>
                <a:gd name="T5" fmla="*/ 3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75" name="Line 10">
              <a:extLst>
                <a:ext uri="{FF2B5EF4-FFF2-40B4-BE49-F238E27FC236}">
                  <a16:creationId xmlns:a16="http://schemas.microsoft.com/office/drawing/2014/main" id="{AC27945F-CD63-4E5B-A7AB-59E508A82AD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95" y="2811"/>
              <a:ext cx="39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76" name="Line 11">
              <a:extLst>
                <a:ext uri="{FF2B5EF4-FFF2-40B4-BE49-F238E27FC236}">
                  <a16:creationId xmlns:a16="http://schemas.microsoft.com/office/drawing/2014/main" id="{E3D90203-EA7E-423E-99CC-BA8EB7039F9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195" y="2613"/>
              <a:ext cx="142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77" name="Arc 12">
              <a:extLst>
                <a:ext uri="{FF2B5EF4-FFF2-40B4-BE49-F238E27FC236}">
                  <a16:creationId xmlns:a16="http://schemas.microsoft.com/office/drawing/2014/main" id="{4662595A-145E-4AF8-BD64-D71DF041443C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519" y="1932"/>
              <a:ext cx="948" cy="880"/>
            </a:xfrm>
            <a:custGeom>
              <a:avLst/>
              <a:gdLst>
                <a:gd name="T0" fmla="*/ 0 w 21600"/>
                <a:gd name="T1" fmla="*/ 0 h 21600"/>
                <a:gd name="T2" fmla="*/ 42 w 21600"/>
                <a:gd name="T3" fmla="*/ 36 h 21600"/>
                <a:gd name="T4" fmla="*/ 0 w 21600"/>
                <a:gd name="T5" fmla="*/ 3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0782" name="Rectangle 14">
            <a:extLst>
              <a:ext uri="{FF2B5EF4-FFF2-40B4-BE49-F238E27FC236}">
                <a16:creationId xmlns:a16="http://schemas.microsoft.com/office/drawing/2014/main" id="{C80E419E-EE47-466D-BCE8-88B130A53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3238"/>
            <a:ext cx="2700338" cy="194468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fr-FR" altLang="fr-FR" sz="1400" b="1">
                <a:solidFill>
                  <a:srgbClr val="4D4D4D"/>
                </a:solidFill>
                <a:sym typeface="Wingdings" panose="05000000000000000000" pitchFamily="2" charset="2"/>
              </a:rPr>
              <a:t> Préparez le m</a:t>
            </a:r>
            <a:r>
              <a:rPr lang="fr-FR" altLang="fr-FR" sz="1400" b="1">
                <a:solidFill>
                  <a:srgbClr val="4D4D4D"/>
                </a:solidFill>
              </a:rPr>
              <a:t>atériel : 4 balises, 1 banc, des ballons, des chasubles.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endParaRPr lang="fr-FR" altLang="fr-FR" sz="1000" b="1">
              <a:solidFill>
                <a:srgbClr val="4D4D4D"/>
              </a:solidFill>
            </a:endParaRPr>
          </a:p>
          <a:p>
            <a:pPr eaLnBrk="1" hangingPunct="1"/>
            <a:r>
              <a:rPr lang="fr-FR" altLang="fr-FR" sz="1400" b="1">
                <a:solidFill>
                  <a:srgbClr val="4D4D4D"/>
                </a:solidFill>
                <a:sym typeface="Wingdings" panose="05000000000000000000" pitchFamily="2" charset="2"/>
              </a:rPr>
              <a:t> Composez </a:t>
            </a:r>
            <a:r>
              <a:rPr lang="fr-FR" altLang="fr-FR" sz="1400" b="1">
                <a:solidFill>
                  <a:srgbClr val="4D4D4D"/>
                </a:solidFill>
              </a:rPr>
              <a:t>2 équipes :</a:t>
            </a:r>
          </a:p>
          <a:p>
            <a:pPr eaLnBrk="1" hangingPunct="1"/>
            <a:r>
              <a:rPr lang="fr-FR" altLang="fr-FR" sz="1400" b="1">
                <a:solidFill>
                  <a:srgbClr val="4D4D4D"/>
                </a:solidFill>
                <a:sym typeface="Wingdings 2" panose="05020102010507070707" pitchFamily="18" charset="2"/>
              </a:rPr>
              <a:t> l</a:t>
            </a:r>
            <a:r>
              <a:rPr lang="fr-FR" altLang="fr-FR" sz="1400" b="1">
                <a:solidFill>
                  <a:srgbClr val="4D4D4D"/>
                </a:solidFill>
              </a:rPr>
              <a:t>es jaunes jouent « gardiens »</a:t>
            </a:r>
          </a:p>
          <a:p>
            <a:pPr eaLnBrk="1" hangingPunct="1"/>
            <a:r>
              <a:rPr lang="fr-FR" altLang="fr-FR" sz="1400" b="1">
                <a:solidFill>
                  <a:srgbClr val="4D4D4D"/>
                </a:solidFill>
                <a:sym typeface="Wingdings 2" panose="05020102010507070707" pitchFamily="18" charset="2"/>
              </a:rPr>
              <a:t> l</a:t>
            </a:r>
            <a:r>
              <a:rPr lang="fr-FR" altLang="fr-FR" sz="1400" b="1">
                <a:solidFill>
                  <a:srgbClr val="4D4D4D"/>
                </a:solidFill>
              </a:rPr>
              <a:t>es bleus ont une balle chacun et sont les « tireurs ».</a:t>
            </a:r>
          </a:p>
        </p:txBody>
      </p:sp>
      <p:sp>
        <p:nvSpPr>
          <p:cNvPr id="160783" name="Oval 15">
            <a:extLst>
              <a:ext uri="{FF2B5EF4-FFF2-40B4-BE49-F238E27FC236}">
                <a16:creationId xmlns:a16="http://schemas.microsoft.com/office/drawing/2014/main" id="{262EC1BD-8ED9-4C96-9F17-EA9D759AE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5" y="227647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784" name="Oval 16">
            <a:extLst>
              <a:ext uri="{FF2B5EF4-FFF2-40B4-BE49-F238E27FC236}">
                <a16:creationId xmlns:a16="http://schemas.microsoft.com/office/drawing/2014/main" id="{75DF9144-0F5C-45D2-9909-9D8627CDB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613" y="220503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785" name="Oval 17">
            <a:extLst>
              <a:ext uri="{FF2B5EF4-FFF2-40B4-BE49-F238E27FC236}">
                <a16:creationId xmlns:a16="http://schemas.microsoft.com/office/drawing/2014/main" id="{A03837DA-C252-4CCD-BD67-FC37F05D4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492375"/>
            <a:ext cx="142875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786" name="Oval 18">
            <a:extLst>
              <a:ext uri="{FF2B5EF4-FFF2-40B4-BE49-F238E27FC236}">
                <a16:creationId xmlns:a16="http://schemas.microsoft.com/office/drawing/2014/main" id="{E7AC2797-0B8E-4C11-81AA-F48C6917D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2781300"/>
            <a:ext cx="142875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787" name="Oval 19">
            <a:extLst>
              <a:ext uri="{FF2B5EF4-FFF2-40B4-BE49-F238E27FC236}">
                <a16:creationId xmlns:a16="http://schemas.microsoft.com/office/drawing/2014/main" id="{D8E4F568-CD3E-45C8-8C15-F18437ABC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068638"/>
            <a:ext cx="142875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788" name="Oval 20">
            <a:extLst>
              <a:ext uri="{FF2B5EF4-FFF2-40B4-BE49-F238E27FC236}">
                <a16:creationId xmlns:a16="http://schemas.microsoft.com/office/drawing/2014/main" id="{4974DF49-D535-4C82-8CB1-370B1BD8A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357563"/>
            <a:ext cx="142875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789" name="Oval 21">
            <a:extLst>
              <a:ext uri="{FF2B5EF4-FFF2-40B4-BE49-F238E27FC236}">
                <a16:creationId xmlns:a16="http://schemas.microsoft.com/office/drawing/2014/main" id="{B1BFFD34-5712-45B7-9B81-B67C5C2E0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644900"/>
            <a:ext cx="142875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790" name="Oval 22">
            <a:extLst>
              <a:ext uri="{FF2B5EF4-FFF2-40B4-BE49-F238E27FC236}">
                <a16:creationId xmlns:a16="http://schemas.microsoft.com/office/drawing/2014/main" id="{AB93ADF5-11DB-46D6-B64A-4D9257FA1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205038"/>
            <a:ext cx="142875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791" name="Oval 23">
            <a:extLst>
              <a:ext uri="{FF2B5EF4-FFF2-40B4-BE49-F238E27FC236}">
                <a16:creationId xmlns:a16="http://schemas.microsoft.com/office/drawing/2014/main" id="{772E5792-3420-4771-8D59-08DC024F5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256540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792" name="Oval 24">
            <a:extLst>
              <a:ext uri="{FF2B5EF4-FFF2-40B4-BE49-F238E27FC236}">
                <a16:creationId xmlns:a16="http://schemas.microsoft.com/office/drawing/2014/main" id="{08484861-3582-4F54-B41D-B816B42C6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527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793" name="Oval 25">
            <a:extLst>
              <a:ext uri="{FF2B5EF4-FFF2-40B4-BE49-F238E27FC236}">
                <a16:creationId xmlns:a16="http://schemas.microsoft.com/office/drawing/2014/main" id="{83A3C166-F611-42CC-89C7-35547A00A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0" y="3141663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794" name="Oval 26">
            <a:extLst>
              <a:ext uri="{FF2B5EF4-FFF2-40B4-BE49-F238E27FC236}">
                <a16:creationId xmlns:a16="http://schemas.microsoft.com/office/drawing/2014/main" id="{D7F59331-9899-4B7B-BBF2-2E094FEE0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342900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795" name="Oval 27">
            <a:extLst>
              <a:ext uri="{FF2B5EF4-FFF2-40B4-BE49-F238E27FC236}">
                <a16:creationId xmlns:a16="http://schemas.microsoft.com/office/drawing/2014/main" id="{CF49703D-07EA-455A-BC38-F3A7E2597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163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797" name="Oval 29">
            <a:extLst>
              <a:ext uri="{FF2B5EF4-FFF2-40B4-BE49-F238E27FC236}">
                <a16:creationId xmlns:a16="http://schemas.microsoft.com/office/drawing/2014/main" id="{E3C2D3D3-3640-4308-9F0F-1989065BF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8" y="220503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798" name="Oval 30">
            <a:extLst>
              <a:ext uri="{FF2B5EF4-FFF2-40B4-BE49-F238E27FC236}">
                <a16:creationId xmlns:a16="http://schemas.microsoft.com/office/drawing/2014/main" id="{AA25B345-7C12-420C-85C0-90B7FFCC6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8" y="242093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799" name="Oval 31">
            <a:extLst>
              <a:ext uri="{FF2B5EF4-FFF2-40B4-BE49-F238E27FC236}">
                <a16:creationId xmlns:a16="http://schemas.microsoft.com/office/drawing/2014/main" id="{D7D6D679-6FE6-4BD9-9496-4CCFB4F66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038" y="220503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800" name="Oval 32">
            <a:extLst>
              <a:ext uri="{FF2B5EF4-FFF2-40B4-BE49-F238E27FC236}">
                <a16:creationId xmlns:a16="http://schemas.microsoft.com/office/drawing/2014/main" id="{8033B826-2664-4BDC-82FD-4FFA8B1B4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938" y="220503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3FF9BF38-E68F-4098-9053-D5BD1554A111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3213100"/>
            <a:ext cx="1008063" cy="503238"/>
            <a:chOff x="3470" y="2387"/>
            <a:chExt cx="635" cy="317"/>
          </a:xfrm>
        </p:grpSpPr>
        <p:sp>
          <p:nvSpPr>
            <p:cNvPr id="9266" name="Line 37">
              <a:extLst>
                <a:ext uri="{FF2B5EF4-FFF2-40B4-BE49-F238E27FC236}">
                  <a16:creationId xmlns:a16="http://schemas.microsoft.com/office/drawing/2014/main" id="{8FE20A9C-CE63-4308-8C10-6677E885D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2387"/>
              <a:ext cx="635" cy="27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67" name="Line 38">
              <a:extLst>
                <a:ext uri="{FF2B5EF4-FFF2-40B4-BE49-F238E27FC236}">
                  <a16:creationId xmlns:a16="http://schemas.microsoft.com/office/drawing/2014/main" id="{7248D89B-F90C-4F0A-92F6-DE53E6F599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5" y="2441"/>
              <a:ext cx="45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68" name="Line 39">
              <a:extLst>
                <a:ext uri="{FF2B5EF4-FFF2-40B4-BE49-F238E27FC236}">
                  <a16:creationId xmlns:a16="http://schemas.microsoft.com/office/drawing/2014/main" id="{36E1E8B6-6A41-4F9E-8EB4-0DC9FDF6AA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24" y="2613"/>
              <a:ext cx="45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0809" name="Cloud">
            <a:extLst>
              <a:ext uri="{FF2B5EF4-FFF2-40B4-BE49-F238E27FC236}">
                <a16:creationId xmlns:a16="http://schemas.microsoft.com/office/drawing/2014/main" id="{F6E8E5CA-F61E-4FA6-B9B2-D908E9991C8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53088" y="315913"/>
            <a:ext cx="2879725" cy="881062"/>
          </a:xfrm>
          <a:custGeom>
            <a:avLst/>
            <a:gdLst>
              <a:gd name="T0" fmla="*/ 8932 w 21600"/>
              <a:gd name="T1" fmla="*/ 440531 h 21600"/>
              <a:gd name="T2" fmla="*/ 1439863 w 21600"/>
              <a:gd name="T3" fmla="*/ 880124 h 21600"/>
              <a:gd name="T4" fmla="*/ 2877325 w 21600"/>
              <a:gd name="T5" fmla="*/ 440531 h 21600"/>
              <a:gd name="T6" fmla="*/ 1439863 w 21600"/>
              <a:gd name="T7" fmla="*/ 503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00">
              <a:alpha val="79999"/>
            </a:srgbClr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>
                <a:solidFill>
                  <a:srgbClr val="4D4D4D"/>
                </a:solidFill>
                <a:hlinkClick r:id="rId4"/>
              </a:rPr>
              <a:t>Pour faire évoluer la situation…</a:t>
            </a:r>
            <a:endParaRPr lang="fr-FR" altLang="fr-FR" sz="1600">
              <a:solidFill>
                <a:srgbClr val="4D4D4D"/>
              </a:solidFill>
            </a:endParaRPr>
          </a:p>
        </p:txBody>
      </p:sp>
      <p:sp>
        <p:nvSpPr>
          <p:cNvPr id="160810" name="Oval 42">
            <a:extLst>
              <a:ext uri="{FF2B5EF4-FFF2-40B4-BE49-F238E27FC236}">
                <a16:creationId xmlns:a16="http://schemas.microsoft.com/office/drawing/2014/main" id="{CDEF01FD-72CE-47B8-A1AB-1C1504806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270827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830" name="AutoShape 62">
            <a:extLst>
              <a:ext uri="{FF2B5EF4-FFF2-40B4-BE49-F238E27FC236}">
                <a16:creationId xmlns:a16="http://schemas.microsoft.com/office/drawing/2014/main" id="{ADD809B5-E1EF-4E85-A646-801CB07AF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44450"/>
            <a:ext cx="4729163" cy="1079500"/>
          </a:xfrm>
          <a:custGeom>
            <a:avLst/>
            <a:gdLst>
              <a:gd name="T0" fmla="*/ 776561844 w 21600"/>
              <a:gd name="T1" fmla="*/ 0 h 21600"/>
              <a:gd name="T2" fmla="*/ 0 w 21600"/>
              <a:gd name="T3" fmla="*/ 26975006 h 21600"/>
              <a:gd name="T4" fmla="*/ 776561844 w 21600"/>
              <a:gd name="T5" fmla="*/ 53950012 h 21600"/>
              <a:gd name="T6" fmla="*/ 1035415865 w 21600"/>
              <a:gd name="T7" fmla="*/ 269750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4D4D4D"/>
                </a:solidFill>
              </a:rPr>
              <a:t>Marquer et se jouer du gardien</a:t>
            </a:r>
          </a:p>
        </p:txBody>
      </p:sp>
      <p:grpSp>
        <p:nvGrpSpPr>
          <p:cNvPr id="4" name="Group 63">
            <a:extLst>
              <a:ext uri="{FF2B5EF4-FFF2-40B4-BE49-F238E27FC236}">
                <a16:creationId xmlns:a16="http://schemas.microsoft.com/office/drawing/2014/main" id="{097D73A7-FC8D-426D-94E5-599F90D9D2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82925" y="3481388"/>
            <a:ext cx="863600" cy="838200"/>
            <a:chOff x="1140" y="2387"/>
            <a:chExt cx="590" cy="573"/>
          </a:xfrm>
        </p:grpSpPr>
        <p:sp>
          <p:nvSpPr>
            <p:cNvPr id="9264" name="AutoShape 64">
              <a:extLst>
                <a:ext uri="{FF2B5EF4-FFF2-40B4-BE49-F238E27FC236}">
                  <a16:creationId xmlns:a16="http://schemas.microsoft.com/office/drawing/2014/main" id="{3C82C5DA-8031-4212-82E5-C2F2955DD6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40" y="2749"/>
              <a:ext cx="590" cy="211"/>
            </a:xfrm>
            <a:custGeom>
              <a:avLst/>
              <a:gdLst>
                <a:gd name="T0" fmla="*/ 12 w 21600"/>
                <a:gd name="T1" fmla="*/ 0 h 21600"/>
                <a:gd name="T2" fmla="*/ 0 w 21600"/>
                <a:gd name="T3" fmla="*/ 1 h 21600"/>
                <a:gd name="T4" fmla="*/ 12 w 21600"/>
                <a:gd name="T5" fmla="*/ 2 h 21600"/>
                <a:gd name="T6" fmla="*/ 16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426 h 21600"/>
                <a:gd name="T14" fmla="*/ 18891 w 21600"/>
                <a:gd name="T15" fmla="*/ 161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Action !</a:t>
              </a:r>
            </a:p>
          </p:txBody>
        </p:sp>
        <p:pic>
          <p:nvPicPr>
            <p:cNvPr id="9265" name="Picture 65" descr="logo-petit">
              <a:extLst>
                <a:ext uri="{FF2B5EF4-FFF2-40B4-BE49-F238E27FC236}">
                  <a16:creationId xmlns:a16="http://schemas.microsoft.com/office/drawing/2014/main" id="{AE33B3DB-BF2A-4F17-8D41-81373E6C6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2387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0834" name="AutoShape 66">
            <a:extLst>
              <a:ext uri="{FF2B5EF4-FFF2-40B4-BE49-F238E27FC236}">
                <a16:creationId xmlns:a16="http://schemas.microsoft.com/office/drawing/2014/main" id="{E18AFF67-38D7-4600-B7AA-74329E1F9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205038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835" name="AutoShape 67">
            <a:extLst>
              <a:ext uri="{FF2B5EF4-FFF2-40B4-BE49-F238E27FC236}">
                <a16:creationId xmlns:a16="http://schemas.microsoft.com/office/drawing/2014/main" id="{3020A528-7335-41AD-B584-9652EE250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852738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836" name="AutoShape 68">
            <a:extLst>
              <a:ext uri="{FF2B5EF4-FFF2-40B4-BE49-F238E27FC236}">
                <a16:creationId xmlns:a16="http://schemas.microsoft.com/office/drawing/2014/main" id="{078F2C9F-64F6-4D0F-AAB1-C452036F3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2181225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0837" name="AutoShape 69">
            <a:extLst>
              <a:ext uri="{FF2B5EF4-FFF2-40B4-BE49-F238E27FC236}">
                <a16:creationId xmlns:a16="http://schemas.microsoft.com/office/drawing/2014/main" id="{5624131A-63D2-4825-A4E3-3C640A630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2781300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5" name="Group 70">
            <a:extLst>
              <a:ext uri="{FF2B5EF4-FFF2-40B4-BE49-F238E27FC236}">
                <a16:creationId xmlns:a16="http://schemas.microsoft.com/office/drawing/2014/main" id="{51A3A458-E7CA-4D6C-8414-3E3D7E4E0E9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266531" y="2086769"/>
            <a:ext cx="193675" cy="287338"/>
            <a:chOff x="4468" y="1434"/>
            <a:chExt cx="113" cy="182"/>
          </a:xfrm>
        </p:grpSpPr>
        <p:sp>
          <p:nvSpPr>
            <p:cNvPr id="9258" name="Rectangle 71">
              <a:extLst>
                <a:ext uri="{FF2B5EF4-FFF2-40B4-BE49-F238E27FC236}">
                  <a16:creationId xmlns:a16="http://schemas.microsoft.com/office/drawing/2014/main" id="{F4D153CA-7623-42BC-8454-4EBF3C05C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1434"/>
              <a:ext cx="113" cy="1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59" name="Oval 72">
              <a:extLst>
                <a:ext uri="{FF2B5EF4-FFF2-40B4-BE49-F238E27FC236}">
                  <a16:creationId xmlns:a16="http://schemas.microsoft.com/office/drawing/2014/main" id="{710E63B5-4F9F-44DC-859A-E9D58E4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0" y="14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60" name="Oval 73">
              <a:extLst>
                <a:ext uri="{FF2B5EF4-FFF2-40B4-BE49-F238E27FC236}">
                  <a16:creationId xmlns:a16="http://schemas.microsoft.com/office/drawing/2014/main" id="{4654B09C-489E-4E19-AC7F-3831D2CC8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1466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61" name="Oval 74">
              <a:extLst>
                <a:ext uri="{FF2B5EF4-FFF2-40B4-BE49-F238E27FC236}">
                  <a16:creationId xmlns:a16="http://schemas.microsoft.com/office/drawing/2014/main" id="{2DCA7B5F-11FE-4CD5-AA3E-0DBCFB920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" y="151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62" name="Oval 75">
              <a:extLst>
                <a:ext uri="{FF2B5EF4-FFF2-40B4-BE49-F238E27FC236}">
                  <a16:creationId xmlns:a16="http://schemas.microsoft.com/office/drawing/2014/main" id="{6568B7B9-9EA6-4CD2-9FA9-0C90DBFEE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157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63" name="Oval 76">
              <a:extLst>
                <a:ext uri="{FF2B5EF4-FFF2-40B4-BE49-F238E27FC236}">
                  <a16:creationId xmlns:a16="http://schemas.microsoft.com/office/drawing/2014/main" id="{2598D142-F3FC-42F0-8AE3-CAC7A1AF8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" y="155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6" name="Group 77">
            <a:extLst>
              <a:ext uri="{FF2B5EF4-FFF2-40B4-BE49-F238E27FC236}">
                <a16:creationId xmlns:a16="http://schemas.microsoft.com/office/drawing/2014/main" id="{B1B1EB68-9C41-4D1D-B5C8-5F806550A4FF}"/>
              </a:ext>
            </a:extLst>
          </p:cNvPr>
          <p:cNvGrpSpPr>
            <a:grpSpLocks/>
          </p:cNvGrpSpPr>
          <p:nvPr/>
        </p:nvGrpSpPr>
        <p:grpSpPr bwMode="auto">
          <a:xfrm>
            <a:off x="3078163" y="5700713"/>
            <a:ext cx="863600" cy="838200"/>
            <a:chOff x="2018" y="2478"/>
            <a:chExt cx="544" cy="528"/>
          </a:xfrm>
        </p:grpSpPr>
        <p:sp>
          <p:nvSpPr>
            <p:cNvPr id="9256" name="AutoShape 78">
              <a:extLst>
                <a:ext uri="{FF2B5EF4-FFF2-40B4-BE49-F238E27FC236}">
                  <a16:creationId xmlns:a16="http://schemas.microsoft.com/office/drawing/2014/main" id="{3976FF4E-19BD-49E7-A2FD-D44E129A99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8" y="2812"/>
              <a:ext cx="544" cy="194"/>
            </a:xfrm>
            <a:custGeom>
              <a:avLst/>
              <a:gdLst>
                <a:gd name="T0" fmla="*/ 10 w 21600"/>
                <a:gd name="T1" fmla="*/ 0 h 21600"/>
                <a:gd name="T2" fmla="*/ 0 w 21600"/>
                <a:gd name="T3" fmla="*/ 1 h 21600"/>
                <a:gd name="T4" fmla="*/ 10 w 21600"/>
                <a:gd name="T5" fmla="*/ 2 h 21600"/>
                <a:gd name="T6" fmla="*/ 14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56 h 21600"/>
                <a:gd name="T14" fmla="*/ 18900 w 21600"/>
                <a:gd name="T15" fmla="*/ 162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Suite</a:t>
              </a:r>
            </a:p>
          </p:txBody>
        </p:sp>
        <p:pic>
          <p:nvPicPr>
            <p:cNvPr id="9257" name="Picture 79" descr="logo-petit">
              <a:extLst>
                <a:ext uri="{FF2B5EF4-FFF2-40B4-BE49-F238E27FC236}">
                  <a16:creationId xmlns:a16="http://schemas.microsoft.com/office/drawing/2014/main" id="{9C762824-8A4B-4427-8F27-2A99395B3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" y="2478"/>
              <a:ext cx="26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80">
            <a:extLst>
              <a:ext uri="{FF2B5EF4-FFF2-40B4-BE49-F238E27FC236}">
                <a16:creationId xmlns:a16="http://schemas.microsoft.com/office/drawing/2014/main" id="{D597FE3A-AB5C-48C0-B4A3-F753168100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08325" y="3479800"/>
            <a:ext cx="863600" cy="838200"/>
            <a:chOff x="1140" y="2387"/>
            <a:chExt cx="590" cy="573"/>
          </a:xfrm>
        </p:grpSpPr>
        <p:sp>
          <p:nvSpPr>
            <p:cNvPr id="9254" name="AutoShape 81">
              <a:extLst>
                <a:ext uri="{FF2B5EF4-FFF2-40B4-BE49-F238E27FC236}">
                  <a16:creationId xmlns:a16="http://schemas.microsoft.com/office/drawing/2014/main" id="{A12C64B1-47F4-4619-B30E-3D8AF986C6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40" y="2749"/>
              <a:ext cx="590" cy="211"/>
            </a:xfrm>
            <a:custGeom>
              <a:avLst/>
              <a:gdLst>
                <a:gd name="T0" fmla="*/ 12 w 21600"/>
                <a:gd name="T1" fmla="*/ 0 h 21600"/>
                <a:gd name="T2" fmla="*/ 0 w 21600"/>
                <a:gd name="T3" fmla="*/ 1 h 21600"/>
                <a:gd name="T4" fmla="*/ 12 w 21600"/>
                <a:gd name="T5" fmla="*/ 2 h 21600"/>
                <a:gd name="T6" fmla="*/ 16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426 h 21600"/>
                <a:gd name="T14" fmla="*/ 18891 w 21600"/>
                <a:gd name="T15" fmla="*/ 161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Action !</a:t>
              </a:r>
            </a:p>
          </p:txBody>
        </p:sp>
        <p:pic>
          <p:nvPicPr>
            <p:cNvPr id="9255" name="Picture 82" descr="logo-petit">
              <a:extLst>
                <a:ext uri="{FF2B5EF4-FFF2-40B4-BE49-F238E27FC236}">
                  <a16:creationId xmlns:a16="http://schemas.microsoft.com/office/drawing/2014/main" id="{EB2DCA7D-0333-4DCA-84DD-35B29D836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2387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3">
            <a:extLst>
              <a:ext uri="{FF2B5EF4-FFF2-40B4-BE49-F238E27FC236}">
                <a16:creationId xmlns:a16="http://schemas.microsoft.com/office/drawing/2014/main" id="{AD314AA1-5CF1-488E-A3CE-599E11CB75B7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5700713"/>
            <a:ext cx="863600" cy="838200"/>
            <a:chOff x="2018" y="2478"/>
            <a:chExt cx="544" cy="528"/>
          </a:xfrm>
        </p:grpSpPr>
        <p:sp>
          <p:nvSpPr>
            <p:cNvPr id="9252" name="AutoShape 84">
              <a:extLst>
                <a:ext uri="{FF2B5EF4-FFF2-40B4-BE49-F238E27FC236}">
                  <a16:creationId xmlns:a16="http://schemas.microsoft.com/office/drawing/2014/main" id="{EC5BD167-ADD0-43A9-9F60-14AD5C3A25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8" y="2812"/>
              <a:ext cx="544" cy="194"/>
            </a:xfrm>
            <a:custGeom>
              <a:avLst/>
              <a:gdLst>
                <a:gd name="T0" fmla="*/ 10 w 21600"/>
                <a:gd name="T1" fmla="*/ 0 h 21600"/>
                <a:gd name="T2" fmla="*/ 0 w 21600"/>
                <a:gd name="T3" fmla="*/ 1 h 21600"/>
                <a:gd name="T4" fmla="*/ 10 w 21600"/>
                <a:gd name="T5" fmla="*/ 2 h 21600"/>
                <a:gd name="T6" fmla="*/ 14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56 h 21600"/>
                <a:gd name="T14" fmla="*/ 18900 w 21600"/>
                <a:gd name="T15" fmla="*/ 162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Suite</a:t>
              </a:r>
            </a:p>
          </p:txBody>
        </p:sp>
        <p:pic>
          <p:nvPicPr>
            <p:cNvPr id="9253" name="Picture 85" descr="logo-petit">
              <a:extLst>
                <a:ext uri="{FF2B5EF4-FFF2-40B4-BE49-F238E27FC236}">
                  <a16:creationId xmlns:a16="http://schemas.microsoft.com/office/drawing/2014/main" id="{25EA6464-45C1-44D2-918F-B22B4DE16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" y="2478"/>
              <a:ext cx="26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51" name="Text Box 89">
            <a:extLst>
              <a:ext uri="{FF2B5EF4-FFF2-40B4-BE49-F238E27FC236}">
                <a16:creationId xmlns:a16="http://schemas.microsoft.com/office/drawing/2014/main" id="{C1E14D29-34BB-4988-B516-419401091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6524625"/>
            <a:ext cx="34575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altLang="fr-FR" sz="1600" b="1">
                <a:solidFill>
                  <a:schemeClr val="hlink"/>
                </a:solidFill>
                <a:hlinkClick r:id="rId6" action="ppaction://hlinksldjump"/>
              </a:rPr>
              <a:t>Sommaire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>
                <a:solidFill>
                  <a:schemeClr val="hlink"/>
                </a:solidFill>
                <a:hlinkClick r:id="rId7" action="ppaction://hlinksldjump"/>
              </a:rPr>
              <a:t>S1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 u="sng">
                <a:solidFill>
                  <a:schemeClr val="hlink"/>
                </a:solidFill>
              </a:rPr>
              <a:t>S2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>
                <a:solidFill>
                  <a:schemeClr val="hlink"/>
                </a:solidFill>
                <a:hlinkClick r:id="rId8" action="ppaction://hlinksldjump"/>
              </a:rPr>
              <a:t>S3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>
                <a:solidFill>
                  <a:schemeClr val="hlink"/>
                </a:solidFill>
                <a:hlinkClick r:id="rId9" action="ppaction://hlinksldjump"/>
              </a:rPr>
              <a:t>S4</a:t>
            </a:r>
            <a:r>
              <a:rPr lang="fr-FR" altLang="fr-FR" sz="1600" b="1">
                <a:solidFill>
                  <a:schemeClr val="hlink"/>
                </a:solidFill>
              </a:rPr>
              <a:t> 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08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08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0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4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3.05556E-6 0.00092 C 0.01007 -0.01019 0.04583 -0.0213 0.05816 -0.0213 C 0.13732 -0.0213 0.21857 0.15301 0.21857 0.32731 C 0.21857 0.23935 0.25937 0.15301 0.29774 0.15301 C 0.33854 0.15301 0.37708 0.24074 0.37708 0.32731 C 0.37708 0.28379 0.39739 0.23935 0.41771 0.23935 C 0.43802 0.23935 0.45833 0.28264 0.45833 0.32731 C 0.45833 0.30486 0.46857 0.28379 0.47864 0.28379 C 0.48889 0.28379 0.49896 0.30625 0.49896 0.32731 C 0.49896 0.31597 0.50434 0.30486 0.5092 0.30486 C 0.51198 0.30486 0.51944 0.31597 0.51944 0.32731 C 0.51944 0.32153 0.52205 0.31597 0.52465 0.31597 C 0.52465 0.31759 0.52986 0.32153 0.52986 0.32731 C 0.52986 0.3243 0.52986 0.32153 0.53264 0.32153 C 0.53264 0.32315 0.53541 0.32454 0.53541 0.32731 C 0.53541 0.32569 0.53541 0.3243 0.53541 0.32315 C 0.53784 0.32315 0.53784 0.32454 0.53784 0.32592 C 0.54062 0.32592 0.54062 0.32454 0.54062 0.32315 C 0.5434 0.32315 0.5434 0.32454 0.5434 0.32592 " pathEditMode="relative" rAng="0" ptsTypes="fffffffffffffffffff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6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5434 2.22222E-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4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3.05556E-6 0.00092 C 0.01007 -0.01019 0.04583 -0.0213 0.05816 -0.0213 C 0.13732 -0.0213 0.21857 0.15301 0.21857 0.32731 C 0.21857 0.23935 0.25937 0.15301 0.29774 0.15301 C 0.33854 0.15301 0.37708 0.24074 0.37708 0.32731 C 0.37708 0.28379 0.39739 0.23935 0.41771 0.23935 C 0.43802 0.23935 0.45833 0.28264 0.45833 0.32731 C 0.45833 0.30486 0.46857 0.28379 0.47864 0.28379 C 0.48889 0.28379 0.49896 0.30625 0.49896 0.32731 C 0.49896 0.31597 0.50434 0.30486 0.5092 0.30486 C 0.51198 0.30486 0.51944 0.31597 0.51944 0.32731 C 0.51944 0.32153 0.52205 0.31597 0.52465 0.31597 C 0.52465 0.31759 0.52986 0.32153 0.52986 0.32731 C 0.52986 0.3243 0.52986 0.32153 0.53264 0.32153 C 0.53264 0.32315 0.53541 0.32454 0.53541 0.32731 C 0.53541 0.32569 0.53541 0.3243 0.53541 0.32315 C 0.53784 0.32315 0.53784 0.32454 0.53784 0.32592 C 0.54062 0.32592 0.54062 0.32454 0.54062 0.32315 C 0.5434 0.32315 0.5434 0.32454 0.5434 0.32592 " pathEditMode="relative" rAng="0" ptsTypes="fffffffffffffffffff">
                                      <p:cBhvr>
                                        <p:cTn id="1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00578E-6 C -0.03073 0.00232 -0.05973 0.00417 -0.09046 -3.00578E-6 C -0.09948 0.00232 -0.09566 0.00209 -0.10157 0.00209 " pathEditMode="relative" ptsTypes="ffA">
                                      <p:cBhvr>
                                        <p:cTn id="147" dur="2000" fill="hold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2968 0.02893 C 0.04132 0.03611 0.08628 0.05463 0.10416 0.05463 C 0.12465 0.05463 0.16597 0.04514 0.1776 0.03796 L 0.20208 0.01088 L 0.21093 -0.01621 L 0.21145 -0.05093 " pathEditMode="relative" rAng="0" ptsTypes="FffFAAF">
                                      <p:cBhvr>
                                        <p:cTn id="152" dur="20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85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2.22222E-6 L 0.05156 0.02292 C 0.06441 0.02755 0.08073 0.03079 0.09739 0.02824 C 0.11649 0.0257 0.13038 0.02176 0.14444 0.01482 L 0.16788 -0.00347 L 0.18194 -0.02708 L 0.18559 -0.07129 " pathEditMode="relative" rAng="0" ptsTypes="FffFAAF">
                                      <p:cBhvr>
                                        <p:cTn id="154" dur="20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-2037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56 0.00209 L -0.075 0.00209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76 -0.07107 L 0.21684 -0.2511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9005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0209 L -0.0151 0.0069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3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45 -0.05093 L 0.19218 -0.10093 L 0.15468 -0.13426 L 0.07135 -0.18287 L 0.04166 -0.18843 " pathEditMode="relative" rAng="0" ptsTypes="AAAAA">
                                      <p:cBhvr>
                                        <p:cTn id="164" dur="20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-6875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 L -0.00365 0.04861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431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00504 0.0523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61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0521 0.04491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245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0486 0.04699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338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0261 0.04167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0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04 0.04537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69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00503 0.04491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245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00504 0.045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269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00451 0.04514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245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0399 0.0453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69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63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0.00695 L 0.06042 0.04028 L 0.11407 0.06181 L 0.19688 0.11181 " pathEditMode="relative" rAng="0" ptsTypes="AAAA">
                                      <p:cBhvr>
                                        <p:cTn id="188" dur="2000" fill="hold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5231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0747 0.01806 L -0.02934 0.0257 L -0.1507 0.00625 " pathEditMode="relative" rAng="0" ptsTypes="AAAA">
                                      <p:cBhvr>
                                        <p:cTn id="190" dur="2000" fill="hold"/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7 0.00625 L -0.07361 0.07084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5" presetID="51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4861 L 0.00833 0.06806 C 0.02048 0.07477 0.04375 0.09028 0.06458 0.09583 C 0.08541 0.10139 0.11232 0.1044 0.13333 0.10208 C 0.14583 0.09861 0.17343 0.09167 0.19062 0.08194 L 0.21406 0.04167 L 0.21875 -0.00486 " pathEditMode="relative" rAng="0" ptsTypes="FfafFAF">
                                      <p:cBhvr>
                                        <p:cTn id="196" dur="2000" fill="hold"/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116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51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5232 L 0.04027 0.07524 C 0.05885 0.07686 0.09079 0.08449 0.11007 0.08079 C 0.13194 0.07848 0.15763 0.07014 0.17152 0.06135 C 0.18541 0.05255 0.18836 0.04237 0.1934 0.02732 L 0.20173 -0.02893 " pathEditMode="relative" rAng="0" ptsTypes="FfaaFF">
                                      <p:cBhvr>
                                        <p:cTn id="198" dur="20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2454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1 0.07084 L -0.10955 0.04931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02" presetID="64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73 -0.02893 L 0.16059 -0.08657 L 0.14809 -0.1449 L 0.14704 -0.19074 L 0.15538 -0.24351 " pathEditMode="relative" rAng="0" ptsTypes="AAAAA">
                                      <p:cBhvr>
                                        <p:cTn id="203" dur="20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-10741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55 0.04931 L -0.14861 0.03264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7" presetID="5" presetClass="entr" presetSubtype="1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9" dur="500"/>
                                        <p:tgtEl>
                                          <p:spTgt spid="16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2.22222E-6 L 0.5434 2.22222E-6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2" grpId="0" animBg="1"/>
      <p:bldP spid="160783" grpId="0" animBg="1"/>
      <p:bldP spid="160783" grpId="1" animBg="1"/>
      <p:bldP spid="160783" grpId="2" animBg="1"/>
      <p:bldP spid="160784" grpId="0" animBg="1"/>
      <p:bldP spid="160784" grpId="1" animBg="1"/>
      <p:bldP spid="160784" grpId="2" animBg="1"/>
      <p:bldP spid="160784" grpId="3" animBg="1"/>
      <p:bldP spid="160784" grpId="4" animBg="1"/>
      <p:bldP spid="160784" grpId="5" animBg="1"/>
      <p:bldP spid="160785" grpId="0" animBg="1"/>
      <p:bldP spid="160785" grpId="1" animBg="1"/>
      <p:bldP spid="160785" grpId="2" animBg="1"/>
      <p:bldP spid="160786" grpId="0" animBg="1"/>
      <p:bldP spid="160786" grpId="1" animBg="1"/>
      <p:bldP spid="160786" grpId="2" animBg="1"/>
      <p:bldP spid="160787" grpId="0" animBg="1"/>
      <p:bldP spid="160787" grpId="1" animBg="1"/>
      <p:bldP spid="160787" grpId="2" animBg="1"/>
      <p:bldP spid="160788" grpId="0" animBg="1"/>
      <p:bldP spid="160788" grpId="1" animBg="1"/>
      <p:bldP spid="160788" grpId="2" animBg="1"/>
      <p:bldP spid="160788" grpId="3" animBg="1"/>
      <p:bldP spid="160789" grpId="0" animBg="1"/>
      <p:bldP spid="160789" grpId="1" animBg="1"/>
      <p:bldP spid="160789" grpId="2" animBg="1"/>
      <p:bldP spid="160789" grpId="3" animBg="1"/>
      <p:bldP spid="160790" grpId="0" animBg="1"/>
      <p:bldP spid="160790" grpId="1" animBg="1"/>
      <p:bldP spid="160790" grpId="2" animBg="1"/>
      <p:bldP spid="160791" grpId="0" animBg="1"/>
      <p:bldP spid="160791" grpId="1" animBg="1"/>
      <p:bldP spid="160791" grpId="2" animBg="1"/>
      <p:bldP spid="160792" grpId="0" animBg="1"/>
      <p:bldP spid="160792" grpId="1" animBg="1"/>
      <p:bldP spid="160792" grpId="2" animBg="1"/>
      <p:bldP spid="160793" grpId="0" animBg="1"/>
      <p:bldP spid="160793" grpId="1" animBg="1"/>
      <p:bldP spid="160793" grpId="2" animBg="1"/>
      <p:bldP spid="160794" grpId="0" animBg="1"/>
      <p:bldP spid="160794" grpId="1" animBg="1"/>
      <p:bldP spid="160794" grpId="2" animBg="1"/>
      <p:bldP spid="160794" grpId="3" animBg="1"/>
      <p:bldP spid="160794" grpId="4" animBg="1"/>
      <p:bldP spid="160795" grpId="0" animBg="1"/>
      <p:bldP spid="160795" grpId="1" animBg="1"/>
      <p:bldP spid="160795" grpId="2" animBg="1"/>
      <p:bldP spid="160795" grpId="3" animBg="1"/>
      <p:bldP spid="160795" grpId="4" animBg="1"/>
      <p:bldP spid="160797" grpId="0" animBg="1"/>
      <p:bldP spid="160797" grpId="1" animBg="1"/>
      <p:bldP spid="160798" grpId="0" animBg="1"/>
      <p:bldP spid="160798" grpId="1" animBg="1"/>
      <p:bldP spid="160799" grpId="0" animBg="1"/>
      <p:bldP spid="160799" grpId="1" animBg="1"/>
      <p:bldP spid="160799" grpId="2" animBg="1"/>
      <p:bldP spid="160799" grpId="3" animBg="1"/>
      <p:bldP spid="160799" grpId="4" animBg="1"/>
      <p:bldP spid="160799" grpId="5" animBg="1"/>
      <p:bldP spid="160800" grpId="0" animBg="1"/>
      <p:bldP spid="160800" grpId="1" animBg="1"/>
      <p:bldP spid="160809" grpId="0" animBg="1"/>
      <p:bldP spid="160810" grpId="0" animBg="1"/>
      <p:bldP spid="160810" grpId="1" animBg="1"/>
      <p:bldP spid="160830" grpId="0" animBg="1"/>
      <p:bldP spid="160834" grpId="0" animBg="1"/>
      <p:bldP spid="160834" grpId="1" animBg="1"/>
      <p:bldP spid="160835" grpId="0" animBg="1"/>
      <p:bldP spid="160835" grpId="1" animBg="1"/>
      <p:bldP spid="160836" grpId="0" animBg="1"/>
      <p:bldP spid="160836" grpId="1" animBg="1"/>
      <p:bldP spid="160837" grpId="0" animBg="1"/>
      <p:bldP spid="1608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A55ADC4-6C56-493D-9A00-2A4EE6766CC7}"/>
              </a:ext>
            </a:extLst>
          </p:cNvPr>
          <p:cNvGrpSpPr>
            <a:grpSpLocks/>
          </p:cNvGrpSpPr>
          <p:nvPr/>
        </p:nvGrpSpPr>
        <p:grpSpPr bwMode="auto">
          <a:xfrm>
            <a:off x="6219825" y="260350"/>
            <a:ext cx="2663825" cy="5473700"/>
            <a:chOff x="3918" y="527"/>
            <a:chExt cx="1678" cy="3448"/>
          </a:xfrm>
        </p:grpSpPr>
        <p:sp>
          <p:nvSpPr>
            <p:cNvPr id="11321" name="Rectangle 3">
              <a:extLst>
                <a:ext uri="{FF2B5EF4-FFF2-40B4-BE49-F238E27FC236}">
                  <a16:creationId xmlns:a16="http://schemas.microsoft.com/office/drawing/2014/main" id="{9A7FA084-375B-4B61-BA03-A795326D7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" y="2251"/>
              <a:ext cx="1678" cy="1542"/>
            </a:xfrm>
            <a:prstGeom prst="rect">
              <a:avLst/>
            </a:prstGeom>
            <a:solidFill>
              <a:srgbClr val="C0C0C0"/>
            </a:solidFill>
            <a:ln w="317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22" name="Rectangle 4">
              <a:extLst>
                <a:ext uri="{FF2B5EF4-FFF2-40B4-BE49-F238E27FC236}">
                  <a16:creationId xmlns:a16="http://schemas.microsoft.com/office/drawing/2014/main" id="{E6F27810-209F-4F96-A66B-740F581D9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" y="709"/>
              <a:ext cx="1678" cy="1542"/>
            </a:xfrm>
            <a:prstGeom prst="rect">
              <a:avLst/>
            </a:prstGeom>
            <a:solidFill>
              <a:srgbClr val="C0C0C0"/>
            </a:solidFill>
            <a:ln w="317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23" name="Rectangle 5">
              <a:extLst>
                <a:ext uri="{FF2B5EF4-FFF2-40B4-BE49-F238E27FC236}">
                  <a16:creationId xmlns:a16="http://schemas.microsoft.com/office/drawing/2014/main" id="{AB70DC57-4B53-4AD4-9DF9-82ED4C8EF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528"/>
              <a:ext cx="377" cy="181"/>
            </a:xfrm>
            <a:prstGeom prst="rect">
              <a:avLst/>
            </a:prstGeom>
            <a:noFill/>
            <a:ln w="317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24" name="Rectangle 6">
              <a:extLst>
                <a:ext uri="{FF2B5EF4-FFF2-40B4-BE49-F238E27FC236}">
                  <a16:creationId xmlns:a16="http://schemas.microsoft.com/office/drawing/2014/main" id="{FEE455B0-5D59-49BB-8D3A-B3496FF5B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794"/>
              <a:ext cx="377" cy="181"/>
            </a:xfrm>
            <a:prstGeom prst="rect">
              <a:avLst/>
            </a:prstGeom>
            <a:noFill/>
            <a:ln w="317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25" name="Rectangle 7">
              <a:extLst>
                <a:ext uri="{FF2B5EF4-FFF2-40B4-BE49-F238E27FC236}">
                  <a16:creationId xmlns:a16="http://schemas.microsoft.com/office/drawing/2014/main" id="{86F5A5C3-6B7E-4AA1-A772-CA0394A68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" y="527"/>
              <a:ext cx="377" cy="181"/>
            </a:xfrm>
            <a:prstGeom prst="rect">
              <a:avLst/>
            </a:prstGeom>
            <a:noFill/>
            <a:ln w="317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26" name="AutoShape 8">
              <a:extLst>
                <a:ext uri="{FF2B5EF4-FFF2-40B4-BE49-F238E27FC236}">
                  <a16:creationId xmlns:a16="http://schemas.microsoft.com/office/drawing/2014/main" id="{7BA040BD-A3D0-485E-A273-E512B14EE7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35" y="483"/>
              <a:ext cx="227" cy="680"/>
            </a:xfrm>
            <a:prstGeom prst="flowChartDelay">
              <a:avLst/>
            </a:prstGeom>
            <a:solidFill>
              <a:srgbClr val="C0C0C0"/>
            </a:solidFill>
            <a:ln w="317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27" name="AutoShape 9">
              <a:extLst>
                <a:ext uri="{FF2B5EF4-FFF2-40B4-BE49-F238E27FC236}">
                  <a16:creationId xmlns:a16="http://schemas.microsoft.com/office/drawing/2014/main" id="{93ADBDF0-3B2A-44DE-98F1-21649AD644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1" y="483"/>
              <a:ext cx="227" cy="680"/>
            </a:xfrm>
            <a:prstGeom prst="flowChartDelay">
              <a:avLst/>
            </a:prstGeom>
            <a:solidFill>
              <a:srgbClr val="C0C0C0"/>
            </a:solidFill>
            <a:ln w="317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28" name="AutoShape 10">
              <a:extLst>
                <a:ext uri="{FF2B5EF4-FFF2-40B4-BE49-F238E27FC236}">
                  <a16:creationId xmlns:a16="http://schemas.microsoft.com/office/drawing/2014/main" id="{1C35E321-BB14-46BC-A3A7-2D1D524F40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35" y="3340"/>
              <a:ext cx="227" cy="680"/>
            </a:xfrm>
            <a:prstGeom prst="flowChartDelay">
              <a:avLst/>
            </a:prstGeom>
            <a:solidFill>
              <a:srgbClr val="C0C0C0"/>
            </a:solidFill>
            <a:ln w="317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29" name="AutoShape 11">
              <a:extLst>
                <a:ext uri="{FF2B5EF4-FFF2-40B4-BE49-F238E27FC236}">
                  <a16:creationId xmlns:a16="http://schemas.microsoft.com/office/drawing/2014/main" id="{9A303B6D-F4EA-4F64-8935-B627143214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051" y="3340"/>
              <a:ext cx="227" cy="680"/>
            </a:xfrm>
            <a:prstGeom prst="flowChartDelay">
              <a:avLst/>
            </a:prstGeom>
            <a:solidFill>
              <a:srgbClr val="C0C0C0"/>
            </a:solidFill>
            <a:ln w="317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30" name="Rectangle 12">
              <a:extLst>
                <a:ext uri="{FF2B5EF4-FFF2-40B4-BE49-F238E27FC236}">
                  <a16:creationId xmlns:a16="http://schemas.microsoft.com/office/drawing/2014/main" id="{FCD9A8D1-BFF2-4628-817C-FC954F4CF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793"/>
              <a:ext cx="377" cy="181"/>
            </a:xfrm>
            <a:prstGeom prst="rect">
              <a:avLst/>
            </a:prstGeom>
            <a:noFill/>
            <a:ln w="317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181261" name="Rectangle 13">
            <a:extLst>
              <a:ext uri="{FF2B5EF4-FFF2-40B4-BE49-F238E27FC236}">
                <a16:creationId xmlns:a16="http://schemas.microsoft.com/office/drawing/2014/main" id="{6D68B09A-0F54-4235-BCA0-F8562DBCE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5013325"/>
            <a:ext cx="3986213" cy="15367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4D4D4D"/>
                </a:solidFill>
                <a:sym typeface="Wingdings" panose="05000000000000000000" pitchFamily="2" charset="2"/>
              </a:rPr>
              <a:t> </a:t>
            </a:r>
            <a:r>
              <a:rPr lang="fr-FR" altLang="fr-FR" sz="1400" b="1">
                <a:solidFill>
                  <a:srgbClr val="4D4D4D"/>
                </a:solidFill>
              </a:rPr>
              <a:t>Quand le défenseur part toucher la balise B, l’attaquant court vers la cible adverse, reçoit la balle du gardien et dribble pour marquer un but.</a:t>
            </a:r>
          </a:p>
          <a:p>
            <a:pPr eaLnBrk="1" hangingPunct="1"/>
            <a:endParaRPr lang="fr-FR" altLang="fr-FR" sz="1000" b="1">
              <a:solidFill>
                <a:srgbClr val="4D4D4D"/>
              </a:solidFill>
            </a:endParaRPr>
          </a:p>
          <a:p>
            <a:pPr eaLnBrk="1" hangingPunct="1"/>
            <a:r>
              <a:rPr lang="fr-FR" altLang="fr-FR" sz="1400" b="1">
                <a:solidFill>
                  <a:srgbClr val="4D4D4D"/>
                </a:solidFill>
                <a:sym typeface="Wingdings" panose="05000000000000000000" pitchFamily="2" charset="2"/>
              </a:rPr>
              <a:t> </a:t>
            </a:r>
            <a:r>
              <a:rPr lang="fr-FR" altLang="fr-FR" sz="1400" b="1">
                <a:solidFill>
                  <a:srgbClr val="4D4D4D"/>
                </a:solidFill>
              </a:rPr>
              <a:t>Si l’attaquant est touché par le défenseur avant d’avoir tiré, il a perdu.</a:t>
            </a:r>
          </a:p>
        </p:txBody>
      </p:sp>
      <p:sp>
        <p:nvSpPr>
          <p:cNvPr id="181265" name="Oval 17">
            <a:extLst>
              <a:ext uri="{FF2B5EF4-FFF2-40B4-BE49-F238E27FC236}">
                <a16:creationId xmlns:a16="http://schemas.microsoft.com/office/drawing/2014/main" id="{B3F33E81-3FA6-43A0-ADB8-EB3A925BA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437063"/>
            <a:ext cx="142875" cy="1444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1267" name="Oval 19">
            <a:extLst>
              <a:ext uri="{FF2B5EF4-FFF2-40B4-BE49-F238E27FC236}">
                <a16:creationId xmlns:a16="http://schemas.microsoft.com/office/drawing/2014/main" id="{621EEC4F-DE9E-4800-BE84-9197CAA44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550" y="151765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1268" name="Oval 20">
            <a:extLst>
              <a:ext uri="{FF2B5EF4-FFF2-40B4-BE49-F238E27FC236}">
                <a16:creationId xmlns:a16="http://schemas.microsoft.com/office/drawing/2014/main" id="{79AD2FD6-E43F-4038-925F-6F1B2AB84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925" y="620713"/>
            <a:ext cx="142875" cy="1444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1269" name="Oval 21">
            <a:extLst>
              <a:ext uri="{FF2B5EF4-FFF2-40B4-BE49-F238E27FC236}">
                <a16:creationId xmlns:a16="http://schemas.microsoft.com/office/drawing/2014/main" id="{26BAC5DA-7029-40D2-A816-3F6B2CE66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525" y="5233988"/>
            <a:ext cx="142875" cy="144462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1270" name="Oval 22">
            <a:extLst>
              <a:ext uri="{FF2B5EF4-FFF2-40B4-BE49-F238E27FC236}">
                <a16:creationId xmlns:a16="http://schemas.microsoft.com/office/drawing/2014/main" id="{F7F38F52-25E2-4009-9708-02DA859F2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7508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1271" name="Oval 23">
            <a:extLst>
              <a:ext uri="{FF2B5EF4-FFF2-40B4-BE49-F238E27FC236}">
                <a16:creationId xmlns:a16="http://schemas.microsoft.com/office/drawing/2014/main" id="{01D1E598-FC7F-435C-A537-D275A30B6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400" y="522922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1272" name="Line 24">
            <a:extLst>
              <a:ext uri="{FF2B5EF4-FFF2-40B4-BE49-F238E27FC236}">
                <a16:creationId xmlns:a16="http://schemas.microsoft.com/office/drawing/2014/main" id="{447E4EC3-B693-4D9C-925F-0C6A39C544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0150" y="549275"/>
            <a:ext cx="0" cy="4895850"/>
          </a:xfrm>
          <a:prstGeom prst="line">
            <a:avLst/>
          </a:prstGeom>
          <a:noFill/>
          <a:ln w="31750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1273" name="Oval 25">
            <a:extLst>
              <a:ext uri="{FF2B5EF4-FFF2-40B4-BE49-F238E27FC236}">
                <a16:creationId xmlns:a16="http://schemas.microsoft.com/office/drawing/2014/main" id="{2726B9AF-9511-42A7-AED3-24E0C95F3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13" y="5229225"/>
            <a:ext cx="142875" cy="144463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1274" name="Oval 26">
            <a:extLst>
              <a:ext uri="{FF2B5EF4-FFF2-40B4-BE49-F238E27FC236}">
                <a16:creationId xmlns:a16="http://schemas.microsoft.com/office/drawing/2014/main" id="{AA9948A3-8D40-4A02-9BC1-4B6E43E7A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525" y="620713"/>
            <a:ext cx="142875" cy="1444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1283" name="Oval 35">
            <a:extLst>
              <a:ext uri="{FF2B5EF4-FFF2-40B4-BE49-F238E27FC236}">
                <a16:creationId xmlns:a16="http://schemas.microsoft.com/office/drawing/2014/main" id="{D179FDFD-F56E-4F08-8D35-959695776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888" y="765175"/>
            <a:ext cx="142875" cy="1444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1284" name="Oval 36">
            <a:extLst>
              <a:ext uri="{FF2B5EF4-FFF2-40B4-BE49-F238E27FC236}">
                <a16:creationId xmlns:a16="http://schemas.microsoft.com/office/drawing/2014/main" id="{185CE0C3-B718-4C24-B382-ADADF1859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013" y="981075"/>
            <a:ext cx="142875" cy="1444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1300" name="Oval 52">
            <a:extLst>
              <a:ext uri="{FF2B5EF4-FFF2-40B4-BE49-F238E27FC236}">
                <a16:creationId xmlns:a16="http://schemas.microsoft.com/office/drawing/2014/main" id="{893E1DEE-8F00-45B5-A658-77CB01204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4797425"/>
            <a:ext cx="142875" cy="144463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1301" name="Oval 53">
            <a:extLst>
              <a:ext uri="{FF2B5EF4-FFF2-40B4-BE49-F238E27FC236}">
                <a16:creationId xmlns:a16="http://schemas.microsoft.com/office/drawing/2014/main" id="{FA54ACE4-584E-4B15-84C7-2518052AF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5013325"/>
            <a:ext cx="142875" cy="144463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1306" name="Cloud">
            <a:extLst>
              <a:ext uri="{FF2B5EF4-FFF2-40B4-BE49-F238E27FC236}">
                <a16:creationId xmlns:a16="http://schemas.microsoft.com/office/drawing/2014/main" id="{FD3C8A9B-DB4C-41C5-A156-49043CC99F9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60700" y="1412875"/>
            <a:ext cx="2879725" cy="881063"/>
          </a:xfrm>
          <a:custGeom>
            <a:avLst/>
            <a:gdLst>
              <a:gd name="T0" fmla="*/ 8932 w 21600"/>
              <a:gd name="T1" fmla="*/ 440532 h 21600"/>
              <a:gd name="T2" fmla="*/ 1439863 w 21600"/>
              <a:gd name="T3" fmla="*/ 880125 h 21600"/>
              <a:gd name="T4" fmla="*/ 2877325 w 21600"/>
              <a:gd name="T5" fmla="*/ 440532 h 21600"/>
              <a:gd name="T6" fmla="*/ 1439863 w 21600"/>
              <a:gd name="T7" fmla="*/ 503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00">
              <a:alpha val="79999"/>
            </a:srgbClr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>
                <a:solidFill>
                  <a:srgbClr val="4D4D4D"/>
                </a:solidFill>
                <a:hlinkClick r:id="rId4"/>
              </a:rPr>
              <a:t>Pour faire évoluer la situation…</a:t>
            </a:r>
            <a:endParaRPr lang="fr-FR" altLang="fr-FR" sz="1600">
              <a:solidFill>
                <a:srgbClr val="4D4D4D"/>
              </a:solidFill>
            </a:endParaRPr>
          </a:p>
        </p:txBody>
      </p:sp>
      <p:sp>
        <p:nvSpPr>
          <p:cNvPr id="181319" name="Rectangle 71">
            <a:extLst>
              <a:ext uri="{FF2B5EF4-FFF2-40B4-BE49-F238E27FC236}">
                <a16:creationId xmlns:a16="http://schemas.microsoft.com/office/drawing/2014/main" id="{C63474CC-6B42-40A5-82D6-5143F0FD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2708275"/>
            <a:ext cx="3995738" cy="1944688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4D4D4D"/>
                </a:solidFill>
                <a:sym typeface="Wingdings" panose="05000000000000000000" pitchFamily="2" charset="2"/>
              </a:rPr>
              <a:t> </a:t>
            </a:r>
            <a:r>
              <a:rPr lang="fr-FR" altLang="fr-FR" sz="1400" b="1">
                <a:solidFill>
                  <a:srgbClr val="4D4D4D"/>
                </a:solidFill>
              </a:rPr>
              <a:t>Partagez le terrain dans le sens de la longueur, placez les mini buts et les zones.</a:t>
            </a:r>
          </a:p>
          <a:p>
            <a:pPr eaLnBrk="1" hangingPunct="1"/>
            <a:endParaRPr lang="fr-FR" altLang="fr-FR" sz="1000" b="1">
              <a:solidFill>
                <a:srgbClr val="4D4D4D"/>
              </a:solidFill>
            </a:endParaRPr>
          </a:p>
          <a:p>
            <a:pPr eaLnBrk="1" hangingPunct="1"/>
            <a:r>
              <a:rPr lang="fr-FR" altLang="fr-FR" sz="1400" b="1">
                <a:solidFill>
                  <a:srgbClr val="4D4D4D"/>
                </a:solidFill>
                <a:sym typeface="Wingdings" panose="05000000000000000000" pitchFamily="2" charset="2"/>
              </a:rPr>
              <a:t></a:t>
            </a:r>
            <a:r>
              <a:rPr lang="fr-FR" altLang="fr-FR" sz="1400" b="1">
                <a:solidFill>
                  <a:srgbClr val="4D4D4D"/>
                </a:solidFill>
              </a:rPr>
              <a:t> Installez les 2 balises A et B par ½ terrain et les réserves de balles derrière les buts.</a:t>
            </a:r>
          </a:p>
          <a:p>
            <a:pPr eaLnBrk="1" hangingPunct="1"/>
            <a:endParaRPr lang="fr-FR" altLang="fr-FR" sz="1000" b="1">
              <a:solidFill>
                <a:srgbClr val="4D4D4D"/>
              </a:solidFill>
            </a:endParaRPr>
          </a:p>
          <a:p>
            <a:pPr eaLnBrk="1" hangingPunct="1"/>
            <a:r>
              <a:rPr lang="fr-FR" altLang="fr-FR" sz="1400" b="1">
                <a:solidFill>
                  <a:srgbClr val="4D4D4D"/>
                </a:solidFill>
                <a:sym typeface="Wingdings" panose="05000000000000000000" pitchFamily="2" charset="2"/>
              </a:rPr>
              <a:t></a:t>
            </a:r>
            <a:r>
              <a:rPr lang="fr-FR" altLang="fr-FR" sz="1400" b="1">
                <a:solidFill>
                  <a:srgbClr val="4D4D4D"/>
                </a:solidFill>
              </a:rPr>
              <a:t> Composez 2 équipes avec 2 attaquants au milieu du terrain, 2 gardiens, 1 dans chaque but,  2 à 3 défenseurs au plot A.</a:t>
            </a:r>
          </a:p>
        </p:txBody>
      </p:sp>
      <p:sp>
        <p:nvSpPr>
          <p:cNvPr id="181320" name="AutoShape 72">
            <a:extLst>
              <a:ext uri="{FF2B5EF4-FFF2-40B4-BE49-F238E27FC236}">
                <a16:creationId xmlns:a16="http://schemas.microsoft.com/office/drawing/2014/main" id="{648ED029-9D34-4874-84D7-61F1F1C37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4729163" cy="1223963"/>
          </a:xfrm>
          <a:custGeom>
            <a:avLst/>
            <a:gdLst>
              <a:gd name="T0" fmla="*/ 776561844 w 21600"/>
              <a:gd name="T1" fmla="*/ 0 h 21600"/>
              <a:gd name="T2" fmla="*/ 0 w 21600"/>
              <a:gd name="T3" fmla="*/ 34677932 h 21600"/>
              <a:gd name="T4" fmla="*/ 776561844 w 21600"/>
              <a:gd name="T5" fmla="*/ 69355807 h 21600"/>
              <a:gd name="T6" fmla="*/ 1035415865 w 21600"/>
              <a:gd name="T7" fmla="*/ 346779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4D4D4D"/>
                </a:solidFill>
              </a:rPr>
              <a:t>Pour progresser en dribble </a:t>
            </a:r>
          </a:p>
          <a:p>
            <a:pPr eaLnBrk="1" hangingPunct="1"/>
            <a:r>
              <a:rPr lang="fr-FR" altLang="fr-FR" b="1">
                <a:solidFill>
                  <a:srgbClr val="4D4D4D"/>
                </a:solidFill>
              </a:rPr>
              <a:t>malgré le poursuivant</a:t>
            </a:r>
          </a:p>
        </p:txBody>
      </p:sp>
      <p:grpSp>
        <p:nvGrpSpPr>
          <p:cNvPr id="3" name="Group 73">
            <a:extLst>
              <a:ext uri="{FF2B5EF4-FFF2-40B4-BE49-F238E27FC236}">
                <a16:creationId xmlns:a16="http://schemas.microsoft.com/office/drawing/2014/main" id="{D7CF0C38-A119-4735-B470-D851A3B114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11638" y="3481388"/>
            <a:ext cx="863600" cy="838200"/>
            <a:chOff x="1140" y="2387"/>
            <a:chExt cx="590" cy="573"/>
          </a:xfrm>
        </p:grpSpPr>
        <p:sp>
          <p:nvSpPr>
            <p:cNvPr id="11319" name="AutoShape 74">
              <a:extLst>
                <a:ext uri="{FF2B5EF4-FFF2-40B4-BE49-F238E27FC236}">
                  <a16:creationId xmlns:a16="http://schemas.microsoft.com/office/drawing/2014/main" id="{24931C7C-5195-4AC5-AF74-CB66B9A561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40" y="2749"/>
              <a:ext cx="590" cy="211"/>
            </a:xfrm>
            <a:custGeom>
              <a:avLst/>
              <a:gdLst>
                <a:gd name="T0" fmla="*/ 12 w 21600"/>
                <a:gd name="T1" fmla="*/ 0 h 21600"/>
                <a:gd name="T2" fmla="*/ 0 w 21600"/>
                <a:gd name="T3" fmla="*/ 1 h 21600"/>
                <a:gd name="T4" fmla="*/ 12 w 21600"/>
                <a:gd name="T5" fmla="*/ 2 h 21600"/>
                <a:gd name="T6" fmla="*/ 16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426 h 21600"/>
                <a:gd name="T14" fmla="*/ 18891 w 21600"/>
                <a:gd name="T15" fmla="*/ 161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Action !</a:t>
              </a:r>
            </a:p>
          </p:txBody>
        </p:sp>
        <p:pic>
          <p:nvPicPr>
            <p:cNvPr id="11320" name="Picture 75" descr="logo-petit">
              <a:extLst>
                <a:ext uri="{FF2B5EF4-FFF2-40B4-BE49-F238E27FC236}">
                  <a16:creationId xmlns:a16="http://schemas.microsoft.com/office/drawing/2014/main" id="{9D29A221-2E9E-49B5-8F2D-BBD639F4C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2387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76">
            <a:extLst>
              <a:ext uri="{FF2B5EF4-FFF2-40B4-BE49-F238E27FC236}">
                <a16:creationId xmlns:a16="http://schemas.microsoft.com/office/drawing/2014/main" id="{40896B34-35EF-4E79-98C5-5FC97F09162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498556" y="213519"/>
            <a:ext cx="193675" cy="287338"/>
            <a:chOff x="4468" y="1434"/>
            <a:chExt cx="113" cy="182"/>
          </a:xfrm>
        </p:grpSpPr>
        <p:sp>
          <p:nvSpPr>
            <p:cNvPr id="11313" name="Rectangle 77">
              <a:extLst>
                <a:ext uri="{FF2B5EF4-FFF2-40B4-BE49-F238E27FC236}">
                  <a16:creationId xmlns:a16="http://schemas.microsoft.com/office/drawing/2014/main" id="{7082B56A-F295-4408-820C-2341BEED1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1434"/>
              <a:ext cx="113" cy="182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14" name="Oval 78">
              <a:extLst>
                <a:ext uri="{FF2B5EF4-FFF2-40B4-BE49-F238E27FC236}">
                  <a16:creationId xmlns:a16="http://schemas.microsoft.com/office/drawing/2014/main" id="{956CFE23-09E1-4C0E-A4DE-C8DB112F4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0" y="14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15" name="Oval 79">
              <a:extLst>
                <a:ext uri="{FF2B5EF4-FFF2-40B4-BE49-F238E27FC236}">
                  <a16:creationId xmlns:a16="http://schemas.microsoft.com/office/drawing/2014/main" id="{A4A2CF4C-2520-4A2F-800E-9AEFB042D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1466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16" name="Oval 80">
              <a:extLst>
                <a:ext uri="{FF2B5EF4-FFF2-40B4-BE49-F238E27FC236}">
                  <a16:creationId xmlns:a16="http://schemas.microsoft.com/office/drawing/2014/main" id="{510F4F2B-16FB-44F3-B70D-D4D97616F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" y="151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17" name="Oval 81">
              <a:extLst>
                <a:ext uri="{FF2B5EF4-FFF2-40B4-BE49-F238E27FC236}">
                  <a16:creationId xmlns:a16="http://schemas.microsoft.com/office/drawing/2014/main" id="{2D550D59-E8F2-4539-8AE9-2C3B0856A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157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18" name="Oval 82">
              <a:extLst>
                <a:ext uri="{FF2B5EF4-FFF2-40B4-BE49-F238E27FC236}">
                  <a16:creationId xmlns:a16="http://schemas.microsoft.com/office/drawing/2014/main" id="{88406943-A1A5-4F8C-808D-BA97689EC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" y="155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5" name="Group 83">
            <a:extLst>
              <a:ext uri="{FF2B5EF4-FFF2-40B4-BE49-F238E27FC236}">
                <a16:creationId xmlns:a16="http://schemas.microsoft.com/office/drawing/2014/main" id="{301DB4FB-A099-452D-8D58-2E7D252CC18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498556" y="5469732"/>
            <a:ext cx="193675" cy="287338"/>
            <a:chOff x="4468" y="1434"/>
            <a:chExt cx="113" cy="182"/>
          </a:xfrm>
        </p:grpSpPr>
        <p:sp>
          <p:nvSpPr>
            <p:cNvPr id="11307" name="Rectangle 84">
              <a:extLst>
                <a:ext uri="{FF2B5EF4-FFF2-40B4-BE49-F238E27FC236}">
                  <a16:creationId xmlns:a16="http://schemas.microsoft.com/office/drawing/2014/main" id="{5A0F2D50-D86F-4011-8942-972450CB8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1434"/>
              <a:ext cx="113" cy="1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08" name="Oval 85">
              <a:extLst>
                <a:ext uri="{FF2B5EF4-FFF2-40B4-BE49-F238E27FC236}">
                  <a16:creationId xmlns:a16="http://schemas.microsoft.com/office/drawing/2014/main" id="{5FD3BB71-0FDE-4920-8828-3224ED60E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0" y="14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09" name="Oval 86">
              <a:extLst>
                <a:ext uri="{FF2B5EF4-FFF2-40B4-BE49-F238E27FC236}">
                  <a16:creationId xmlns:a16="http://schemas.microsoft.com/office/drawing/2014/main" id="{964933B4-2FDB-4C1D-959C-28E3FA7EF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1466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10" name="Oval 87">
              <a:extLst>
                <a:ext uri="{FF2B5EF4-FFF2-40B4-BE49-F238E27FC236}">
                  <a16:creationId xmlns:a16="http://schemas.microsoft.com/office/drawing/2014/main" id="{B1E0E3D6-3897-41A5-BA5D-0348DD634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" y="151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11" name="Oval 88">
              <a:extLst>
                <a:ext uri="{FF2B5EF4-FFF2-40B4-BE49-F238E27FC236}">
                  <a16:creationId xmlns:a16="http://schemas.microsoft.com/office/drawing/2014/main" id="{D0CA2425-CE7F-4D7E-A8C5-8CDC14CC7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157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12" name="Oval 89">
              <a:extLst>
                <a:ext uri="{FF2B5EF4-FFF2-40B4-BE49-F238E27FC236}">
                  <a16:creationId xmlns:a16="http://schemas.microsoft.com/office/drawing/2014/main" id="{41B31E7A-E7D1-4596-843D-87EA7E1DD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" y="155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6" name="Group 90">
            <a:extLst>
              <a:ext uri="{FF2B5EF4-FFF2-40B4-BE49-F238E27FC236}">
                <a16:creationId xmlns:a16="http://schemas.microsoft.com/office/drawing/2014/main" id="{88C417C8-7FAE-4999-B369-F2D531EACE65}"/>
              </a:ext>
            </a:extLst>
          </p:cNvPr>
          <p:cNvGrpSpPr>
            <a:grpSpLocks/>
          </p:cNvGrpSpPr>
          <p:nvPr/>
        </p:nvGrpSpPr>
        <p:grpSpPr bwMode="auto">
          <a:xfrm>
            <a:off x="4213225" y="5700713"/>
            <a:ext cx="863600" cy="838200"/>
            <a:chOff x="2018" y="2478"/>
            <a:chExt cx="544" cy="528"/>
          </a:xfrm>
        </p:grpSpPr>
        <p:sp>
          <p:nvSpPr>
            <p:cNvPr id="11305" name="AutoShape 91">
              <a:extLst>
                <a:ext uri="{FF2B5EF4-FFF2-40B4-BE49-F238E27FC236}">
                  <a16:creationId xmlns:a16="http://schemas.microsoft.com/office/drawing/2014/main" id="{4208C6E7-73D2-4CB3-94F5-F729250A1A1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8" y="2812"/>
              <a:ext cx="544" cy="194"/>
            </a:xfrm>
            <a:custGeom>
              <a:avLst/>
              <a:gdLst>
                <a:gd name="T0" fmla="*/ 10 w 21600"/>
                <a:gd name="T1" fmla="*/ 0 h 21600"/>
                <a:gd name="T2" fmla="*/ 0 w 21600"/>
                <a:gd name="T3" fmla="*/ 1 h 21600"/>
                <a:gd name="T4" fmla="*/ 10 w 21600"/>
                <a:gd name="T5" fmla="*/ 2 h 21600"/>
                <a:gd name="T6" fmla="*/ 14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56 h 21600"/>
                <a:gd name="T14" fmla="*/ 18900 w 21600"/>
                <a:gd name="T15" fmla="*/ 162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Suite</a:t>
              </a:r>
            </a:p>
          </p:txBody>
        </p:sp>
        <p:pic>
          <p:nvPicPr>
            <p:cNvPr id="11306" name="Picture 92" descr="logo-petit">
              <a:extLst>
                <a:ext uri="{FF2B5EF4-FFF2-40B4-BE49-F238E27FC236}">
                  <a16:creationId xmlns:a16="http://schemas.microsoft.com/office/drawing/2014/main" id="{0EFDCD27-9996-4640-9919-A6DE4E4B9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" y="2478"/>
              <a:ext cx="26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341" name="AutoShape 93">
            <a:extLst>
              <a:ext uri="{FF2B5EF4-FFF2-40B4-BE49-F238E27FC236}">
                <a16:creationId xmlns:a16="http://schemas.microsoft.com/office/drawing/2014/main" id="{B66AD4C7-9A73-49E0-AF84-774B0EFFC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437063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1342" name="Oval 94">
            <a:extLst>
              <a:ext uri="{FF2B5EF4-FFF2-40B4-BE49-F238E27FC236}">
                <a16:creationId xmlns:a16="http://schemas.microsoft.com/office/drawing/2014/main" id="{98B63AD3-77DB-42C1-85FB-694FD08A9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149725"/>
            <a:ext cx="361950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1343" name="AutoShape 95">
            <a:extLst>
              <a:ext uri="{FF2B5EF4-FFF2-40B4-BE49-F238E27FC236}">
                <a16:creationId xmlns:a16="http://schemas.microsoft.com/office/drawing/2014/main" id="{D3D924A7-4AD4-42C8-9858-98B046DB8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300663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1344" name="Oval 96">
            <a:extLst>
              <a:ext uri="{FF2B5EF4-FFF2-40B4-BE49-F238E27FC236}">
                <a16:creationId xmlns:a16="http://schemas.microsoft.com/office/drawing/2014/main" id="{BE6C7769-9C09-49A1-8088-3CF3FF096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8" y="5013325"/>
            <a:ext cx="261937" cy="2921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1345" name="AutoShape 97">
            <a:extLst>
              <a:ext uri="{FF2B5EF4-FFF2-40B4-BE49-F238E27FC236}">
                <a16:creationId xmlns:a16="http://schemas.microsoft.com/office/drawing/2014/main" id="{652A6C1D-F2EA-4387-B125-BD341445B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549275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1346" name="Oval 98">
            <a:extLst>
              <a:ext uri="{FF2B5EF4-FFF2-40B4-BE49-F238E27FC236}">
                <a16:creationId xmlns:a16="http://schemas.microsoft.com/office/drawing/2014/main" id="{EE70DBFB-14C0-465D-96B6-A36B93C65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92150"/>
            <a:ext cx="361950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1347" name="AutoShape 99">
            <a:extLst>
              <a:ext uri="{FF2B5EF4-FFF2-40B4-BE49-F238E27FC236}">
                <a16:creationId xmlns:a16="http://schemas.microsoft.com/office/drawing/2014/main" id="{03E682E8-6819-4887-82BF-766E29D8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1341438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1348" name="Oval 100">
            <a:extLst>
              <a:ext uri="{FF2B5EF4-FFF2-40B4-BE49-F238E27FC236}">
                <a16:creationId xmlns:a16="http://schemas.microsoft.com/office/drawing/2014/main" id="{C87CF55B-FE94-4F47-9009-25F3EA817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1484313"/>
            <a:ext cx="361950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7" name="Group 101">
            <a:extLst>
              <a:ext uri="{FF2B5EF4-FFF2-40B4-BE49-F238E27FC236}">
                <a16:creationId xmlns:a16="http://schemas.microsoft.com/office/drawing/2014/main" id="{80622A25-5783-4591-8162-82777B3707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51325" y="3479800"/>
            <a:ext cx="863600" cy="838200"/>
            <a:chOff x="1140" y="2387"/>
            <a:chExt cx="590" cy="573"/>
          </a:xfrm>
        </p:grpSpPr>
        <p:sp>
          <p:nvSpPr>
            <p:cNvPr id="11303" name="AutoShape 102">
              <a:extLst>
                <a:ext uri="{FF2B5EF4-FFF2-40B4-BE49-F238E27FC236}">
                  <a16:creationId xmlns:a16="http://schemas.microsoft.com/office/drawing/2014/main" id="{A63034D1-F2C6-45AD-BFE1-8E48C373871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40" y="2749"/>
              <a:ext cx="590" cy="211"/>
            </a:xfrm>
            <a:custGeom>
              <a:avLst/>
              <a:gdLst>
                <a:gd name="T0" fmla="*/ 12 w 21600"/>
                <a:gd name="T1" fmla="*/ 0 h 21600"/>
                <a:gd name="T2" fmla="*/ 0 w 21600"/>
                <a:gd name="T3" fmla="*/ 1 h 21600"/>
                <a:gd name="T4" fmla="*/ 12 w 21600"/>
                <a:gd name="T5" fmla="*/ 2 h 21600"/>
                <a:gd name="T6" fmla="*/ 16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426 h 21600"/>
                <a:gd name="T14" fmla="*/ 18891 w 21600"/>
                <a:gd name="T15" fmla="*/ 161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Action !</a:t>
              </a:r>
            </a:p>
          </p:txBody>
        </p:sp>
        <p:pic>
          <p:nvPicPr>
            <p:cNvPr id="11304" name="Picture 103" descr="logo-petit">
              <a:extLst>
                <a:ext uri="{FF2B5EF4-FFF2-40B4-BE49-F238E27FC236}">
                  <a16:creationId xmlns:a16="http://schemas.microsoft.com/office/drawing/2014/main" id="{C3E22B82-54EC-4994-BD5C-740E5F7CB9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2387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04">
            <a:extLst>
              <a:ext uri="{FF2B5EF4-FFF2-40B4-BE49-F238E27FC236}">
                <a16:creationId xmlns:a16="http://schemas.microsoft.com/office/drawing/2014/main" id="{A0D606C3-3047-4296-B354-6093E32CCDED}"/>
              </a:ext>
            </a:extLst>
          </p:cNvPr>
          <p:cNvGrpSpPr>
            <a:grpSpLocks/>
          </p:cNvGrpSpPr>
          <p:nvPr/>
        </p:nvGrpSpPr>
        <p:grpSpPr bwMode="auto">
          <a:xfrm>
            <a:off x="4241800" y="5694363"/>
            <a:ext cx="863600" cy="838200"/>
            <a:chOff x="2018" y="2478"/>
            <a:chExt cx="544" cy="528"/>
          </a:xfrm>
        </p:grpSpPr>
        <p:sp>
          <p:nvSpPr>
            <p:cNvPr id="11301" name="AutoShape 105">
              <a:extLst>
                <a:ext uri="{FF2B5EF4-FFF2-40B4-BE49-F238E27FC236}">
                  <a16:creationId xmlns:a16="http://schemas.microsoft.com/office/drawing/2014/main" id="{076DADED-4B20-4E2F-8785-0971B40280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8" y="2812"/>
              <a:ext cx="544" cy="194"/>
            </a:xfrm>
            <a:custGeom>
              <a:avLst/>
              <a:gdLst>
                <a:gd name="T0" fmla="*/ 10 w 21600"/>
                <a:gd name="T1" fmla="*/ 0 h 21600"/>
                <a:gd name="T2" fmla="*/ 0 w 21600"/>
                <a:gd name="T3" fmla="*/ 1 h 21600"/>
                <a:gd name="T4" fmla="*/ 10 w 21600"/>
                <a:gd name="T5" fmla="*/ 2 h 21600"/>
                <a:gd name="T6" fmla="*/ 14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56 h 21600"/>
                <a:gd name="T14" fmla="*/ 18900 w 21600"/>
                <a:gd name="T15" fmla="*/ 162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Suite</a:t>
              </a:r>
            </a:p>
          </p:txBody>
        </p:sp>
        <p:pic>
          <p:nvPicPr>
            <p:cNvPr id="11302" name="Picture 106" descr="logo-petit">
              <a:extLst>
                <a:ext uri="{FF2B5EF4-FFF2-40B4-BE49-F238E27FC236}">
                  <a16:creationId xmlns:a16="http://schemas.microsoft.com/office/drawing/2014/main" id="{1A080E13-FB14-4B73-9506-A8B68C9C9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" y="2478"/>
              <a:ext cx="26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66" name="Oval 18">
            <a:extLst>
              <a:ext uri="{FF2B5EF4-FFF2-40B4-BE49-F238E27FC236}">
                <a16:creationId xmlns:a16="http://schemas.microsoft.com/office/drawing/2014/main" id="{69D82ED3-1D1C-4D44-9020-C4D0E760E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4652963"/>
            <a:ext cx="142875" cy="1444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1264" name="Oval 16">
            <a:extLst>
              <a:ext uri="{FF2B5EF4-FFF2-40B4-BE49-F238E27FC236}">
                <a16:creationId xmlns:a16="http://schemas.microsoft.com/office/drawing/2014/main" id="{E5CB3FF6-D90F-4C82-B687-61DC270CA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488" y="126841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300" name="Text Box 109">
            <a:extLst>
              <a:ext uri="{FF2B5EF4-FFF2-40B4-BE49-F238E27FC236}">
                <a16:creationId xmlns:a16="http://schemas.microsoft.com/office/drawing/2014/main" id="{97E9F9F8-9504-49AB-B9CC-30748667E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6524625"/>
            <a:ext cx="34575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altLang="fr-FR" sz="1600" b="1">
                <a:solidFill>
                  <a:schemeClr val="hlink"/>
                </a:solidFill>
                <a:hlinkClick r:id="rId6" action="ppaction://hlinksldjump"/>
              </a:rPr>
              <a:t>Sommaire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>
                <a:solidFill>
                  <a:schemeClr val="hlink"/>
                </a:solidFill>
                <a:hlinkClick r:id="rId7" action="ppaction://hlinksldjump"/>
              </a:rPr>
              <a:t>S1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>
                <a:solidFill>
                  <a:schemeClr val="hlink"/>
                </a:solidFill>
                <a:hlinkClick r:id="rId8" action="ppaction://hlinksldjump"/>
              </a:rPr>
              <a:t>S2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 u="sng">
                <a:solidFill>
                  <a:schemeClr val="hlink"/>
                </a:solidFill>
              </a:rPr>
              <a:t>S3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>
                <a:solidFill>
                  <a:schemeClr val="hlink"/>
                </a:solidFill>
                <a:hlinkClick r:id="rId9" action="ppaction://hlinksldjump"/>
              </a:rPr>
              <a:t>S4</a:t>
            </a:r>
            <a:r>
              <a:rPr lang="fr-FR" altLang="fr-FR" sz="1600" b="1">
                <a:solidFill>
                  <a:schemeClr val="hlink"/>
                </a:solidFill>
              </a:rPr>
              <a:t> 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13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13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4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3.88889E-6 0.00093 C 0.00781 -0.01019 0.03576 -0.0213 0.04531 -0.0213 C 0.10729 -0.0213 0.17083 0.15301 0.17083 0.32731 C 0.17083 0.23935 0.20277 0.15301 0.23281 0.15301 C 0.26458 0.15301 0.29479 0.24074 0.29479 0.32731 C 0.29479 0.2838 0.31076 0.23935 0.32656 0.23935 C 0.34253 0.23935 0.3585 0.28264 0.3585 0.32731 C 0.3585 0.30486 0.36649 0.2838 0.3743 0.2838 C 0.38246 0.2838 0.39027 0.30625 0.39027 0.32731 C 0.39027 0.31597 0.39444 0.30486 0.39826 0.30486 C 0.40052 0.30486 0.40625 0.31597 0.40625 0.32731 C 0.40625 0.32153 0.40833 0.31597 0.41041 0.31597 C 0.41041 0.31759 0.41441 0.32153 0.41441 0.32731 C 0.41441 0.32431 0.41441 0.32153 0.41649 0.32153 C 0.41649 0.32315 0.41875 0.32454 0.41875 0.32731 C 0.41875 0.32569 0.41875 0.32431 0.41875 0.32315 C 0.42066 0.32315 0.42066 0.32454 0.42066 0.32593 C 0.42291 0.32593 0.42291 0.32454 0.42291 0.32315 C 0.42517 0.32315 0.42517 0.32454 0.42517 0.32593 " pathEditMode="relative" rAng="0" ptsTypes="fffffffffffffffffff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8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8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8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8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8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8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8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18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4331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4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3.88889E-6 0.00093 C 0.00781 -0.01019 0.03576 -0.0213 0.04531 -0.0213 C 0.10729 -0.0213 0.17083 0.15301 0.17083 0.32731 C 0.17083 0.23935 0.20277 0.15301 0.23281 0.15301 C 0.26458 0.15301 0.29479 0.24074 0.29479 0.32731 C 0.29479 0.2838 0.31076 0.23935 0.32656 0.23935 C 0.34253 0.23935 0.3585 0.28264 0.3585 0.32731 C 0.3585 0.30486 0.36649 0.2838 0.3743 0.2838 C 0.38246 0.2838 0.39027 0.30625 0.39027 0.32731 C 0.39027 0.31597 0.39444 0.30486 0.39826 0.30486 C 0.40052 0.30486 0.40625 0.31597 0.40625 0.32731 C 0.40625 0.32153 0.40833 0.31597 0.41041 0.31597 C 0.41041 0.31759 0.41441 0.32153 0.41441 0.32731 C 0.41441 0.32431 0.41441 0.32153 0.41649 0.32153 C 0.41649 0.32315 0.41875 0.32454 0.41875 0.32731 C 0.41875 0.32569 0.41875 0.32431 0.41875 0.32315 C 0.42066 0.32315 0.42066 0.32454 0.42066 0.32593 C 0.42291 0.32593 0.42291 0.32454 0.42291 0.32315 C 0.42517 0.32315 0.42517 0.32454 0.42517 0.32593 " pathEditMode="relative" rAng="0" ptsTypes="fffffffffffffffffff">
                                      <p:cBhvr>
                                        <p:cTn id="1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00104 0.0840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9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0184 -0.1469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81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-7361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5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00608 -0.07824 L 0.01233 -0.13032 C 0.01337 -0.1449 0.02066 -0.16365 0.02743 -0.17754 L 0.05243 -0.21921 " pathEditMode="relative" rAng="0" ptsTypes="FAfFF">
                                      <p:cBhvr>
                                        <p:cTn id="158" dur="20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 -0.14676 L -0.01823 -0.45301 L -0.01979 -0.48148 L -0.03698 -0.54676 " pathEditMode="relative" rAng="0" ptsTypes="AAAA">
                                      <p:cBhvr>
                                        <p:cTn id="161" dur="2000" fill="hold"/>
                                        <p:tgtEl>
                                          <p:spTgt spid="181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21944 L 0.05504 -0.29629 L 0.04045 -0.3581 L 0.05295 -0.42407 L 0.03993 -0.49421 L 0.04618 -0.56574 L 0.03629 -0.6199 " pathEditMode="relative" rAng="0" ptsTypes="AAAAAAA">
                                      <p:cBhvr>
                                        <p:cTn id="163" dur="20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-20023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8403 L 0.03455 0.05486 L 0.06788 -0.025 L 0.08872 -0.13889 L 0.08976 -0.23958 L 0.0908 -0.38333 " pathEditMode="relative" rAng="0" ptsTypes="AAAAAA">
                                      <p:cBhvr>
                                        <p:cTn id="165" dur="2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64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9 -0.6199 L 0.03889 -0.7025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14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64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 -0.3831 L 0.10642 -0.49653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98 -0.54676 L 0.01719 -0.49676 L 0.08386 -0.45509 L 0.16563 -0.44051 " pathEditMode="relative" rAng="0" ptsTypes="AAAA">
                                      <p:cBhvr>
                                        <p:cTn id="173" dur="2000" fill="hold"/>
                                        <p:tgtEl>
                                          <p:spTgt spid="181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5301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3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49653 L 0.11736 -0.54861 L 0.13403 -0.58264 L 0.16163 -0.59653 " pathEditMode="relative" rAng="0" ptsTypes="AAAA">
                                      <p:cBhvr>
                                        <p:cTn id="177" dur="2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9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3.7037E-7 L -0.00868 -0.07523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3773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03003 0.13658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6829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00487 0.04075 L 0.00122 0.0845 L -0.00555 0.13588 L -0.02222 0.19283 " pathEditMode="relative" rAng="0" ptsTypes="AAAAA">
                                      <p:cBhvr>
                                        <p:cTn id="184" dur="20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3 0.13704 L 0.02986 0.3166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98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19283 L -0.0217 0.24561 L -0.0092 0.28797 L -0.01909 0.34283 L -0.02013 0.36644 " pathEditMode="relative" rAng="0" ptsTypes="AAAAA">
                                      <p:cBhvr>
                                        <p:cTn id="189" dur="20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8681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7523 L -0.03889 -0.01134 L -0.12847 0.25741 " pathEditMode="relative" rAng="0" ptsTypes="AAA">
                                      <p:cBhvr>
                                        <p:cTn id="191" dur="2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3" presetID="5" presetClass="entr" presetSubtype="1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18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05556E-6 -1.11111E-6 L 0.43316 -1.11111E-6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1" grpId="0" animBg="1"/>
      <p:bldP spid="181265" grpId="0" animBg="1"/>
      <p:bldP spid="181265" grpId="1" animBg="1"/>
      <p:bldP spid="181267" grpId="0" animBg="1"/>
      <p:bldP spid="181267" grpId="1" animBg="1"/>
      <p:bldP spid="181268" grpId="0" animBg="1"/>
      <p:bldP spid="181268" grpId="1" animBg="1"/>
      <p:bldP spid="181269" grpId="0" animBg="1"/>
      <p:bldP spid="181269" grpId="1" animBg="1"/>
      <p:bldP spid="181270" grpId="0" animBg="1"/>
      <p:bldP spid="181270" grpId="1" animBg="1"/>
      <p:bldP spid="181270" grpId="2" animBg="1"/>
      <p:bldP spid="181270" grpId="3" animBg="1"/>
      <p:bldP spid="181271" grpId="0" animBg="1"/>
      <p:bldP spid="181271" grpId="1" animBg="1"/>
      <p:bldP spid="181271" grpId="2" animBg="1"/>
      <p:bldP spid="181271" grpId="3" animBg="1"/>
      <p:bldP spid="181271" grpId="4" animBg="1"/>
      <p:bldP spid="181271" grpId="5" animBg="1"/>
      <p:bldP spid="181273" grpId="0" animBg="1"/>
      <p:bldP spid="181273" grpId="1" animBg="1"/>
      <p:bldP spid="181274" grpId="0" animBg="1"/>
      <p:bldP spid="181274" grpId="1" animBg="1"/>
      <p:bldP spid="181283" grpId="0" animBg="1"/>
      <p:bldP spid="181283" grpId="1" animBg="1"/>
      <p:bldP spid="181284" grpId="0" animBg="1"/>
      <p:bldP spid="181284" grpId="1" animBg="1"/>
      <p:bldP spid="181284" grpId="2" animBg="1"/>
      <p:bldP spid="181284" grpId="3" animBg="1"/>
      <p:bldP spid="181300" grpId="0" animBg="1"/>
      <p:bldP spid="181300" grpId="1" animBg="1"/>
      <p:bldP spid="181300" grpId="2" animBg="1"/>
      <p:bldP spid="181300" grpId="3" animBg="1"/>
      <p:bldP spid="181300" grpId="4" animBg="1"/>
      <p:bldP spid="181301" grpId="0" animBg="1"/>
      <p:bldP spid="181301" grpId="1" animBg="1"/>
      <p:bldP spid="181306" grpId="0" animBg="1"/>
      <p:bldP spid="181319" grpId="0" animBg="1"/>
      <p:bldP spid="181320" grpId="0" animBg="1"/>
      <p:bldP spid="181341" grpId="0" animBg="1"/>
      <p:bldP spid="181341" grpId="1" animBg="1"/>
      <p:bldP spid="181342" grpId="0"/>
      <p:bldP spid="181342" grpId="1"/>
      <p:bldP spid="181343" grpId="0" animBg="1"/>
      <p:bldP spid="181343" grpId="1" animBg="1"/>
      <p:bldP spid="181344" grpId="0"/>
      <p:bldP spid="181344" grpId="1"/>
      <p:bldP spid="181345" grpId="0" animBg="1"/>
      <p:bldP spid="181345" grpId="1" animBg="1"/>
      <p:bldP spid="181346" grpId="0"/>
      <p:bldP spid="181346" grpId="1"/>
      <p:bldP spid="181347" grpId="0" animBg="1"/>
      <p:bldP spid="181347" grpId="1" animBg="1"/>
      <p:bldP spid="181348" grpId="0"/>
      <p:bldP spid="181348" grpId="1"/>
      <p:bldP spid="181266" grpId="0" animBg="1"/>
      <p:bldP spid="181266" grpId="1" animBg="1"/>
      <p:bldP spid="181266" grpId="2" animBg="1"/>
      <p:bldP spid="181266" grpId="3" animBg="1"/>
      <p:bldP spid="181266" grpId="4" animBg="1"/>
      <p:bldP spid="181266" grpId="5" animBg="1"/>
      <p:bldP spid="181264" grpId="0" animBg="1"/>
      <p:bldP spid="181264" grpId="1" animBg="1"/>
      <p:bldP spid="181264" grpId="2" animBg="1"/>
      <p:bldP spid="181264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298A24C-3599-4E87-B3C9-4175F72AFC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59338" y="1700213"/>
            <a:ext cx="3962400" cy="3959225"/>
            <a:chOff x="3061" y="1706"/>
            <a:chExt cx="2406" cy="2404"/>
          </a:xfrm>
        </p:grpSpPr>
        <p:sp>
          <p:nvSpPr>
            <p:cNvPr id="13359" name="Rectangle 3">
              <a:extLst>
                <a:ext uri="{FF2B5EF4-FFF2-40B4-BE49-F238E27FC236}">
                  <a16:creationId xmlns:a16="http://schemas.microsoft.com/office/drawing/2014/main" id="{58EACFE5-4FD7-4188-8CE3-5C70F0B201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62" y="1932"/>
              <a:ext cx="2404" cy="2178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60" name="Rectangle 4">
              <a:extLst>
                <a:ext uri="{FF2B5EF4-FFF2-40B4-BE49-F238E27FC236}">
                  <a16:creationId xmlns:a16="http://schemas.microsoft.com/office/drawing/2014/main" id="{428F4D85-F825-4476-A431-8AA6E40562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36" y="1706"/>
              <a:ext cx="453" cy="226"/>
            </a:xfrm>
            <a:prstGeom prst="rect">
              <a:avLst/>
            </a:prstGeom>
            <a:noFill/>
            <a:ln w="317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61" name="Arc 5">
              <a:extLst>
                <a:ext uri="{FF2B5EF4-FFF2-40B4-BE49-F238E27FC236}">
                  <a16:creationId xmlns:a16="http://schemas.microsoft.com/office/drawing/2014/main" id="{CD8F7094-B784-4134-84A4-1FFDF2586BE8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3366" y="1932"/>
              <a:ext cx="692" cy="596"/>
            </a:xfrm>
            <a:custGeom>
              <a:avLst/>
              <a:gdLst>
                <a:gd name="T0" fmla="*/ 0 w 21600"/>
                <a:gd name="T1" fmla="*/ 0 h 21600"/>
                <a:gd name="T2" fmla="*/ 22 w 21600"/>
                <a:gd name="T3" fmla="*/ 16 h 21600"/>
                <a:gd name="T4" fmla="*/ 0 w 21600"/>
                <a:gd name="T5" fmla="*/ 1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62" name="Line 6">
              <a:extLst>
                <a:ext uri="{FF2B5EF4-FFF2-40B4-BE49-F238E27FC236}">
                  <a16:creationId xmlns:a16="http://schemas.microsoft.com/office/drawing/2014/main" id="{6EEB291B-1727-4741-994F-459443ECDF1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37" y="2528"/>
              <a:ext cx="42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63" name="Arc 7">
              <a:extLst>
                <a:ext uri="{FF2B5EF4-FFF2-40B4-BE49-F238E27FC236}">
                  <a16:creationId xmlns:a16="http://schemas.microsoft.com/office/drawing/2014/main" id="{B30031FF-DE34-4EBC-BCD2-3CF4F8260664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463" y="1932"/>
              <a:ext cx="675" cy="596"/>
            </a:xfrm>
            <a:custGeom>
              <a:avLst/>
              <a:gdLst>
                <a:gd name="T0" fmla="*/ 0 w 21600"/>
                <a:gd name="T1" fmla="*/ 0 h 21600"/>
                <a:gd name="T2" fmla="*/ 21 w 21600"/>
                <a:gd name="T3" fmla="*/ 16 h 21600"/>
                <a:gd name="T4" fmla="*/ 0 w 21600"/>
                <a:gd name="T5" fmla="*/ 1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64" name="Arc 8">
              <a:extLst>
                <a:ext uri="{FF2B5EF4-FFF2-40B4-BE49-F238E27FC236}">
                  <a16:creationId xmlns:a16="http://schemas.microsoft.com/office/drawing/2014/main" id="{2769FA04-6E82-4056-A482-A0DA6F81361D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3061" y="1931"/>
              <a:ext cx="976" cy="880"/>
            </a:xfrm>
            <a:custGeom>
              <a:avLst/>
              <a:gdLst>
                <a:gd name="T0" fmla="*/ 0 w 21600"/>
                <a:gd name="T1" fmla="*/ 0 h 21600"/>
                <a:gd name="T2" fmla="*/ 44 w 21600"/>
                <a:gd name="T3" fmla="*/ 36 h 21600"/>
                <a:gd name="T4" fmla="*/ 0 w 21600"/>
                <a:gd name="T5" fmla="*/ 3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65" name="Line 9">
              <a:extLst>
                <a:ext uri="{FF2B5EF4-FFF2-40B4-BE49-F238E27FC236}">
                  <a16:creationId xmlns:a16="http://schemas.microsoft.com/office/drawing/2014/main" id="{DE58BB54-E37B-4635-B234-741766A60B7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95" y="2811"/>
              <a:ext cx="39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66" name="Line 10">
              <a:extLst>
                <a:ext uri="{FF2B5EF4-FFF2-40B4-BE49-F238E27FC236}">
                  <a16:creationId xmlns:a16="http://schemas.microsoft.com/office/drawing/2014/main" id="{8EBD3567-85B7-467A-9DEF-60758CD4D6F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195" y="2613"/>
              <a:ext cx="142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67" name="Arc 11">
              <a:extLst>
                <a:ext uri="{FF2B5EF4-FFF2-40B4-BE49-F238E27FC236}">
                  <a16:creationId xmlns:a16="http://schemas.microsoft.com/office/drawing/2014/main" id="{341A90C8-DE9B-474E-B792-9D90A2894A1A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519" y="1932"/>
              <a:ext cx="948" cy="880"/>
            </a:xfrm>
            <a:custGeom>
              <a:avLst/>
              <a:gdLst>
                <a:gd name="T0" fmla="*/ 0 w 21600"/>
                <a:gd name="T1" fmla="*/ 0 h 21600"/>
                <a:gd name="T2" fmla="*/ 42 w 21600"/>
                <a:gd name="T3" fmla="*/ 36 h 21600"/>
                <a:gd name="T4" fmla="*/ 0 w 21600"/>
                <a:gd name="T5" fmla="*/ 3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3548" name="Rectangle 12">
            <a:extLst>
              <a:ext uri="{FF2B5EF4-FFF2-40B4-BE49-F238E27FC236}">
                <a16:creationId xmlns:a16="http://schemas.microsoft.com/office/drawing/2014/main" id="{19EE853C-BF06-4619-AC3C-18489F1DE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68638"/>
            <a:ext cx="2700338" cy="160813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fr-FR" altLang="fr-FR" sz="1400" b="1">
                <a:solidFill>
                  <a:srgbClr val="4D4D4D"/>
                </a:solidFill>
                <a:sym typeface="Wingdings" panose="05000000000000000000" pitchFamily="2" charset="2"/>
              </a:rPr>
              <a:t> Installez les buts de mini handball et délimitez la zone</a:t>
            </a:r>
            <a:r>
              <a:rPr lang="fr-FR" altLang="fr-FR" sz="1400" b="1">
                <a:solidFill>
                  <a:srgbClr val="4D4D4D"/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endParaRPr lang="fr-FR" altLang="fr-FR" sz="800" b="1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fr-FR" altLang="fr-FR" sz="1400" b="1">
                <a:solidFill>
                  <a:srgbClr val="4D4D4D"/>
                </a:solidFill>
                <a:sym typeface="Wingdings" panose="05000000000000000000" pitchFamily="2" charset="2"/>
              </a:rPr>
              <a:t> Composez </a:t>
            </a:r>
            <a:r>
              <a:rPr lang="fr-FR" altLang="fr-FR" sz="1400" b="1">
                <a:solidFill>
                  <a:srgbClr val="4D4D4D"/>
                </a:solidFill>
              </a:rPr>
              <a:t>2 équipes.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endParaRPr lang="fr-FR" altLang="fr-FR" sz="800" b="1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fr-FR" altLang="fr-FR" sz="1400" b="1">
                <a:solidFill>
                  <a:srgbClr val="4D4D4D"/>
                </a:solidFill>
              </a:rPr>
              <a:t> Demandez à un jeune d’arbitrer et conseillez le si besoin.</a:t>
            </a:r>
          </a:p>
        </p:txBody>
      </p:sp>
      <p:sp>
        <p:nvSpPr>
          <p:cNvPr id="193549" name="Oval 13">
            <a:extLst>
              <a:ext uri="{FF2B5EF4-FFF2-40B4-BE49-F238E27FC236}">
                <a16:creationId xmlns:a16="http://schemas.microsoft.com/office/drawing/2014/main" id="{831F410F-5CB7-4CA6-8EC2-41ECB5B16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573463"/>
            <a:ext cx="142875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3551" name="Oval 15">
            <a:extLst>
              <a:ext uri="{FF2B5EF4-FFF2-40B4-BE49-F238E27FC236}">
                <a16:creationId xmlns:a16="http://schemas.microsoft.com/office/drawing/2014/main" id="{9A7A5EE5-68CA-4E3B-BB5F-AFC3CA40F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8" y="35734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id="{CF7EC5AF-DE30-4B94-A99D-F1D8DF4E3022}"/>
              </a:ext>
            </a:extLst>
          </p:cNvPr>
          <p:cNvGrpSpPr>
            <a:grpSpLocks/>
          </p:cNvGrpSpPr>
          <p:nvPr/>
        </p:nvGrpSpPr>
        <p:grpSpPr bwMode="auto">
          <a:xfrm rot="-1070691">
            <a:off x="5505450" y="2133600"/>
            <a:ext cx="290513" cy="600075"/>
            <a:chOff x="8567" y="2090"/>
            <a:chExt cx="355" cy="736"/>
          </a:xfrm>
        </p:grpSpPr>
        <p:sp>
          <p:nvSpPr>
            <p:cNvPr id="13356" name="AutoShape 32">
              <a:extLst>
                <a:ext uri="{FF2B5EF4-FFF2-40B4-BE49-F238E27FC236}">
                  <a16:creationId xmlns:a16="http://schemas.microsoft.com/office/drawing/2014/main" id="{4752E604-0192-4AF2-9667-7A66F5601E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62341" flipH="1">
              <a:off x="8444" y="2473"/>
              <a:ext cx="476" cy="230"/>
            </a:xfrm>
            <a:prstGeom prst="moon">
              <a:avLst>
                <a:gd name="adj" fmla="val 42542"/>
              </a:avLst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Bottom">
                <a:rot lat="4500000" lon="21299996" rev="0"/>
              </a:camera>
              <a:lightRig rig="legacyFlat1" dir="t"/>
            </a:scene3d>
            <a:sp3d prstMaterial="legacyPlastic">
              <a:bevelT w="13500" h="13500" prst="angle"/>
              <a:bevelB w="13500" h="13500" prst="angle"/>
              <a:extrusionClr>
                <a:srgbClr val="33CCCC"/>
              </a:extrusionClr>
              <a:contourClr>
                <a:srgbClr val="FF0000"/>
              </a:contourClr>
            </a:sp3d>
          </p:spPr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57" name="AutoShape 33">
              <a:extLst>
                <a:ext uri="{FF2B5EF4-FFF2-40B4-BE49-F238E27FC236}">
                  <a16:creationId xmlns:a16="http://schemas.microsoft.com/office/drawing/2014/main" id="{A5F24553-CA51-48CE-B956-569AB18F48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718819" flipH="1">
              <a:off x="8683" y="2234"/>
              <a:ext cx="190" cy="285"/>
            </a:xfrm>
            <a:prstGeom prst="moon">
              <a:avLst>
                <a:gd name="adj" fmla="val 28148"/>
              </a:avLst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Bottom">
                <a:rot lat="20399996" lon="0" rev="0"/>
              </a:camera>
              <a:lightRig rig="legacyFlat1" dir="t"/>
            </a:scene3d>
            <a:sp3d extrusionH="49200" prstMaterial="legacyPlastic">
              <a:bevelT w="13500" h="13500" prst="angle"/>
              <a:bevelB w="13500" h="13500" prst="angle"/>
              <a:extrusionClr>
                <a:srgbClr val="33CCCC"/>
              </a:extrusionClr>
              <a:contourClr>
                <a:srgbClr val="FF0000"/>
              </a:contourClr>
            </a:sp3d>
          </p:spPr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58" name="AutoShape 34">
              <a:extLst>
                <a:ext uri="{FF2B5EF4-FFF2-40B4-BE49-F238E27FC236}">
                  <a16:creationId xmlns:a16="http://schemas.microsoft.com/office/drawing/2014/main" id="{24A2CFC1-5C6D-4D11-839E-F0880C155C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5656" flipV="1">
              <a:off x="8827" y="2090"/>
              <a:ext cx="95" cy="191"/>
            </a:xfrm>
            <a:prstGeom prst="flowChartConnector">
              <a:avLst/>
            </a:prstGeom>
            <a:solidFill>
              <a:srgbClr val="FF0000"/>
            </a:solidFill>
            <a:ln w="9525">
              <a:round/>
              <a:headEnd/>
              <a:tailEnd/>
            </a:ln>
            <a:scene3d>
              <a:camera prst="legacyObliqueBottom">
                <a:rot lat="1500000" lon="0" rev="0"/>
              </a:camera>
              <a:lightRig rig="legacyFlat1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33CCCC"/>
              </a:extrusionClr>
              <a:contourClr>
                <a:srgbClr val="FF0000"/>
              </a:contourClr>
            </a:sp3d>
          </p:spPr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4" name="Group 35">
            <a:extLst>
              <a:ext uri="{FF2B5EF4-FFF2-40B4-BE49-F238E27FC236}">
                <a16:creationId xmlns:a16="http://schemas.microsoft.com/office/drawing/2014/main" id="{6034BE8D-2143-47B1-9453-78751AB667C5}"/>
              </a:ext>
            </a:extLst>
          </p:cNvPr>
          <p:cNvGrpSpPr>
            <a:grpSpLocks/>
          </p:cNvGrpSpPr>
          <p:nvPr/>
        </p:nvGrpSpPr>
        <p:grpSpPr bwMode="auto">
          <a:xfrm>
            <a:off x="6610350" y="3063875"/>
            <a:ext cx="266700" cy="436563"/>
            <a:chOff x="2400" y="2677"/>
            <a:chExt cx="430" cy="708"/>
          </a:xfrm>
        </p:grpSpPr>
        <p:sp>
          <p:nvSpPr>
            <p:cNvPr id="13353" name="AutoShape 36">
              <a:extLst>
                <a:ext uri="{FF2B5EF4-FFF2-40B4-BE49-F238E27FC236}">
                  <a16:creationId xmlns:a16="http://schemas.microsoft.com/office/drawing/2014/main" id="{6BAC443C-62FC-4B52-99AA-617716FC4D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93403" flipH="1">
              <a:off x="2301" y="3056"/>
              <a:ext cx="428" cy="230"/>
            </a:xfrm>
            <a:prstGeom prst="moon">
              <a:avLst>
                <a:gd name="adj" fmla="val 42542"/>
              </a:avLst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Bottom">
                <a:rot lat="4500000" lon="21299996" rev="0"/>
              </a:camera>
              <a:lightRig rig="legacyFlat1" dir="t"/>
            </a:scene3d>
            <a:sp3d prstMaterial="legacyPlastic">
              <a:bevelT w="13500" h="13500" prst="angle"/>
              <a:bevelB w="13500" h="13500" prst="angle"/>
              <a:extrusionClr>
                <a:srgbClr val="33CCCC"/>
              </a:extrusionClr>
              <a:contourClr>
                <a:srgbClr val="FF0000"/>
              </a:contourClr>
            </a:sp3d>
          </p:spPr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54" name="AutoShape 37">
              <a:extLst>
                <a:ext uri="{FF2B5EF4-FFF2-40B4-BE49-F238E27FC236}">
                  <a16:creationId xmlns:a16="http://schemas.microsoft.com/office/drawing/2014/main" id="{1F3C7EC0-DAC0-471B-AC10-C5D594EC46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10294" flipH="1">
              <a:off x="2618" y="2749"/>
              <a:ext cx="140" cy="284"/>
            </a:xfrm>
            <a:prstGeom prst="moon">
              <a:avLst>
                <a:gd name="adj" fmla="val 28148"/>
              </a:avLst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Bottom">
                <a:rot lat="1200000" lon="0" rev="0"/>
              </a:camera>
              <a:lightRig rig="legacyFlat1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33CCCC"/>
              </a:extrusionClr>
              <a:contourClr>
                <a:srgbClr val="FF0000"/>
              </a:contourClr>
            </a:sp3d>
          </p:spPr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55" name="AutoShape 38">
              <a:extLst>
                <a:ext uri="{FF2B5EF4-FFF2-40B4-BE49-F238E27FC236}">
                  <a16:creationId xmlns:a16="http://schemas.microsoft.com/office/drawing/2014/main" id="{B3E65CCA-8515-4A8B-BD8A-07B251307F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64836" flipV="1">
              <a:off x="2675" y="2677"/>
              <a:ext cx="98" cy="178"/>
            </a:xfrm>
            <a:prstGeom prst="flowChartConnector">
              <a:avLst/>
            </a:prstGeom>
            <a:solidFill>
              <a:srgbClr val="FF0000"/>
            </a:solidFill>
            <a:ln w="9525">
              <a:round/>
              <a:headEnd/>
              <a:tailEnd/>
            </a:ln>
            <a:scene3d>
              <a:camera prst="legacyObliqueBottom">
                <a:rot lat="1200000" lon="0" rev="0"/>
              </a:camera>
              <a:lightRig rig="legacyFlat1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33CCCC"/>
              </a:extrusionClr>
              <a:contourClr>
                <a:srgbClr val="FF0000"/>
              </a:contourClr>
            </a:sp3d>
          </p:spPr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193577" name="Oval 41">
            <a:extLst>
              <a:ext uri="{FF2B5EF4-FFF2-40B4-BE49-F238E27FC236}">
                <a16:creationId xmlns:a16="http://schemas.microsoft.com/office/drawing/2014/main" id="{433B6F2C-1839-434D-B6A2-051C5638D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141663"/>
            <a:ext cx="142875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3578" name="Oval 42">
            <a:extLst>
              <a:ext uri="{FF2B5EF4-FFF2-40B4-BE49-F238E27FC236}">
                <a16:creationId xmlns:a16="http://schemas.microsoft.com/office/drawing/2014/main" id="{E719A89C-AA58-4D1A-9B18-A33565560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716338"/>
            <a:ext cx="142875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3579" name="Oval 43">
            <a:extLst>
              <a:ext uri="{FF2B5EF4-FFF2-40B4-BE49-F238E27FC236}">
                <a16:creationId xmlns:a16="http://schemas.microsoft.com/office/drawing/2014/main" id="{18AD4DF3-68B7-4707-9BE8-F23BE3628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933825"/>
            <a:ext cx="142875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3580" name="Oval 44">
            <a:extLst>
              <a:ext uri="{FF2B5EF4-FFF2-40B4-BE49-F238E27FC236}">
                <a16:creationId xmlns:a16="http://schemas.microsoft.com/office/drawing/2014/main" id="{64B34724-7404-43F6-A6A2-9F3C1C46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365625"/>
            <a:ext cx="142875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3581" name="Oval 45">
            <a:extLst>
              <a:ext uri="{FF2B5EF4-FFF2-40B4-BE49-F238E27FC236}">
                <a16:creationId xmlns:a16="http://schemas.microsoft.com/office/drawing/2014/main" id="{F35B8C7A-C703-4D04-9206-44690BD3F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9972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3582" name="Oval 46">
            <a:extLst>
              <a:ext uri="{FF2B5EF4-FFF2-40B4-BE49-F238E27FC236}">
                <a16:creationId xmlns:a16="http://schemas.microsoft.com/office/drawing/2014/main" id="{CBD5CD5C-4B1F-4E03-84A2-346DC312E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6449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3583" name="Oval 47">
            <a:extLst>
              <a:ext uri="{FF2B5EF4-FFF2-40B4-BE49-F238E27FC236}">
                <a16:creationId xmlns:a16="http://schemas.microsoft.com/office/drawing/2014/main" id="{780AB9DC-7541-4B94-A993-2328D227B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350043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3584" name="Oval 48">
            <a:extLst>
              <a:ext uri="{FF2B5EF4-FFF2-40B4-BE49-F238E27FC236}">
                <a16:creationId xmlns:a16="http://schemas.microsoft.com/office/drawing/2014/main" id="{D243C982-B575-4110-A1D9-8C6A2D812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42211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3585" name="Rectangle 49">
            <a:extLst>
              <a:ext uri="{FF2B5EF4-FFF2-40B4-BE49-F238E27FC236}">
                <a16:creationId xmlns:a16="http://schemas.microsoft.com/office/drawing/2014/main" id="{83035C76-622B-4E98-9D6A-A0DAFBB95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41888"/>
            <a:ext cx="2700338" cy="160813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fr-FR" altLang="fr-FR" sz="1400" b="1">
                <a:solidFill>
                  <a:srgbClr val="4D4D4D"/>
                </a:solidFill>
                <a:sym typeface="Wingdings" panose="05000000000000000000" pitchFamily="2" charset="2"/>
              </a:rPr>
              <a:t> Observez particulièrement le jeu du porteur de balle, dans sa contribution à la progression de la balle vers la cible adverse, et notamment l’exploitation de son couloir de jeu direct.</a:t>
            </a:r>
            <a:endParaRPr lang="fr-FR" altLang="fr-FR" sz="1400" b="1">
              <a:solidFill>
                <a:srgbClr val="4D4D4D"/>
              </a:solidFill>
            </a:endParaRPr>
          </a:p>
        </p:txBody>
      </p:sp>
      <p:sp>
        <p:nvSpPr>
          <p:cNvPr id="193586" name="Rectangle 50">
            <a:extLst>
              <a:ext uri="{FF2B5EF4-FFF2-40B4-BE49-F238E27FC236}">
                <a16:creationId xmlns:a16="http://schemas.microsoft.com/office/drawing/2014/main" id="{230EC87A-BC07-409A-AEF4-D883BFCA525E}"/>
              </a:ext>
            </a:extLst>
          </p:cNvPr>
          <p:cNvSpPr>
            <a:spLocks noChangeArrowheads="1"/>
          </p:cNvSpPr>
          <p:nvPr/>
        </p:nvSpPr>
        <p:spPr bwMode="auto">
          <a:xfrm rot="3968032">
            <a:off x="7408069" y="4094957"/>
            <a:ext cx="215900" cy="747712"/>
          </a:xfrm>
          <a:prstGeom prst="rect">
            <a:avLst/>
          </a:prstGeom>
          <a:solidFill>
            <a:srgbClr val="0000FF">
              <a:alpha val="50195"/>
            </a:srgbClr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3587" name="Rectangle 51">
            <a:extLst>
              <a:ext uri="{FF2B5EF4-FFF2-40B4-BE49-F238E27FC236}">
                <a16:creationId xmlns:a16="http://schemas.microsoft.com/office/drawing/2014/main" id="{A115970C-E58C-49A7-9D2A-80DF3345B115}"/>
              </a:ext>
            </a:extLst>
          </p:cNvPr>
          <p:cNvSpPr>
            <a:spLocks noChangeArrowheads="1"/>
          </p:cNvSpPr>
          <p:nvPr/>
        </p:nvSpPr>
        <p:spPr bwMode="auto">
          <a:xfrm rot="6218280">
            <a:off x="7631113" y="3257550"/>
            <a:ext cx="215900" cy="431800"/>
          </a:xfrm>
          <a:prstGeom prst="rect">
            <a:avLst/>
          </a:prstGeom>
          <a:solidFill>
            <a:srgbClr val="0000FF">
              <a:alpha val="50195"/>
            </a:srgbClr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3588" name="Rectangle 52">
            <a:extLst>
              <a:ext uri="{FF2B5EF4-FFF2-40B4-BE49-F238E27FC236}">
                <a16:creationId xmlns:a16="http://schemas.microsoft.com/office/drawing/2014/main" id="{EF58A481-7F27-47B9-9389-F8082A52A3CD}"/>
              </a:ext>
            </a:extLst>
          </p:cNvPr>
          <p:cNvSpPr>
            <a:spLocks noChangeArrowheads="1"/>
          </p:cNvSpPr>
          <p:nvPr/>
        </p:nvSpPr>
        <p:spPr bwMode="auto">
          <a:xfrm rot="4808839">
            <a:off x="6796882" y="2875756"/>
            <a:ext cx="215900" cy="747713"/>
          </a:xfrm>
          <a:prstGeom prst="rect">
            <a:avLst/>
          </a:prstGeom>
          <a:solidFill>
            <a:srgbClr val="0000FF">
              <a:alpha val="50195"/>
            </a:srgbClr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3589" name="Rectangle 53">
            <a:extLst>
              <a:ext uri="{FF2B5EF4-FFF2-40B4-BE49-F238E27FC236}">
                <a16:creationId xmlns:a16="http://schemas.microsoft.com/office/drawing/2014/main" id="{A7F81F7B-D8A4-40DD-8778-FAF069C24846}"/>
              </a:ext>
            </a:extLst>
          </p:cNvPr>
          <p:cNvSpPr>
            <a:spLocks noChangeArrowheads="1"/>
          </p:cNvSpPr>
          <p:nvPr/>
        </p:nvSpPr>
        <p:spPr bwMode="auto">
          <a:xfrm rot="5803781">
            <a:off x="5952332" y="3513931"/>
            <a:ext cx="215900" cy="674687"/>
          </a:xfrm>
          <a:prstGeom prst="rect">
            <a:avLst/>
          </a:prstGeom>
          <a:solidFill>
            <a:srgbClr val="0000FF">
              <a:alpha val="50195"/>
            </a:srgbClr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3598" name="Rectangle 62">
            <a:extLst>
              <a:ext uri="{FF2B5EF4-FFF2-40B4-BE49-F238E27FC236}">
                <a16:creationId xmlns:a16="http://schemas.microsoft.com/office/drawing/2014/main" id="{6D7F8C77-FC99-45BF-8C8F-BF20A37EFBC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12057" y="5507831"/>
            <a:ext cx="215900" cy="1751013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3599" name="AutoShape 63">
            <a:extLst>
              <a:ext uri="{FF2B5EF4-FFF2-40B4-BE49-F238E27FC236}">
                <a16:creationId xmlns:a16="http://schemas.microsoft.com/office/drawing/2014/main" id="{3C514802-8582-4085-9CDB-161CE8FD0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0"/>
            <a:ext cx="4140200" cy="1079500"/>
          </a:xfrm>
          <a:custGeom>
            <a:avLst/>
            <a:gdLst>
              <a:gd name="T0" fmla="*/ 563549648 w 21600"/>
              <a:gd name="T1" fmla="*/ 0 h 21600"/>
              <a:gd name="T2" fmla="*/ 0 w 21600"/>
              <a:gd name="T3" fmla="*/ 26975006 h 21600"/>
              <a:gd name="T4" fmla="*/ 563549648 w 21600"/>
              <a:gd name="T5" fmla="*/ 53950012 h 21600"/>
              <a:gd name="T6" fmla="*/ 793576669 w 21600"/>
              <a:gd name="T7" fmla="*/ 269750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469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339" y="0"/>
                </a:moveTo>
                <a:lnTo>
                  <a:pt x="15339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5339" y="16200"/>
                </a:lnTo>
                <a:lnTo>
                  <a:pt x="15339" y="21600"/>
                </a:lnTo>
                <a:lnTo>
                  <a:pt x="21600" y="10800"/>
                </a:lnTo>
                <a:lnTo>
                  <a:pt x="15339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4D4D4D"/>
                </a:solidFill>
              </a:rPr>
              <a:t>Pour jouer</a:t>
            </a:r>
          </a:p>
        </p:txBody>
      </p:sp>
      <p:grpSp>
        <p:nvGrpSpPr>
          <p:cNvPr id="5" name="Group 64">
            <a:extLst>
              <a:ext uri="{FF2B5EF4-FFF2-40B4-BE49-F238E27FC236}">
                <a16:creationId xmlns:a16="http://schemas.microsoft.com/office/drawing/2014/main" id="{397CD91C-3894-480B-BBA7-1D2B58D6B7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87675" y="3479800"/>
            <a:ext cx="863600" cy="838200"/>
            <a:chOff x="1140" y="2387"/>
            <a:chExt cx="590" cy="573"/>
          </a:xfrm>
        </p:grpSpPr>
        <p:sp>
          <p:nvSpPr>
            <p:cNvPr id="13351" name="AutoShape 65">
              <a:extLst>
                <a:ext uri="{FF2B5EF4-FFF2-40B4-BE49-F238E27FC236}">
                  <a16:creationId xmlns:a16="http://schemas.microsoft.com/office/drawing/2014/main" id="{82E41539-47E4-4011-BAC9-CCC5B82E5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40" y="2749"/>
              <a:ext cx="590" cy="211"/>
            </a:xfrm>
            <a:custGeom>
              <a:avLst/>
              <a:gdLst>
                <a:gd name="T0" fmla="*/ 12 w 21600"/>
                <a:gd name="T1" fmla="*/ 0 h 21600"/>
                <a:gd name="T2" fmla="*/ 0 w 21600"/>
                <a:gd name="T3" fmla="*/ 1 h 21600"/>
                <a:gd name="T4" fmla="*/ 12 w 21600"/>
                <a:gd name="T5" fmla="*/ 2 h 21600"/>
                <a:gd name="T6" fmla="*/ 16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426 h 21600"/>
                <a:gd name="T14" fmla="*/ 18891 w 21600"/>
                <a:gd name="T15" fmla="*/ 161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Action !</a:t>
              </a:r>
            </a:p>
          </p:txBody>
        </p:sp>
        <p:pic>
          <p:nvPicPr>
            <p:cNvPr id="13352" name="Picture 66" descr="logo-petit">
              <a:extLst>
                <a:ext uri="{FF2B5EF4-FFF2-40B4-BE49-F238E27FC236}">
                  <a16:creationId xmlns:a16="http://schemas.microsoft.com/office/drawing/2014/main" id="{8A71B71E-34AF-4E31-AEAA-002DED605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2387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3603" name="Rectangle 67">
            <a:extLst>
              <a:ext uri="{FF2B5EF4-FFF2-40B4-BE49-F238E27FC236}">
                <a16:creationId xmlns:a16="http://schemas.microsoft.com/office/drawing/2014/main" id="{CA69223B-A527-41E8-A79C-427438D297A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495800" y="3538538"/>
            <a:ext cx="468313" cy="2492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3604" name="Arc 68">
            <a:extLst>
              <a:ext uri="{FF2B5EF4-FFF2-40B4-BE49-F238E27FC236}">
                <a16:creationId xmlns:a16="http://schemas.microsoft.com/office/drawing/2014/main" id="{BFA3A3E2-54B9-48B3-8AEB-39CF04C3E842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859338" y="2997200"/>
            <a:ext cx="582612" cy="1258888"/>
          </a:xfrm>
          <a:custGeom>
            <a:avLst/>
            <a:gdLst>
              <a:gd name="T0" fmla="*/ 0 w 22515"/>
              <a:gd name="T1" fmla="*/ 16144 h 43200"/>
              <a:gd name="T2" fmla="*/ 56256 w 22515"/>
              <a:gd name="T3" fmla="*/ 36671582 h 43200"/>
              <a:gd name="T4" fmla="*/ 612681 w 22515"/>
              <a:gd name="T5" fmla="*/ 18342581 h 43200"/>
              <a:gd name="T6" fmla="*/ 0 60000 65536"/>
              <a:gd name="T7" fmla="*/ 0 60000 65536"/>
              <a:gd name="T8" fmla="*/ 0 60000 65536"/>
              <a:gd name="T9" fmla="*/ 0 w 22515"/>
              <a:gd name="T10" fmla="*/ 0 h 43200"/>
              <a:gd name="T11" fmla="*/ 22515 w 2251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5" h="43200" fill="none" extrusionOk="0">
                <a:moveTo>
                  <a:pt x="0" y="19"/>
                </a:moveTo>
                <a:cubicBezTo>
                  <a:pt x="304" y="6"/>
                  <a:pt x="609" y="-1"/>
                  <a:pt x="915" y="0"/>
                </a:cubicBezTo>
                <a:cubicBezTo>
                  <a:pt x="12844" y="0"/>
                  <a:pt x="22515" y="9670"/>
                  <a:pt x="22515" y="21600"/>
                </a:cubicBezTo>
                <a:cubicBezTo>
                  <a:pt x="22515" y="33529"/>
                  <a:pt x="12844" y="43200"/>
                  <a:pt x="915" y="43200"/>
                </a:cubicBezTo>
                <a:cubicBezTo>
                  <a:pt x="637" y="43200"/>
                  <a:pt x="360" y="43194"/>
                  <a:pt x="83" y="43184"/>
                </a:cubicBezTo>
              </a:path>
              <a:path w="22515" h="43200" stroke="0" extrusionOk="0">
                <a:moveTo>
                  <a:pt x="0" y="19"/>
                </a:moveTo>
                <a:cubicBezTo>
                  <a:pt x="304" y="6"/>
                  <a:pt x="609" y="-1"/>
                  <a:pt x="915" y="0"/>
                </a:cubicBezTo>
                <a:cubicBezTo>
                  <a:pt x="12844" y="0"/>
                  <a:pt x="22515" y="9670"/>
                  <a:pt x="22515" y="21600"/>
                </a:cubicBezTo>
                <a:cubicBezTo>
                  <a:pt x="22515" y="33529"/>
                  <a:pt x="12844" y="43200"/>
                  <a:pt x="915" y="43200"/>
                </a:cubicBezTo>
                <a:cubicBezTo>
                  <a:pt x="637" y="43200"/>
                  <a:pt x="360" y="43194"/>
                  <a:pt x="83" y="43184"/>
                </a:cubicBezTo>
                <a:lnTo>
                  <a:pt x="915" y="21600"/>
                </a:lnTo>
                <a:lnTo>
                  <a:pt x="0" y="19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3605" name="Rectangle 69">
            <a:extLst>
              <a:ext uri="{FF2B5EF4-FFF2-40B4-BE49-F238E27FC236}">
                <a16:creationId xmlns:a16="http://schemas.microsoft.com/office/drawing/2014/main" id="{C55D3CC5-56F6-4542-8959-6188524CFEE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-5400000">
            <a:off x="8711406" y="3537744"/>
            <a:ext cx="468313" cy="2508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3606" name="Arc 70">
            <a:extLst>
              <a:ext uri="{FF2B5EF4-FFF2-40B4-BE49-F238E27FC236}">
                <a16:creationId xmlns:a16="http://schemas.microsoft.com/office/drawing/2014/main" id="{3448E542-8E1A-4AD4-84CC-9E68D3326C8F}"/>
              </a:ext>
            </a:extLst>
          </p:cNvPr>
          <p:cNvSpPr>
            <a:spLocks/>
          </p:cNvSpPr>
          <p:nvPr/>
        </p:nvSpPr>
        <p:spPr bwMode="auto">
          <a:xfrm flipH="1" flipV="1">
            <a:off x="8243888" y="2997200"/>
            <a:ext cx="582612" cy="1258888"/>
          </a:xfrm>
          <a:custGeom>
            <a:avLst/>
            <a:gdLst>
              <a:gd name="T0" fmla="*/ 0 w 22515"/>
              <a:gd name="T1" fmla="*/ 16144 h 43200"/>
              <a:gd name="T2" fmla="*/ 56256 w 22515"/>
              <a:gd name="T3" fmla="*/ 36671582 h 43200"/>
              <a:gd name="T4" fmla="*/ 612681 w 22515"/>
              <a:gd name="T5" fmla="*/ 18342581 h 43200"/>
              <a:gd name="T6" fmla="*/ 0 60000 65536"/>
              <a:gd name="T7" fmla="*/ 0 60000 65536"/>
              <a:gd name="T8" fmla="*/ 0 60000 65536"/>
              <a:gd name="T9" fmla="*/ 0 w 22515"/>
              <a:gd name="T10" fmla="*/ 0 h 43200"/>
              <a:gd name="T11" fmla="*/ 22515 w 2251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5" h="43200" fill="none" extrusionOk="0">
                <a:moveTo>
                  <a:pt x="0" y="19"/>
                </a:moveTo>
                <a:cubicBezTo>
                  <a:pt x="304" y="6"/>
                  <a:pt x="609" y="-1"/>
                  <a:pt x="915" y="0"/>
                </a:cubicBezTo>
                <a:cubicBezTo>
                  <a:pt x="12844" y="0"/>
                  <a:pt x="22515" y="9670"/>
                  <a:pt x="22515" y="21600"/>
                </a:cubicBezTo>
                <a:cubicBezTo>
                  <a:pt x="22515" y="33529"/>
                  <a:pt x="12844" y="43200"/>
                  <a:pt x="915" y="43200"/>
                </a:cubicBezTo>
                <a:cubicBezTo>
                  <a:pt x="637" y="43200"/>
                  <a:pt x="360" y="43194"/>
                  <a:pt x="83" y="43184"/>
                </a:cubicBezTo>
              </a:path>
              <a:path w="22515" h="43200" stroke="0" extrusionOk="0">
                <a:moveTo>
                  <a:pt x="0" y="19"/>
                </a:moveTo>
                <a:cubicBezTo>
                  <a:pt x="304" y="6"/>
                  <a:pt x="609" y="-1"/>
                  <a:pt x="915" y="0"/>
                </a:cubicBezTo>
                <a:cubicBezTo>
                  <a:pt x="12844" y="0"/>
                  <a:pt x="22515" y="9670"/>
                  <a:pt x="22515" y="21600"/>
                </a:cubicBezTo>
                <a:cubicBezTo>
                  <a:pt x="22515" y="33529"/>
                  <a:pt x="12844" y="43200"/>
                  <a:pt x="915" y="43200"/>
                </a:cubicBezTo>
                <a:cubicBezTo>
                  <a:pt x="637" y="43200"/>
                  <a:pt x="360" y="43194"/>
                  <a:pt x="83" y="43184"/>
                </a:cubicBezTo>
                <a:lnTo>
                  <a:pt x="915" y="21600"/>
                </a:lnTo>
                <a:lnTo>
                  <a:pt x="0" y="19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" name="Group 71">
            <a:extLst>
              <a:ext uri="{FF2B5EF4-FFF2-40B4-BE49-F238E27FC236}">
                <a16:creationId xmlns:a16="http://schemas.microsoft.com/office/drawing/2014/main" id="{B33F9465-EC31-44F4-8B29-5AF291357FDC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5726113"/>
            <a:ext cx="863600" cy="838200"/>
            <a:chOff x="2018" y="2478"/>
            <a:chExt cx="544" cy="528"/>
          </a:xfrm>
        </p:grpSpPr>
        <p:sp>
          <p:nvSpPr>
            <p:cNvPr id="13349" name="AutoShape 72">
              <a:extLst>
                <a:ext uri="{FF2B5EF4-FFF2-40B4-BE49-F238E27FC236}">
                  <a16:creationId xmlns:a16="http://schemas.microsoft.com/office/drawing/2014/main" id="{158AA4AD-0AEA-4133-A25E-A4B19CCC26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8" y="2812"/>
              <a:ext cx="544" cy="194"/>
            </a:xfrm>
            <a:custGeom>
              <a:avLst/>
              <a:gdLst>
                <a:gd name="T0" fmla="*/ 10 w 21600"/>
                <a:gd name="T1" fmla="*/ 0 h 21600"/>
                <a:gd name="T2" fmla="*/ 0 w 21600"/>
                <a:gd name="T3" fmla="*/ 1 h 21600"/>
                <a:gd name="T4" fmla="*/ 10 w 21600"/>
                <a:gd name="T5" fmla="*/ 2 h 21600"/>
                <a:gd name="T6" fmla="*/ 14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56 h 21600"/>
                <a:gd name="T14" fmla="*/ 18900 w 21600"/>
                <a:gd name="T15" fmla="*/ 162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Suite</a:t>
              </a:r>
            </a:p>
          </p:txBody>
        </p:sp>
        <p:pic>
          <p:nvPicPr>
            <p:cNvPr id="13350" name="Picture 73" descr="logo-petit">
              <a:extLst>
                <a:ext uri="{FF2B5EF4-FFF2-40B4-BE49-F238E27FC236}">
                  <a16:creationId xmlns:a16="http://schemas.microsoft.com/office/drawing/2014/main" id="{285C216C-DAC7-41D0-9BE5-8544A9D61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" y="2478"/>
              <a:ext cx="26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74">
            <a:extLst>
              <a:ext uri="{FF2B5EF4-FFF2-40B4-BE49-F238E27FC236}">
                <a16:creationId xmlns:a16="http://schemas.microsoft.com/office/drawing/2014/main" id="{DF01EC0C-D307-41F3-BF7D-03F4A60C5F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35288" y="3481388"/>
            <a:ext cx="863600" cy="838200"/>
            <a:chOff x="1140" y="2387"/>
            <a:chExt cx="590" cy="573"/>
          </a:xfrm>
        </p:grpSpPr>
        <p:sp>
          <p:nvSpPr>
            <p:cNvPr id="13347" name="AutoShape 75">
              <a:extLst>
                <a:ext uri="{FF2B5EF4-FFF2-40B4-BE49-F238E27FC236}">
                  <a16:creationId xmlns:a16="http://schemas.microsoft.com/office/drawing/2014/main" id="{CA2EF0FE-E55C-45C2-B447-22A14BDEF4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40" y="2749"/>
              <a:ext cx="590" cy="211"/>
            </a:xfrm>
            <a:custGeom>
              <a:avLst/>
              <a:gdLst>
                <a:gd name="T0" fmla="*/ 12 w 21600"/>
                <a:gd name="T1" fmla="*/ 0 h 21600"/>
                <a:gd name="T2" fmla="*/ 0 w 21600"/>
                <a:gd name="T3" fmla="*/ 1 h 21600"/>
                <a:gd name="T4" fmla="*/ 12 w 21600"/>
                <a:gd name="T5" fmla="*/ 2 h 21600"/>
                <a:gd name="T6" fmla="*/ 16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426 h 21600"/>
                <a:gd name="T14" fmla="*/ 18891 w 21600"/>
                <a:gd name="T15" fmla="*/ 161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Action !</a:t>
              </a:r>
            </a:p>
          </p:txBody>
        </p:sp>
        <p:pic>
          <p:nvPicPr>
            <p:cNvPr id="13348" name="Picture 76" descr="logo-petit">
              <a:extLst>
                <a:ext uri="{FF2B5EF4-FFF2-40B4-BE49-F238E27FC236}">
                  <a16:creationId xmlns:a16="http://schemas.microsoft.com/office/drawing/2014/main" id="{890C466F-179C-403C-A14D-1F33196A6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2387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7">
            <a:extLst>
              <a:ext uri="{FF2B5EF4-FFF2-40B4-BE49-F238E27FC236}">
                <a16:creationId xmlns:a16="http://schemas.microsoft.com/office/drawing/2014/main" id="{993F5F3A-3863-4B3D-BE9F-1E11F3182891}"/>
              </a:ext>
            </a:extLst>
          </p:cNvPr>
          <p:cNvGrpSpPr>
            <a:grpSpLocks/>
          </p:cNvGrpSpPr>
          <p:nvPr/>
        </p:nvGrpSpPr>
        <p:grpSpPr bwMode="auto">
          <a:xfrm>
            <a:off x="3040063" y="5726113"/>
            <a:ext cx="863600" cy="838200"/>
            <a:chOff x="2018" y="2478"/>
            <a:chExt cx="544" cy="528"/>
          </a:xfrm>
        </p:grpSpPr>
        <p:sp>
          <p:nvSpPr>
            <p:cNvPr id="13345" name="AutoShape 78">
              <a:extLst>
                <a:ext uri="{FF2B5EF4-FFF2-40B4-BE49-F238E27FC236}">
                  <a16:creationId xmlns:a16="http://schemas.microsoft.com/office/drawing/2014/main" id="{4E9FF1E5-86E5-42A1-B320-69B11E1F3C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8" y="2812"/>
              <a:ext cx="544" cy="194"/>
            </a:xfrm>
            <a:custGeom>
              <a:avLst/>
              <a:gdLst>
                <a:gd name="T0" fmla="*/ 10 w 21600"/>
                <a:gd name="T1" fmla="*/ 0 h 21600"/>
                <a:gd name="T2" fmla="*/ 0 w 21600"/>
                <a:gd name="T3" fmla="*/ 1 h 21600"/>
                <a:gd name="T4" fmla="*/ 10 w 21600"/>
                <a:gd name="T5" fmla="*/ 2 h 21600"/>
                <a:gd name="T6" fmla="*/ 14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56 h 21600"/>
                <a:gd name="T14" fmla="*/ 18900 w 21600"/>
                <a:gd name="T15" fmla="*/ 162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Suite</a:t>
              </a:r>
            </a:p>
          </p:txBody>
        </p:sp>
        <p:pic>
          <p:nvPicPr>
            <p:cNvPr id="13346" name="Picture 79" descr="logo-petit">
              <a:extLst>
                <a:ext uri="{FF2B5EF4-FFF2-40B4-BE49-F238E27FC236}">
                  <a16:creationId xmlns:a16="http://schemas.microsoft.com/office/drawing/2014/main" id="{28EED5C1-7759-485E-91D6-B4B11527D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" y="2478"/>
              <a:ext cx="26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3575" name="Oval 39">
            <a:extLst>
              <a:ext uri="{FF2B5EF4-FFF2-40B4-BE49-F238E27FC236}">
                <a16:creationId xmlns:a16="http://schemas.microsoft.com/office/drawing/2014/main" id="{824E30B9-1532-47F6-B640-E84343E10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320357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44" name="Text Box 83">
            <a:extLst>
              <a:ext uri="{FF2B5EF4-FFF2-40B4-BE49-F238E27FC236}">
                <a16:creationId xmlns:a16="http://schemas.microsoft.com/office/drawing/2014/main" id="{BCA0235D-9ACF-4A66-BB49-5ED562839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6524625"/>
            <a:ext cx="34575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altLang="fr-FR" sz="1600" b="1">
                <a:solidFill>
                  <a:schemeClr val="hlink"/>
                </a:solidFill>
                <a:hlinkClick r:id="rId5" action="ppaction://hlinksldjump"/>
              </a:rPr>
              <a:t>Sommaire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>
                <a:solidFill>
                  <a:schemeClr val="hlink"/>
                </a:solidFill>
                <a:hlinkClick r:id="rId6" action="ppaction://hlinksldjump"/>
              </a:rPr>
              <a:t>S1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>
                <a:solidFill>
                  <a:schemeClr val="hlink"/>
                </a:solidFill>
                <a:hlinkClick r:id="rId7" action="ppaction://hlinksldjump"/>
              </a:rPr>
              <a:t>S2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>
                <a:solidFill>
                  <a:schemeClr val="hlink"/>
                </a:solidFill>
                <a:hlinkClick r:id="rId8" action="ppaction://hlinksldjump"/>
              </a:rPr>
              <a:t>S3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 u="sng">
                <a:solidFill>
                  <a:schemeClr val="hlink"/>
                </a:solidFill>
              </a:rPr>
              <a:t>S4</a:t>
            </a:r>
            <a:r>
              <a:rPr lang="fr-FR" altLang="fr-FR" sz="1600" b="1">
                <a:solidFill>
                  <a:schemeClr val="hlink"/>
                </a:solidFill>
              </a:rPr>
              <a:t> 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35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35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4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66667E-6 0.00092 C 0.01007 -0.01019 0.04687 -0.0213 0.05937 -0.0213 C 0.1408 -0.0213 0.22448 0.15301 0.22448 0.32731 C 0.22448 0.23935 0.26649 0.15301 0.3059 0.15301 C 0.34774 0.15301 0.38767 0.24074 0.38767 0.32731 C 0.38767 0.28379 0.40851 0.23935 0.42934 0.23935 C 0.45035 0.23935 0.47135 0.28264 0.47135 0.32731 C 0.47135 0.30486 0.48194 0.28379 0.49219 0.28379 C 0.50278 0.28379 0.51319 0.30625 0.51319 0.32731 C 0.51319 0.31597 0.51857 0.30486 0.52361 0.30486 C 0.52656 0.30486 0.53403 0.31597 0.53403 0.32731 C 0.53403 0.32153 0.53698 0.31597 0.53958 0.31597 C 0.53958 0.31759 0.54479 0.32153 0.54479 0.32731 C 0.54479 0.3243 0.54479 0.32153 0.54774 0.32153 C 0.54774 0.32315 0.55052 0.32454 0.55052 0.32731 C 0.55052 0.32569 0.55052 0.3243 0.55052 0.32315 C 0.55312 0.32315 0.55312 0.32454 0.55312 0.32592 C 0.55607 0.32592 0.55607 0.32454 0.55607 0.32315 C 0.5592 0.32315 0.5592 0.32454 0.5592 0.32592 " pathEditMode="relative" rAng="0" ptsTypes="fffffffffffffffffff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9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9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9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9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9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9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9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55139 -0.0039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9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9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4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66667E-6 0.00092 C 0.01007 -0.01019 0.04687 -0.0213 0.05937 -0.0213 C 0.1408 -0.0213 0.22448 0.15301 0.22448 0.32731 C 0.22448 0.23935 0.26649 0.15301 0.3059 0.15301 C 0.34774 0.15301 0.38767 0.24074 0.38767 0.32731 C 0.38767 0.28379 0.40851 0.23935 0.42934 0.23935 C 0.45035 0.23935 0.47135 0.28264 0.47135 0.32731 C 0.47135 0.30486 0.48194 0.28379 0.49219 0.28379 C 0.50278 0.28379 0.51319 0.30625 0.51319 0.32731 C 0.51319 0.31597 0.51857 0.30486 0.52361 0.30486 C 0.52656 0.30486 0.53403 0.31597 0.53403 0.32731 C 0.53403 0.32153 0.53698 0.31597 0.53958 0.31597 C 0.53958 0.31759 0.54479 0.32153 0.54479 0.32731 C 0.54479 0.3243 0.54479 0.32153 0.54774 0.32153 C 0.54774 0.32315 0.55052 0.32454 0.55052 0.32731 C 0.55052 0.32569 0.55052 0.3243 0.55052 0.32315 C 0.55312 0.32315 0.55312 0.32454 0.55312 0.32592 C 0.55607 0.32592 0.55607 0.32454 0.55607 0.32315 C 0.5592 0.32315 0.5592 0.32454 0.5592 0.32592 " pathEditMode="relative" rAng="0" ptsTypes="fffffffffffffffffff"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8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0.01684 0.02061 C 0.02014 0.02824 0.0224 0.03681 0.01997 0.0463 L 0.00591 0.0713 " pathEditMode="relative" rAng="0" ptsTypes="FfFF">
                                      <p:cBhvr>
                                        <p:cTn id="121" dur="2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3565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02274 -0.0016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-9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01858 0.0060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93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283 -0.0217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9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-108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5277 0.01898 L 0.11059 0.02593 " pathEditMode="relative" rAng="0" ptsTypes="AAA">
                                      <p:cBhvr>
                                        <p:cTn id="132" dur="2000" fill="hold"/>
                                        <p:tgtEl>
                                          <p:spTgt spid="193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129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0.0713 L 0.02778 0.09769 L 0.04445 0.12547 L 0.05226 0.15672 L 0.05226 0.19074 " pathEditMode="relative" rAng="0" ptsTypes="AAAAA">
                                      <p:cBhvr>
                                        <p:cTn id="134" dur="2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597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8021 0.0618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307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58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93 L 0.05295 -0.02593 C 0.07014 -0.03009 0.0868 -0.03148 0.0993 -0.0294 C 0.10816 -0.02732 0.12448 -0.02338 0.13264 -0.00857 L 0.1618 0.02893 " pathEditMode="relative" rAng="0" ptsTypes="FffFF">
                                      <p:cBhvr>
                                        <p:cTn id="138" dur="2000" fill="hold"/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-46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02778 0.0317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93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59 0.02593 L 0.18767 -0.0226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93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2431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9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09 0.19051 L 0.12674 0.1379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-2639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03577 0.0715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93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356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22222E-6 L 0.03438 -0.05 L 0.07917 -0.06736 " pathEditMode="relative" rAng="0" ptsTypes="AAA">
                                      <p:cBhvr>
                                        <p:cTn id="1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338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1816 0.0159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64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74 0.13797 L 0.08559 0.0393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-4931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 0.02893 L 0.17691 0.04051 L 0.21337 0.04884 " pathEditMode="relative" rAng="0" ptsTypes="AAA">
                                      <p:cBhvr>
                                        <p:cTn id="162" dur="2000" fill="hold"/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995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9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3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9 0.03936 L 0.1382 0.05394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718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0.03172 L 0.04913 0.0463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93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63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2 0.05394 L 0.18091 0.07824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1204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1.66667E-6 0.02338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8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13 0.0463 L 0.03142 0.03172 L 0.00538 0.01644 L -0.0191 0.01158 " pathEditMode="relative" rAng="0" ptsTypes="AAAA">
                                      <p:cBhvr>
                                        <p:cTn id="179" dur="2000" fill="hold"/>
                                        <p:tgtEl>
                                          <p:spTgt spid="193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-1736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35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91 0.07824 L 0.12934 0.07269 L 0.08872 0.0588 L 0.05174 0.02894 L 0.02778 -0.00439 " pathEditMode="relative" rAng="0" ptsTypes="AAAAA">
                                      <p:cBhvr>
                                        <p:cTn id="181" dur="2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-4144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37 0.04884 L 0.17378 0.02592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1157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-0.02176 L -0.10069 0.0699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9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583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21 0.0618 L 0.01875 0.07083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44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8 0.00602 L -0.03316 0.0386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93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1" presetID="35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 0.01158 L -0.1118 0.0317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93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995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19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78 0.02592 L 0.11024 0.01481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556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35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00439 L -0.06232 0.01991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1204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-0.06736 L -0.0375 -0.06805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46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6 0.01597 L 0.04879 0.0180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93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1 -0.00138 L -0.02257 -0.01203 L -0.06268 -0.04745 " pathEditMode="relative" rAng="0" ptsTypes="AAA">
                                      <p:cBhvr>
                                        <p:cTn id="205" dur="2000" fill="hold"/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-231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77 0.07153 L 0.02691 0.13403 L -0.01007 0.15695 " pathEditMode="relative" rAng="0" ptsTypes="AAA">
                                      <p:cBhvr>
                                        <p:cTn id="207" dur="2000" fill="hold"/>
                                        <p:tgtEl>
                                          <p:spTgt spid="193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4259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7 -0.02268 L 0.16267 0.00162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93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11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16 0.03866 L -0.10816 0.0254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93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671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5" presetClass="pat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32 0.01991 L -0.07118 0.09074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3542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69 0.0699 L -0.17361 0.05671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19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671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64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7083 L -0.01407 0.06041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22" presetID="35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99 0.02569 L -0.18993 0.01296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193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-648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19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5" presetClass="path" presetSubtype="0" accel="50000" decel="5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18 0.09074 L -0.1493 0.06852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1111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64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0.06041 L -0.02552 0.00069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32" presetID="35" presetClass="path" presetSubtype="0" accel="50000" decel="5000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3 0.06852 L -0.24201 0.08449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787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55139 -0.00393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8" grpId="0" animBg="1"/>
      <p:bldP spid="193549" grpId="0" animBg="1"/>
      <p:bldP spid="193549" grpId="1" animBg="1"/>
      <p:bldP spid="193551" grpId="0" animBg="1"/>
      <p:bldP spid="193551" grpId="1" animBg="1"/>
      <p:bldP spid="193551" grpId="2" animBg="1"/>
      <p:bldP spid="193577" grpId="0" animBg="1"/>
      <p:bldP spid="193577" grpId="1" animBg="1"/>
      <p:bldP spid="193577" grpId="2" animBg="1"/>
      <p:bldP spid="193577" grpId="3" animBg="1"/>
      <p:bldP spid="193577" grpId="4" animBg="1"/>
      <p:bldP spid="193577" grpId="5" animBg="1"/>
      <p:bldP spid="193578" grpId="0" animBg="1"/>
      <p:bldP spid="193578" grpId="1" animBg="1"/>
      <p:bldP spid="193578" grpId="2" animBg="1"/>
      <p:bldP spid="193578" grpId="3" animBg="1"/>
      <p:bldP spid="193579" grpId="0" animBg="1"/>
      <p:bldP spid="193579" grpId="1" animBg="1"/>
      <p:bldP spid="193579" grpId="2" animBg="1"/>
      <p:bldP spid="193579" grpId="3" animBg="1"/>
      <p:bldP spid="193579" grpId="4" animBg="1"/>
      <p:bldP spid="193579" grpId="5" animBg="1"/>
      <p:bldP spid="193580" grpId="0" animBg="1"/>
      <p:bldP spid="193580" grpId="1" animBg="1"/>
      <p:bldP spid="193580" grpId="2" animBg="1"/>
      <p:bldP spid="193580" grpId="3" animBg="1"/>
      <p:bldP spid="193580" grpId="4" animBg="1"/>
      <p:bldP spid="193581" grpId="0" animBg="1"/>
      <p:bldP spid="193581" grpId="1" animBg="1"/>
      <p:bldP spid="193581" grpId="2" animBg="1"/>
      <p:bldP spid="193581" grpId="3" animBg="1"/>
      <p:bldP spid="193581" grpId="4" animBg="1"/>
      <p:bldP spid="193581" grpId="5" animBg="1"/>
      <p:bldP spid="193582" grpId="0" animBg="1"/>
      <p:bldP spid="193582" grpId="1" animBg="1"/>
      <p:bldP spid="193582" grpId="2" animBg="1"/>
      <p:bldP spid="193582" grpId="3" animBg="1"/>
      <p:bldP spid="193582" grpId="4" animBg="1"/>
      <p:bldP spid="193582" grpId="5" animBg="1"/>
      <p:bldP spid="193583" grpId="0" animBg="1"/>
      <p:bldP spid="193583" grpId="1" animBg="1"/>
      <p:bldP spid="193583" grpId="2" animBg="1"/>
      <p:bldP spid="193583" grpId="3" animBg="1"/>
      <p:bldP spid="193584" grpId="0" animBg="1"/>
      <p:bldP spid="193584" grpId="1" animBg="1"/>
      <p:bldP spid="193584" grpId="2" animBg="1"/>
      <p:bldP spid="193584" grpId="3" animBg="1"/>
      <p:bldP spid="193584" grpId="4" animBg="1"/>
      <p:bldP spid="193585" grpId="0" animBg="1"/>
      <p:bldP spid="193586" grpId="0" animBg="1"/>
      <p:bldP spid="193586" grpId="1" animBg="1"/>
      <p:bldP spid="193587" grpId="0" animBg="1"/>
      <p:bldP spid="193587" grpId="1" animBg="1"/>
      <p:bldP spid="193588" grpId="0" animBg="1"/>
      <p:bldP spid="193588" grpId="1" animBg="1"/>
      <p:bldP spid="193589" grpId="0" animBg="1"/>
      <p:bldP spid="193589" grpId="1" animBg="1"/>
      <p:bldP spid="193598" grpId="0" animBg="1"/>
      <p:bldP spid="193599" grpId="0" animBg="1"/>
      <p:bldP spid="193603" grpId="0" animBg="1"/>
      <p:bldP spid="193603" grpId="1" animBg="1"/>
      <p:bldP spid="193605" grpId="0" animBg="1"/>
      <p:bldP spid="193605" grpId="1" animBg="1"/>
      <p:bldP spid="193575" grpId="0" animBg="1"/>
      <p:bldP spid="193575" grpId="1" animBg="1"/>
      <p:bldP spid="193575" grpId="2" animBg="1"/>
      <p:bldP spid="193575" grpId="3" animBg="1"/>
      <p:bldP spid="193575" grpId="4" animBg="1"/>
      <p:bldP spid="193575" grpId="5" animBg="1"/>
      <p:bldP spid="193575" grpId="6" animBg="1"/>
      <p:bldP spid="193575" grpId="7" animBg="1"/>
      <p:bldP spid="193575" grpId="8" animBg="1"/>
      <p:bldP spid="193575" grpId="9" animBg="1"/>
      <p:bldP spid="193575" grpId="10" animBg="1"/>
      <p:bldP spid="193575" grpId="11" animBg="1"/>
      <p:bldP spid="193575" grpId="1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57BF38FE-D33B-439A-8B05-7EB623766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006850"/>
            <a:ext cx="244951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fr-FR" altLang="fr-FR" b="1">
              <a:solidFill>
                <a:schemeClr val="bg1"/>
              </a:solidFill>
            </a:endParaRPr>
          </a:p>
        </p:txBody>
      </p:sp>
      <p:sp>
        <p:nvSpPr>
          <p:cNvPr id="119862" name="Text Box 54">
            <a:extLst>
              <a:ext uri="{FF2B5EF4-FFF2-40B4-BE49-F238E27FC236}">
                <a16:creationId xmlns:a16="http://schemas.microsoft.com/office/drawing/2014/main" id="{A48EE6E0-D4D4-4105-AEFE-3F628000B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65625"/>
            <a:ext cx="9144000" cy="2151063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4000" rIns="414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600" b="1">
              <a:solidFill>
                <a:srgbClr val="4D4D4D"/>
              </a:solidFill>
            </a:endParaRPr>
          </a:p>
        </p:txBody>
      </p:sp>
      <p:sp>
        <p:nvSpPr>
          <p:cNvPr id="119821" name="Rectangle 13">
            <a:extLst>
              <a:ext uri="{FF2B5EF4-FFF2-40B4-BE49-F238E27FC236}">
                <a16:creationId xmlns:a16="http://schemas.microsoft.com/office/drawing/2014/main" id="{D098FAC9-C184-42A6-8C09-6C57C83AF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4437063"/>
            <a:ext cx="2517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1400" b="1">
                <a:solidFill>
                  <a:srgbClr val="4D4D4D"/>
                </a:solidFill>
                <a:sym typeface="Wingdings" panose="05000000000000000000" pitchFamily="2" charset="2"/>
              </a:rPr>
              <a:t>L’animateur sera particulièrement attentif au comportement du porteur de balle, notamment lorsqu’il se trouve dans une situation où il n’a pas d’adversaire entre lui et la cible à atteindre. </a:t>
            </a:r>
          </a:p>
        </p:txBody>
      </p:sp>
      <p:sp>
        <p:nvSpPr>
          <p:cNvPr id="119863" name="Rectangle 55">
            <a:extLst>
              <a:ext uri="{FF2B5EF4-FFF2-40B4-BE49-F238E27FC236}">
                <a16:creationId xmlns:a16="http://schemas.microsoft.com/office/drawing/2014/main" id="{AD5CDAA4-FEED-452A-BC36-43C9B6A0B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37063"/>
            <a:ext cx="2663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1400" b="1">
                <a:solidFill>
                  <a:srgbClr val="4D4D4D"/>
                </a:solidFill>
                <a:sym typeface="Wingdings" panose="05000000000000000000" pitchFamily="2" charset="2"/>
              </a:rPr>
              <a:t>Il valorisera toutes ses tentatives de progresser dans son couloir de jeu direct, et, parfois, malgré la pression défensive exercée par un adversaire cherchant à le rattraper ou à le dépasser. L’observation</a:t>
            </a:r>
          </a:p>
        </p:txBody>
      </p:sp>
      <p:sp>
        <p:nvSpPr>
          <p:cNvPr id="119864" name="Rectangle 56">
            <a:extLst>
              <a:ext uri="{FF2B5EF4-FFF2-40B4-BE49-F238E27FC236}">
                <a16:creationId xmlns:a16="http://schemas.microsoft.com/office/drawing/2014/main" id="{021E0092-489A-4199-B632-1064F9396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438650"/>
            <a:ext cx="25193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1400" b="1">
                <a:solidFill>
                  <a:srgbClr val="4D4D4D"/>
                </a:solidFill>
                <a:sym typeface="Wingdings" panose="05000000000000000000" pitchFamily="2" charset="2"/>
              </a:rPr>
              <a:t>portera plus précisément sur le nombre de buts marqués par un porteur de balle dans une situation de poursuite</a:t>
            </a:r>
            <a:r>
              <a:rPr lang="fr-FR" altLang="fr-FR" sz="1600" b="1">
                <a:solidFill>
                  <a:srgbClr val="4D4D4D"/>
                </a:solidFill>
                <a:sym typeface="Wingdings" panose="05000000000000000000" pitchFamily="2" charset="2"/>
              </a:rPr>
              <a:t>.</a:t>
            </a:r>
          </a:p>
        </p:txBody>
      </p:sp>
      <p:grpSp>
        <p:nvGrpSpPr>
          <p:cNvPr id="2" name="Group 57">
            <a:extLst>
              <a:ext uri="{FF2B5EF4-FFF2-40B4-BE49-F238E27FC236}">
                <a16:creationId xmlns:a16="http://schemas.microsoft.com/office/drawing/2014/main" id="{870C71C3-1030-451D-8307-43DC55A15E7D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5614988"/>
            <a:ext cx="1728788" cy="838200"/>
            <a:chOff x="1474" y="3038"/>
            <a:chExt cx="1089" cy="528"/>
          </a:xfrm>
        </p:grpSpPr>
        <p:sp>
          <p:nvSpPr>
            <p:cNvPr id="15369" name="AutoShape 58">
              <a:extLst>
                <a:ext uri="{FF2B5EF4-FFF2-40B4-BE49-F238E27FC236}">
                  <a16:creationId xmlns:a16="http://schemas.microsoft.com/office/drawing/2014/main" id="{D77405EB-4FC5-46CC-B46B-97B6054A665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74" y="3372"/>
              <a:ext cx="1089" cy="194"/>
            </a:xfrm>
            <a:custGeom>
              <a:avLst/>
              <a:gdLst>
                <a:gd name="T0" fmla="*/ 45 w 21600"/>
                <a:gd name="T1" fmla="*/ 0 h 21600"/>
                <a:gd name="T2" fmla="*/ 0 w 21600"/>
                <a:gd name="T3" fmla="*/ 1 h 21600"/>
                <a:gd name="T4" fmla="*/ 45 w 21600"/>
                <a:gd name="T5" fmla="*/ 2 h 21600"/>
                <a:gd name="T6" fmla="*/ 55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2 w 21600"/>
                <a:gd name="T13" fmla="*/ 5122 h 21600"/>
                <a:gd name="T14" fmla="*/ 19577 w 21600"/>
                <a:gd name="T15" fmla="*/ 164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752" y="0"/>
                  </a:moveTo>
                  <a:lnTo>
                    <a:pt x="17752" y="5122"/>
                  </a:lnTo>
                  <a:lnTo>
                    <a:pt x="3375" y="5122"/>
                  </a:lnTo>
                  <a:lnTo>
                    <a:pt x="3375" y="16478"/>
                  </a:lnTo>
                  <a:lnTo>
                    <a:pt x="17752" y="16478"/>
                  </a:lnTo>
                  <a:lnTo>
                    <a:pt x="17752" y="21600"/>
                  </a:lnTo>
                  <a:lnTo>
                    <a:pt x="21600" y="10800"/>
                  </a:lnTo>
                  <a:lnTo>
                    <a:pt x="17752" y="0"/>
                  </a:lnTo>
                  <a:close/>
                </a:path>
                <a:path w="21600" h="21600">
                  <a:moveTo>
                    <a:pt x="1350" y="5122"/>
                  </a:moveTo>
                  <a:lnTo>
                    <a:pt x="1350" y="16478"/>
                  </a:lnTo>
                  <a:lnTo>
                    <a:pt x="2700" y="16478"/>
                  </a:lnTo>
                  <a:lnTo>
                    <a:pt x="2700" y="5122"/>
                  </a:lnTo>
                  <a:lnTo>
                    <a:pt x="1350" y="5122"/>
                  </a:lnTo>
                  <a:close/>
                </a:path>
                <a:path w="21600" h="21600">
                  <a:moveTo>
                    <a:pt x="0" y="5122"/>
                  </a:moveTo>
                  <a:lnTo>
                    <a:pt x="0" y="16478"/>
                  </a:lnTo>
                  <a:lnTo>
                    <a:pt x="675" y="16478"/>
                  </a:lnTo>
                  <a:lnTo>
                    <a:pt x="675" y="5122"/>
                  </a:lnTo>
                  <a:lnTo>
                    <a:pt x="0" y="512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solidFill>
                    <a:srgbClr val="4D4D4D"/>
                  </a:solidFill>
                </a:rPr>
                <a:t>Bonne séance !</a:t>
              </a:r>
            </a:p>
          </p:txBody>
        </p:sp>
        <p:pic>
          <p:nvPicPr>
            <p:cNvPr id="15370" name="Picture 59" descr="logo-petit">
              <a:extLst>
                <a:ext uri="{FF2B5EF4-FFF2-40B4-BE49-F238E27FC236}">
                  <a16:creationId xmlns:a16="http://schemas.microsoft.com/office/drawing/2014/main" id="{F30460EC-F795-431D-ACDC-3DA275C52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" y="3038"/>
              <a:ext cx="26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Text Box 63">
            <a:extLst>
              <a:ext uri="{FF2B5EF4-FFF2-40B4-BE49-F238E27FC236}">
                <a16:creationId xmlns:a16="http://schemas.microsoft.com/office/drawing/2014/main" id="{47468DC5-97A5-4518-B913-1F5193055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6237288"/>
            <a:ext cx="34575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altLang="fr-FR" sz="1600" b="1">
                <a:solidFill>
                  <a:schemeClr val="hlink"/>
                </a:solidFill>
                <a:hlinkClick r:id="rId4" action="ppaction://hlinksldjump"/>
              </a:rPr>
              <a:t>Sommaire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>
                <a:solidFill>
                  <a:schemeClr val="hlink"/>
                </a:solidFill>
                <a:hlinkClick r:id="rId5" action="ppaction://hlinksldjump"/>
              </a:rPr>
              <a:t>S1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>
                <a:solidFill>
                  <a:schemeClr val="hlink"/>
                </a:solidFill>
                <a:hlinkClick r:id="rId6" action="ppaction://hlinksldjump"/>
              </a:rPr>
              <a:t>S2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>
                <a:solidFill>
                  <a:schemeClr val="hlink"/>
                </a:solidFill>
                <a:hlinkClick r:id="rId7" action="ppaction://hlinksldjump"/>
              </a:rPr>
              <a:t>S3</a:t>
            </a:r>
            <a:r>
              <a:rPr lang="fr-FR" altLang="fr-FR" sz="1600" b="1">
                <a:solidFill>
                  <a:schemeClr val="hlink"/>
                </a:solidFill>
              </a:rPr>
              <a:t> | </a:t>
            </a:r>
            <a:r>
              <a:rPr lang="fr-FR" altLang="fr-FR" sz="1600" b="1">
                <a:solidFill>
                  <a:schemeClr val="hlink"/>
                </a:solidFill>
                <a:hlinkClick r:id="rId8" action="ppaction://hlinksldjump"/>
              </a:rPr>
              <a:t>S4</a:t>
            </a:r>
            <a:r>
              <a:rPr lang="fr-FR" altLang="fr-FR" sz="1600" b="1">
                <a:solidFill>
                  <a:schemeClr val="hlink"/>
                </a:solidFill>
              </a:rPr>
              <a:t> |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62" grpId="0" animBg="1"/>
      <p:bldP spid="119821" grpId="0"/>
      <p:bldP spid="119863" grpId="0"/>
      <p:bldP spid="119864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3113</TotalTime>
  <Words>709</Words>
  <Application>Microsoft Office PowerPoint</Application>
  <PresentationFormat>Affichage à l'écran (4:3)</PresentationFormat>
  <Paragraphs>97</Paragraphs>
  <Slides>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Wingdings</vt:lpstr>
      <vt:lpstr>Arial Black</vt:lpstr>
      <vt:lpstr>Wingdings 2</vt:lpstr>
      <vt:lpstr>Pixel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LIGUE POITOU CHARENTES HANDBALL</dc:creator>
  <cp:lastModifiedBy>Utilisateur</cp:lastModifiedBy>
  <cp:revision>229</cp:revision>
  <cp:lastPrinted>1601-01-01T00:00:00Z</cp:lastPrinted>
  <dcterms:created xsi:type="dcterms:W3CDTF">2006-01-22T16:40:11Z</dcterms:created>
  <dcterms:modified xsi:type="dcterms:W3CDTF">2020-04-09T20:27:18Z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